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425" r:id="rId3"/>
    <p:sldId id="419" r:id="rId4"/>
    <p:sldId id="436" r:id="rId5"/>
    <p:sldId id="450" r:id="rId6"/>
    <p:sldId id="449" r:id="rId7"/>
    <p:sldId id="451" r:id="rId8"/>
    <p:sldId id="446" r:id="rId9"/>
    <p:sldId id="447" r:id="rId10"/>
    <p:sldId id="431" r:id="rId11"/>
    <p:sldId id="453" r:id="rId12"/>
    <p:sldId id="429" r:id="rId13"/>
    <p:sldId id="455" r:id="rId14"/>
    <p:sldId id="454" r:id="rId15"/>
    <p:sldId id="457" r:id="rId16"/>
    <p:sldId id="460" r:id="rId17"/>
    <p:sldId id="458" r:id="rId18"/>
    <p:sldId id="459" r:id="rId19"/>
    <p:sldId id="464" r:id="rId20"/>
    <p:sldId id="461" r:id="rId21"/>
    <p:sldId id="462" r:id="rId22"/>
    <p:sldId id="463" r:id="rId23"/>
    <p:sldId id="465" r:id="rId24"/>
    <p:sldId id="466" r:id="rId25"/>
    <p:sldId id="467" r:id="rId26"/>
    <p:sldId id="471" r:id="rId27"/>
    <p:sldId id="468" r:id="rId28"/>
    <p:sldId id="470" r:id="rId29"/>
    <p:sldId id="469" r:id="rId30"/>
    <p:sldId id="260" r:id="rId31"/>
  </p:sldIdLst>
  <p:sldSz cx="18972213" cy="10691813"/>
  <p:notesSz cx="6858000" cy="9144000"/>
  <p:embeddedFontLs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rial Unicode MS" panose="020B0604020202020204" pitchFamily="34" charset="-128"/>
      <p:regular r:id="rId47"/>
    </p:embeddedFont>
    <p:embeddedFont>
      <p:font typeface="Proxima Nova Rg" panose="02000506030000020004" charset="0"/>
      <p:regular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54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g14KWEQAwqBeKW3ZawvbmYUjr6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енова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8"/>
  </p:normalViewPr>
  <p:slideViewPr>
    <p:cSldViewPr snapToGrid="0">
      <p:cViewPr varScale="1">
        <p:scale>
          <a:sx n="71" d="100"/>
          <a:sy n="71" d="100"/>
        </p:scale>
        <p:origin x="564" y="84"/>
      </p:cViewPr>
      <p:guideLst>
        <p:guide orient="horz" pos="1266"/>
        <p:guide pos="10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6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07511-ED34-440C-BCE5-D5A33965D100}" type="doc">
      <dgm:prSet loTypeId="urn:microsoft.com/office/officeart/2008/layout/PictureStrips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5D2ADB6-2369-4739-B26F-18010EE77BF9}">
      <dgm:prSet phldrT="[Текст]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Научить правильно распоряжаться финансами, соизмерять свои желания и потребности с возможностями семьи</a:t>
          </a:r>
          <a:endParaRPr lang="ru-RU" dirty="0"/>
        </a:p>
      </dgm:t>
    </dgm:pt>
    <dgm:pt modelId="{B2AACE70-8370-4475-BC9C-27167BB2BF84}" type="parTrans" cxnId="{803E0A33-4BE5-46D2-AD3D-D3C2747DFE1C}">
      <dgm:prSet/>
      <dgm:spPr/>
      <dgm:t>
        <a:bodyPr/>
        <a:lstStyle/>
        <a:p>
          <a:endParaRPr lang="ru-RU"/>
        </a:p>
      </dgm:t>
    </dgm:pt>
    <dgm:pt modelId="{51439273-3742-419D-B123-0261998CE465}" type="sibTrans" cxnId="{803E0A33-4BE5-46D2-AD3D-D3C2747DFE1C}">
      <dgm:prSet/>
      <dgm:spPr/>
      <dgm:t>
        <a:bodyPr/>
        <a:lstStyle/>
        <a:p>
          <a:endParaRPr lang="ru-RU"/>
        </a:p>
      </dgm:t>
    </dgm:pt>
    <dgm:pt modelId="{0ED5CB8B-B339-43AE-AE16-BB51942C7297}">
      <dgm:prSet phldrT="[Текст]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Сформировать представление о ценности денег</a:t>
          </a:r>
          <a:endParaRPr lang="ru-RU" dirty="0"/>
        </a:p>
      </dgm:t>
    </dgm:pt>
    <dgm:pt modelId="{10A88123-813C-42A1-A228-F5B4E19A7029}" type="parTrans" cxnId="{022141D5-CD8B-4AE2-86A2-9FA5B6966496}">
      <dgm:prSet/>
      <dgm:spPr/>
      <dgm:t>
        <a:bodyPr/>
        <a:lstStyle/>
        <a:p>
          <a:endParaRPr lang="ru-RU"/>
        </a:p>
      </dgm:t>
    </dgm:pt>
    <dgm:pt modelId="{D1D6748B-8C81-4C75-8183-5EFAB85C4C0E}" type="sibTrans" cxnId="{022141D5-CD8B-4AE2-86A2-9FA5B6966496}">
      <dgm:prSet/>
      <dgm:spPr/>
      <dgm:t>
        <a:bodyPr/>
        <a:lstStyle/>
        <a:p>
          <a:endParaRPr lang="ru-RU"/>
        </a:p>
      </dgm:t>
    </dgm:pt>
    <dgm:pt modelId="{00BD074F-4FFD-4ECE-8E12-4A98D1AA1254}">
      <dgm:prSet phldrT="[Текст]"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Разъяснить правила безопасного использования банковской карты при расчетах, в т.ч. в сети интернет</a:t>
          </a:r>
          <a:endParaRPr lang="ru-RU" dirty="0"/>
        </a:p>
      </dgm:t>
    </dgm:pt>
    <dgm:pt modelId="{6F9DA881-8441-4C84-8DFB-9A178BBB0FE3}" type="parTrans" cxnId="{4DDECF4A-88D5-419E-A1F7-5D91FED29B1A}">
      <dgm:prSet/>
      <dgm:spPr/>
      <dgm:t>
        <a:bodyPr/>
        <a:lstStyle/>
        <a:p>
          <a:endParaRPr lang="ru-RU"/>
        </a:p>
      </dgm:t>
    </dgm:pt>
    <dgm:pt modelId="{983F42D9-476F-46B0-BA18-E9A332E99D07}" type="sibTrans" cxnId="{4DDECF4A-88D5-419E-A1F7-5D91FED29B1A}">
      <dgm:prSet/>
      <dgm:spPr/>
      <dgm:t>
        <a:bodyPr/>
        <a:lstStyle/>
        <a:p>
          <a:endParaRPr lang="ru-RU"/>
        </a:p>
      </dgm:t>
    </dgm:pt>
    <dgm:pt modelId="{74E0ABF4-27BF-41CD-95F0-F7D55F7CF1DE}">
      <dgm:prSet/>
      <dgm:spPr>
        <a:ln w="28575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Начать формирование полезных финансовых привычек</a:t>
          </a:r>
          <a:endParaRPr lang="ru-RU" dirty="0"/>
        </a:p>
      </dgm:t>
    </dgm:pt>
    <dgm:pt modelId="{53D9FBC2-880A-48AE-AA68-052B9EAF1D0F}" type="parTrans" cxnId="{9FD1E0B3-5B58-4A6F-96AA-3CFE33E35C0E}">
      <dgm:prSet/>
      <dgm:spPr/>
      <dgm:t>
        <a:bodyPr/>
        <a:lstStyle/>
        <a:p>
          <a:endParaRPr lang="ru-RU"/>
        </a:p>
      </dgm:t>
    </dgm:pt>
    <dgm:pt modelId="{A140B6EB-4B37-458B-B61B-FA9BE4B3C5E0}" type="sibTrans" cxnId="{9FD1E0B3-5B58-4A6F-96AA-3CFE33E35C0E}">
      <dgm:prSet/>
      <dgm:spPr/>
      <dgm:t>
        <a:bodyPr/>
        <a:lstStyle/>
        <a:p>
          <a:endParaRPr lang="ru-RU"/>
        </a:p>
      </dgm:t>
    </dgm:pt>
    <dgm:pt modelId="{3D46E60B-6C82-4F7A-81A3-9691C25ACD82}" type="pres">
      <dgm:prSet presAssocID="{B0B07511-ED34-440C-BCE5-D5A33965D1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36DC3-9915-4C30-A094-6906FCCDFAF5}" type="pres">
      <dgm:prSet presAssocID="{F5D2ADB6-2369-4739-B26F-18010EE77BF9}" presName="composite" presStyleCnt="0"/>
      <dgm:spPr/>
      <dgm:t>
        <a:bodyPr/>
        <a:lstStyle/>
        <a:p>
          <a:endParaRPr lang="ru-RU"/>
        </a:p>
      </dgm:t>
    </dgm:pt>
    <dgm:pt modelId="{CB415112-8E67-4794-994D-62A4D45FBD62}" type="pres">
      <dgm:prSet presAssocID="{F5D2ADB6-2369-4739-B26F-18010EE77BF9}" presName="rect1" presStyleLbl="trAlignAcc1" presStyleIdx="0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37324-FA3F-4C6E-A66F-471E556A8DA6}" type="pres">
      <dgm:prSet presAssocID="{F5D2ADB6-2369-4739-B26F-18010EE77BF9}" presName="rect2" presStyleLbl="fgImgPlace1" presStyleIdx="0" presStyleCnt="4" custLinFactX="-178743" custLinFactNeighborX="-200000" custLinFactNeighborY="21389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CCF77366-6EF5-4F21-8AA9-86B6124F2706}" type="pres">
      <dgm:prSet presAssocID="{51439273-3742-419D-B123-0261998CE465}" presName="sibTrans" presStyleCnt="0"/>
      <dgm:spPr/>
      <dgm:t>
        <a:bodyPr/>
        <a:lstStyle/>
        <a:p>
          <a:endParaRPr lang="ru-RU"/>
        </a:p>
      </dgm:t>
    </dgm:pt>
    <dgm:pt modelId="{5EE1E967-4B47-46F2-9517-6A4FC8A8FD45}" type="pres">
      <dgm:prSet presAssocID="{0ED5CB8B-B339-43AE-AE16-BB51942C7297}" presName="composite" presStyleCnt="0"/>
      <dgm:spPr/>
      <dgm:t>
        <a:bodyPr/>
        <a:lstStyle/>
        <a:p>
          <a:endParaRPr lang="ru-RU"/>
        </a:p>
      </dgm:t>
    </dgm:pt>
    <dgm:pt modelId="{9A80B7DE-5AE2-482D-89C4-77055DDF4F5E}" type="pres">
      <dgm:prSet presAssocID="{0ED5CB8B-B339-43AE-AE16-BB51942C7297}" presName="rect1" presStyleLbl="trAlignAcc1" presStyleIdx="1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DF445-5F4C-4420-979C-3C5F5380D688}" type="pres">
      <dgm:prSet presAssocID="{0ED5CB8B-B339-43AE-AE16-BB51942C7297}" presName="rect2" presStyleLbl="fgImgPlace1" presStyleIdx="1" presStyleCnt="4" custLinFactX="-178743" custLinFactNeighborX="-200000" custLinFactNeighborY="21389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85D17C99-4633-4CF7-B146-01FD16B7D1D8}" type="pres">
      <dgm:prSet presAssocID="{D1D6748B-8C81-4C75-8183-5EFAB85C4C0E}" presName="sibTrans" presStyleCnt="0"/>
      <dgm:spPr/>
      <dgm:t>
        <a:bodyPr/>
        <a:lstStyle/>
        <a:p>
          <a:endParaRPr lang="ru-RU"/>
        </a:p>
      </dgm:t>
    </dgm:pt>
    <dgm:pt modelId="{C3E5364F-CD4E-4386-8D09-9404EC68C54A}" type="pres">
      <dgm:prSet presAssocID="{00BD074F-4FFD-4ECE-8E12-4A98D1AA1254}" presName="composite" presStyleCnt="0"/>
      <dgm:spPr/>
      <dgm:t>
        <a:bodyPr/>
        <a:lstStyle/>
        <a:p>
          <a:endParaRPr lang="ru-RU"/>
        </a:p>
      </dgm:t>
    </dgm:pt>
    <dgm:pt modelId="{0B691A69-BE5D-448A-9C4F-BC38E7037D4F}" type="pres">
      <dgm:prSet presAssocID="{00BD074F-4FFD-4ECE-8E12-4A98D1AA1254}" presName="rect1" presStyleLbl="trAlignAcc1" presStyleIdx="2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92BD5-190A-40EC-B8F5-DBA79B3CCBF5}" type="pres">
      <dgm:prSet presAssocID="{00BD074F-4FFD-4ECE-8E12-4A98D1AA1254}" presName="rect2" presStyleLbl="fgImgPlace1" presStyleIdx="2" presStyleCnt="4" custLinFactX="-178743" custLinFactNeighborX="-200000" custLinFactNeighborY="21389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6DBE0715-7E2C-4527-8A93-59334C72056A}" type="pres">
      <dgm:prSet presAssocID="{983F42D9-476F-46B0-BA18-E9A332E99D07}" presName="sibTrans" presStyleCnt="0"/>
      <dgm:spPr/>
      <dgm:t>
        <a:bodyPr/>
        <a:lstStyle/>
        <a:p>
          <a:endParaRPr lang="ru-RU"/>
        </a:p>
      </dgm:t>
    </dgm:pt>
    <dgm:pt modelId="{FA3C2A9D-6185-4698-8D89-94D71E19521F}" type="pres">
      <dgm:prSet presAssocID="{74E0ABF4-27BF-41CD-95F0-F7D55F7CF1DE}" presName="composite" presStyleCnt="0"/>
      <dgm:spPr/>
      <dgm:t>
        <a:bodyPr/>
        <a:lstStyle/>
        <a:p>
          <a:endParaRPr lang="ru-RU"/>
        </a:p>
      </dgm:t>
    </dgm:pt>
    <dgm:pt modelId="{4ED52184-752D-4C93-A602-4B70666FD6F0}" type="pres">
      <dgm:prSet presAssocID="{74E0ABF4-27BF-41CD-95F0-F7D55F7CF1DE}" presName="rect1" presStyleLbl="trAlignAcc1" presStyleIdx="3" presStyleCnt="4" custScaleX="24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AC80E-E4B9-4502-B189-60FAB7CA9D01}" type="pres">
      <dgm:prSet presAssocID="{74E0ABF4-27BF-41CD-95F0-F7D55F7CF1DE}" presName="rect2" presStyleLbl="fgImgPlace1" presStyleIdx="3" presStyleCnt="4" custLinFactX="-178743" custLinFactNeighborX="-200000" custLinFactNeighborY="21389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</dgm:ptLst>
  <dgm:cxnLst>
    <dgm:cxn modelId="{392F41E0-E5AF-4CD0-94DF-0F64B70848F1}" type="presOf" srcId="{00BD074F-4FFD-4ECE-8E12-4A98D1AA1254}" destId="{0B691A69-BE5D-448A-9C4F-BC38E7037D4F}" srcOrd="0" destOrd="0" presId="urn:microsoft.com/office/officeart/2008/layout/PictureStrips"/>
    <dgm:cxn modelId="{4DDECF4A-88D5-419E-A1F7-5D91FED29B1A}" srcId="{B0B07511-ED34-440C-BCE5-D5A33965D100}" destId="{00BD074F-4FFD-4ECE-8E12-4A98D1AA1254}" srcOrd="2" destOrd="0" parTransId="{6F9DA881-8441-4C84-8DFB-9A178BBB0FE3}" sibTransId="{983F42D9-476F-46B0-BA18-E9A332E99D07}"/>
    <dgm:cxn modelId="{803E0A33-4BE5-46D2-AD3D-D3C2747DFE1C}" srcId="{B0B07511-ED34-440C-BCE5-D5A33965D100}" destId="{F5D2ADB6-2369-4739-B26F-18010EE77BF9}" srcOrd="0" destOrd="0" parTransId="{B2AACE70-8370-4475-BC9C-27167BB2BF84}" sibTransId="{51439273-3742-419D-B123-0261998CE465}"/>
    <dgm:cxn modelId="{A558089B-2DEE-4822-964A-38C19E9B9FD5}" type="presOf" srcId="{F5D2ADB6-2369-4739-B26F-18010EE77BF9}" destId="{CB415112-8E67-4794-994D-62A4D45FBD62}" srcOrd="0" destOrd="0" presId="urn:microsoft.com/office/officeart/2008/layout/PictureStrips"/>
    <dgm:cxn modelId="{8B9A3786-1AC8-4142-980E-57837E00CDC8}" type="presOf" srcId="{B0B07511-ED34-440C-BCE5-D5A33965D100}" destId="{3D46E60B-6C82-4F7A-81A3-9691C25ACD82}" srcOrd="0" destOrd="0" presId="urn:microsoft.com/office/officeart/2008/layout/PictureStrips"/>
    <dgm:cxn modelId="{9FD1E0B3-5B58-4A6F-96AA-3CFE33E35C0E}" srcId="{B0B07511-ED34-440C-BCE5-D5A33965D100}" destId="{74E0ABF4-27BF-41CD-95F0-F7D55F7CF1DE}" srcOrd="3" destOrd="0" parTransId="{53D9FBC2-880A-48AE-AA68-052B9EAF1D0F}" sibTransId="{A140B6EB-4B37-458B-B61B-FA9BE4B3C5E0}"/>
    <dgm:cxn modelId="{F8D5E75B-769A-4912-ADA3-EBA059ACB549}" type="presOf" srcId="{0ED5CB8B-B339-43AE-AE16-BB51942C7297}" destId="{9A80B7DE-5AE2-482D-89C4-77055DDF4F5E}" srcOrd="0" destOrd="0" presId="urn:microsoft.com/office/officeart/2008/layout/PictureStrips"/>
    <dgm:cxn modelId="{022141D5-CD8B-4AE2-86A2-9FA5B6966496}" srcId="{B0B07511-ED34-440C-BCE5-D5A33965D100}" destId="{0ED5CB8B-B339-43AE-AE16-BB51942C7297}" srcOrd="1" destOrd="0" parTransId="{10A88123-813C-42A1-A228-F5B4E19A7029}" sibTransId="{D1D6748B-8C81-4C75-8183-5EFAB85C4C0E}"/>
    <dgm:cxn modelId="{6BABAC54-7855-429D-A4B9-85A3A334F895}" type="presOf" srcId="{74E0ABF4-27BF-41CD-95F0-F7D55F7CF1DE}" destId="{4ED52184-752D-4C93-A602-4B70666FD6F0}" srcOrd="0" destOrd="0" presId="urn:microsoft.com/office/officeart/2008/layout/PictureStrips"/>
    <dgm:cxn modelId="{11C62AB1-0B93-4208-9340-2BAFF32B7EE0}" type="presParOf" srcId="{3D46E60B-6C82-4F7A-81A3-9691C25ACD82}" destId="{7BA36DC3-9915-4C30-A094-6906FCCDFAF5}" srcOrd="0" destOrd="0" presId="urn:microsoft.com/office/officeart/2008/layout/PictureStrips"/>
    <dgm:cxn modelId="{6997D744-8C1B-4515-A21C-943E43B32926}" type="presParOf" srcId="{7BA36DC3-9915-4C30-A094-6906FCCDFAF5}" destId="{CB415112-8E67-4794-994D-62A4D45FBD62}" srcOrd="0" destOrd="0" presId="urn:microsoft.com/office/officeart/2008/layout/PictureStrips"/>
    <dgm:cxn modelId="{1184DE60-9A05-45E5-AAD3-3B396F95EF86}" type="presParOf" srcId="{7BA36DC3-9915-4C30-A094-6906FCCDFAF5}" destId="{70F37324-FA3F-4C6E-A66F-471E556A8DA6}" srcOrd="1" destOrd="0" presId="urn:microsoft.com/office/officeart/2008/layout/PictureStrips"/>
    <dgm:cxn modelId="{4FEE26BB-B09B-4912-A103-FDD412590395}" type="presParOf" srcId="{3D46E60B-6C82-4F7A-81A3-9691C25ACD82}" destId="{CCF77366-6EF5-4F21-8AA9-86B6124F2706}" srcOrd="1" destOrd="0" presId="urn:microsoft.com/office/officeart/2008/layout/PictureStrips"/>
    <dgm:cxn modelId="{F3711F59-6F5A-4F67-A2F5-5E8D6FAEFE25}" type="presParOf" srcId="{3D46E60B-6C82-4F7A-81A3-9691C25ACD82}" destId="{5EE1E967-4B47-46F2-9517-6A4FC8A8FD45}" srcOrd="2" destOrd="0" presId="urn:microsoft.com/office/officeart/2008/layout/PictureStrips"/>
    <dgm:cxn modelId="{E4C42476-23AA-4533-8708-9F912DBF65B7}" type="presParOf" srcId="{5EE1E967-4B47-46F2-9517-6A4FC8A8FD45}" destId="{9A80B7DE-5AE2-482D-89C4-77055DDF4F5E}" srcOrd="0" destOrd="0" presId="urn:microsoft.com/office/officeart/2008/layout/PictureStrips"/>
    <dgm:cxn modelId="{563FF6A1-F422-4C5E-A9CB-E80207D310CE}" type="presParOf" srcId="{5EE1E967-4B47-46F2-9517-6A4FC8A8FD45}" destId="{AC6DF445-5F4C-4420-979C-3C5F5380D688}" srcOrd="1" destOrd="0" presId="urn:microsoft.com/office/officeart/2008/layout/PictureStrips"/>
    <dgm:cxn modelId="{378860E7-F261-484B-ABD1-B0BFF913301B}" type="presParOf" srcId="{3D46E60B-6C82-4F7A-81A3-9691C25ACD82}" destId="{85D17C99-4633-4CF7-B146-01FD16B7D1D8}" srcOrd="3" destOrd="0" presId="urn:microsoft.com/office/officeart/2008/layout/PictureStrips"/>
    <dgm:cxn modelId="{D79E9F19-8DF6-451E-AF73-9C1E6AAE6DA6}" type="presParOf" srcId="{3D46E60B-6C82-4F7A-81A3-9691C25ACD82}" destId="{C3E5364F-CD4E-4386-8D09-9404EC68C54A}" srcOrd="4" destOrd="0" presId="urn:microsoft.com/office/officeart/2008/layout/PictureStrips"/>
    <dgm:cxn modelId="{05FBAEF6-0F76-41B3-9BE7-EAFCEC447748}" type="presParOf" srcId="{C3E5364F-CD4E-4386-8D09-9404EC68C54A}" destId="{0B691A69-BE5D-448A-9C4F-BC38E7037D4F}" srcOrd="0" destOrd="0" presId="urn:microsoft.com/office/officeart/2008/layout/PictureStrips"/>
    <dgm:cxn modelId="{509257DF-C5CA-4B06-8E89-73444C1DCFC8}" type="presParOf" srcId="{C3E5364F-CD4E-4386-8D09-9404EC68C54A}" destId="{C3E92BD5-190A-40EC-B8F5-DBA79B3CCBF5}" srcOrd="1" destOrd="0" presId="urn:microsoft.com/office/officeart/2008/layout/PictureStrips"/>
    <dgm:cxn modelId="{54763351-BBEA-4DDC-B7A2-5F1A87598DBF}" type="presParOf" srcId="{3D46E60B-6C82-4F7A-81A3-9691C25ACD82}" destId="{6DBE0715-7E2C-4527-8A93-59334C72056A}" srcOrd="5" destOrd="0" presId="urn:microsoft.com/office/officeart/2008/layout/PictureStrips"/>
    <dgm:cxn modelId="{A6E160DD-8876-4949-9F30-52101327A268}" type="presParOf" srcId="{3D46E60B-6C82-4F7A-81A3-9691C25ACD82}" destId="{FA3C2A9D-6185-4698-8D89-94D71E19521F}" srcOrd="6" destOrd="0" presId="urn:microsoft.com/office/officeart/2008/layout/PictureStrips"/>
    <dgm:cxn modelId="{8F2E18F6-4213-41C2-A8C0-982964F4B25D}" type="presParOf" srcId="{FA3C2A9D-6185-4698-8D89-94D71E19521F}" destId="{4ED52184-752D-4C93-A602-4B70666FD6F0}" srcOrd="0" destOrd="0" presId="urn:microsoft.com/office/officeart/2008/layout/PictureStrips"/>
    <dgm:cxn modelId="{A3120D71-23C3-45F8-B557-9B13C05B23EC}" type="presParOf" srcId="{FA3C2A9D-6185-4698-8D89-94D71E19521F}" destId="{29EAC80E-E4B9-4502-B189-60FAB7CA9D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52F73-04D4-41D6-9B44-2C69DD791A76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0502458-AD76-42BC-BDA4-4C52FEC14CC1}">
      <dgm:prSet phldrT="[Текст]"/>
      <dgm:spPr>
        <a:ln>
          <a:solidFill>
            <a:srgbClr val="009657"/>
          </a:solidFill>
        </a:ln>
      </dgm:spPr>
      <dgm:t>
        <a:bodyPr/>
        <a:lstStyle/>
        <a:p>
          <a:r>
            <a:rPr lang="ru-RU" dirty="0" smtClean="0"/>
            <a:t>Математическая грамотность</a:t>
          </a:r>
          <a:endParaRPr lang="ru-RU" dirty="0"/>
        </a:p>
      </dgm:t>
    </dgm:pt>
    <dgm:pt modelId="{70C27D1B-DAFE-453C-8980-43D42EFEE0AD}" type="parTrans" cxnId="{49E9B423-F7CB-4F9D-97C0-7725EC59A3AB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DEE493E-3EB3-43F7-BC08-74D03001C1EA}" type="sibTrans" cxnId="{49E9B423-F7CB-4F9D-97C0-7725EC59A3AB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447C1ED-0040-4ECB-90AB-BBEA1DDB3159}">
      <dgm:prSet phldrT="[Текст]" custT="1"/>
      <dgm:spPr>
        <a:ln>
          <a:solidFill>
            <a:srgbClr val="009657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>
                  <a:lumMod val="50000"/>
                </a:schemeClr>
              </a:solidFill>
            </a:rPr>
            <a:t>Читательская грамотность</a:t>
          </a:r>
          <a:endParaRPr lang="ru-RU" sz="2400" dirty="0">
            <a:solidFill>
              <a:schemeClr val="bg1">
                <a:lumMod val="50000"/>
              </a:schemeClr>
            </a:solidFill>
          </a:endParaRPr>
        </a:p>
      </dgm:t>
    </dgm:pt>
    <dgm:pt modelId="{A66A0ABC-D714-443C-ACE7-C989CE66E372}" type="parTrans" cxnId="{7F2E3129-59F3-488E-96F3-7C92A6B9E907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93127B9-D751-4460-98A5-F469D41E2B80}" type="sibTrans" cxnId="{7F2E3129-59F3-488E-96F3-7C92A6B9E907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B03B497-A3ED-47DF-A6CD-1BC0F23537C4}">
      <dgm:prSet phldrT="[Текст]" custT="1"/>
      <dgm:spPr>
        <a:ln>
          <a:solidFill>
            <a:srgbClr val="009657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>
                  <a:lumMod val="50000"/>
                </a:schemeClr>
              </a:solidFill>
            </a:rPr>
            <a:t>Естественнонаучная грамотность</a:t>
          </a:r>
          <a:endParaRPr lang="ru-RU" sz="2400" dirty="0">
            <a:solidFill>
              <a:schemeClr val="bg1">
                <a:lumMod val="50000"/>
              </a:schemeClr>
            </a:solidFill>
          </a:endParaRPr>
        </a:p>
      </dgm:t>
    </dgm:pt>
    <dgm:pt modelId="{14524948-2484-4EE1-AB23-DD30C13BDD09}" type="parTrans" cxnId="{E1F4B1AF-6CC4-4AA3-B398-AA4DEA893D15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21A3C73-95F3-4D7F-B419-FA11BA921E23}" type="sibTrans" cxnId="{E1F4B1AF-6CC4-4AA3-B398-AA4DEA893D15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6094A3E-2FC4-4CF9-B4B4-9DAF952EBD0F}">
      <dgm:prSet/>
      <dgm:spPr>
        <a:ln>
          <a:solidFill>
            <a:srgbClr val="009657"/>
          </a:solidFill>
        </a:ln>
      </dgm:spPr>
      <dgm:t>
        <a:bodyPr/>
        <a:lstStyle/>
        <a:p>
          <a:r>
            <a:rPr lang="ru-RU" dirty="0" smtClean="0"/>
            <a:t>Финансовая грамотность</a:t>
          </a:r>
          <a:endParaRPr lang="ru-RU" dirty="0"/>
        </a:p>
      </dgm:t>
    </dgm:pt>
    <dgm:pt modelId="{60FB6AEE-C94A-4496-B12B-4A2F8858D828}" type="parTrans" cxnId="{BCBDCFC1-3B1E-4AEB-956B-3F20C4119800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972AD3B-B0CB-43D9-BD64-C00C694EB64F}" type="sibTrans" cxnId="{BCBDCFC1-3B1E-4AEB-956B-3F20C4119800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D006124-FFF2-4790-9B12-F9F9BB3CD0B3}">
      <dgm:prSet custT="1"/>
      <dgm:spPr>
        <a:ln>
          <a:solidFill>
            <a:srgbClr val="009657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>
                  <a:lumMod val="50000"/>
                </a:schemeClr>
              </a:solidFill>
            </a:rPr>
            <a:t>Креативное мышление</a:t>
          </a:r>
          <a:endParaRPr lang="ru-RU" sz="2400" dirty="0">
            <a:solidFill>
              <a:schemeClr val="bg1">
                <a:lumMod val="50000"/>
              </a:schemeClr>
            </a:solidFill>
          </a:endParaRPr>
        </a:p>
      </dgm:t>
    </dgm:pt>
    <dgm:pt modelId="{0EB2D88F-81FA-4014-A148-F808DC16C857}" type="parTrans" cxnId="{0E921CCA-2F9D-4850-90A0-DCCAEEFDE535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621F4F5-5F98-4801-88B5-094F9F619CA5}" type="sibTrans" cxnId="{0E921CCA-2F9D-4850-90A0-DCCAEEFDE535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C991710-0254-4501-9606-7A077F5D7800}">
      <dgm:prSet custT="1"/>
      <dgm:spPr>
        <a:ln>
          <a:solidFill>
            <a:srgbClr val="009657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>
                  <a:lumMod val="50000"/>
                </a:schemeClr>
              </a:solidFill>
            </a:rPr>
            <a:t>Глобальные компетенции</a:t>
          </a:r>
          <a:endParaRPr lang="ru-RU" sz="2400" dirty="0">
            <a:solidFill>
              <a:schemeClr val="bg1">
                <a:lumMod val="50000"/>
              </a:schemeClr>
            </a:solidFill>
          </a:endParaRPr>
        </a:p>
      </dgm:t>
    </dgm:pt>
    <dgm:pt modelId="{D5134BE4-79A9-4277-81EE-C0A649725A91}" type="parTrans" cxnId="{3EDF5048-80F9-465E-AAA2-0A7E09E0EAAC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DDB6E69-DA68-4655-89F1-29D60184BF71}" type="sibTrans" cxnId="{3EDF5048-80F9-465E-AAA2-0A7E09E0EAAC}">
      <dgm:prSet/>
      <dgm:spPr/>
      <dgm:t>
        <a:bodyPr/>
        <a:lstStyle/>
        <a:p>
          <a:endParaRPr lang="ru-RU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11247D9-6439-4257-9F16-B92839452556}" type="pres">
      <dgm:prSet presAssocID="{67552F73-04D4-41D6-9B44-2C69DD791A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AF9070E-8945-4BAC-BB9F-97C11F258B7D}" type="pres">
      <dgm:prSet presAssocID="{67552F73-04D4-41D6-9B44-2C69DD791A76}" presName="Name1" presStyleCnt="0"/>
      <dgm:spPr/>
      <dgm:t>
        <a:bodyPr/>
        <a:lstStyle/>
        <a:p>
          <a:endParaRPr lang="ru-RU"/>
        </a:p>
      </dgm:t>
    </dgm:pt>
    <dgm:pt modelId="{CB23DA9F-FEA7-4DE1-A1F5-1AD1C6A68F38}" type="pres">
      <dgm:prSet presAssocID="{67552F73-04D4-41D6-9B44-2C69DD791A76}" presName="cycle" presStyleCnt="0"/>
      <dgm:spPr/>
      <dgm:t>
        <a:bodyPr/>
        <a:lstStyle/>
        <a:p>
          <a:endParaRPr lang="ru-RU"/>
        </a:p>
      </dgm:t>
    </dgm:pt>
    <dgm:pt modelId="{C2A5DA4E-3D93-473F-B362-8C6ACA94353E}" type="pres">
      <dgm:prSet presAssocID="{67552F73-04D4-41D6-9B44-2C69DD791A76}" presName="srcNode" presStyleLbl="node1" presStyleIdx="0" presStyleCnt="6"/>
      <dgm:spPr/>
      <dgm:t>
        <a:bodyPr/>
        <a:lstStyle/>
        <a:p>
          <a:endParaRPr lang="ru-RU"/>
        </a:p>
      </dgm:t>
    </dgm:pt>
    <dgm:pt modelId="{79643C72-B78F-44CC-A613-E98D6C84E586}" type="pres">
      <dgm:prSet presAssocID="{67552F73-04D4-41D6-9B44-2C69DD791A76}" presName="conn" presStyleLbl="parChTrans1D2" presStyleIdx="0" presStyleCnt="1"/>
      <dgm:spPr/>
      <dgm:t>
        <a:bodyPr/>
        <a:lstStyle/>
        <a:p>
          <a:endParaRPr lang="ru-RU"/>
        </a:p>
      </dgm:t>
    </dgm:pt>
    <dgm:pt modelId="{B5EED53B-9DA1-422C-8380-2794A12E2F2E}" type="pres">
      <dgm:prSet presAssocID="{67552F73-04D4-41D6-9B44-2C69DD791A76}" presName="extraNode" presStyleLbl="node1" presStyleIdx="0" presStyleCnt="6"/>
      <dgm:spPr/>
      <dgm:t>
        <a:bodyPr/>
        <a:lstStyle/>
        <a:p>
          <a:endParaRPr lang="ru-RU"/>
        </a:p>
      </dgm:t>
    </dgm:pt>
    <dgm:pt modelId="{FD8508F9-3D2E-4096-81A3-493003B8C457}" type="pres">
      <dgm:prSet presAssocID="{67552F73-04D4-41D6-9B44-2C69DD791A76}" presName="dstNode" presStyleLbl="node1" presStyleIdx="0" presStyleCnt="6"/>
      <dgm:spPr/>
      <dgm:t>
        <a:bodyPr/>
        <a:lstStyle/>
        <a:p>
          <a:endParaRPr lang="ru-RU"/>
        </a:p>
      </dgm:t>
    </dgm:pt>
    <dgm:pt modelId="{0F19BB31-9B6E-490D-9B17-636F706EC354}" type="pres">
      <dgm:prSet presAssocID="{A0502458-AD76-42BC-BDA4-4C52FEC14CC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DC330-9E3F-4199-A496-06E7E4F1A064}" type="pres">
      <dgm:prSet presAssocID="{A0502458-AD76-42BC-BDA4-4C52FEC14CC1}" presName="accent_1" presStyleCnt="0"/>
      <dgm:spPr/>
      <dgm:t>
        <a:bodyPr/>
        <a:lstStyle/>
        <a:p>
          <a:endParaRPr lang="ru-RU"/>
        </a:p>
      </dgm:t>
    </dgm:pt>
    <dgm:pt modelId="{A355530F-4CEE-4CD4-A03B-BD9809694B59}" type="pres">
      <dgm:prSet presAssocID="{A0502458-AD76-42BC-BDA4-4C52FEC14CC1}" presName="accentRepeatNode" presStyleLbl="solidFgAcc1" presStyleIdx="0" presStyleCnt="6"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C5567914-6722-4431-858D-AC2E78249398}" type="pres">
      <dgm:prSet presAssocID="{D447C1ED-0040-4ECB-90AB-BBEA1DDB3159}" presName="text_2" presStyleLbl="node1" presStyleIdx="1" presStyleCnt="6" custScaleY="64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C0E29-5E0A-47E1-8759-DDEB1C9D62C7}" type="pres">
      <dgm:prSet presAssocID="{D447C1ED-0040-4ECB-90AB-BBEA1DDB3159}" presName="accent_2" presStyleCnt="0"/>
      <dgm:spPr/>
      <dgm:t>
        <a:bodyPr/>
        <a:lstStyle/>
        <a:p>
          <a:endParaRPr lang="ru-RU"/>
        </a:p>
      </dgm:t>
    </dgm:pt>
    <dgm:pt modelId="{9C635760-C2C5-4890-979D-D348ED2DEF72}" type="pres">
      <dgm:prSet presAssocID="{D447C1ED-0040-4ECB-90AB-BBEA1DDB3159}" presName="accentRepeatNode" presStyleLbl="solidFgAcc1" presStyleIdx="1" presStyleCnt="6"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1B326004-ADA0-4512-B287-CA25C9418B29}" type="pres">
      <dgm:prSet presAssocID="{3B03B497-A3ED-47DF-A6CD-1BC0F23537C4}" presName="text_3" presStyleLbl="node1" presStyleIdx="2" presStyleCnt="6" custScaleY="64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374E8-839F-4FB6-9EC6-3E8E766E3B2F}" type="pres">
      <dgm:prSet presAssocID="{3B03B497-A3ED-47DF-A6CD-1BC0F23537C4}" presName="accent_3" presStyleCnt="0"/>
      <dgm:spPr/>
      <dgm:t>
        <a:bodyPr/>
        <a:lstStyle/>
        <a:p>
          <a:endParaRPr lang="ru-RU"/>
        </a:p>
      </dgm:t>
    </dgm:pt>
    <dgm:pt modelId="{75DDB8AE-B278-45C1-B941-20865627CFBE}" type="pres">
      <dgm:prSet presAssocID="{3B03B497-A3ED-47DF-A6CD-1BC0F23537C4}" presName="accentRepeatNode" presStyleLbl="solidFgAcc1" presStyleIdx="2" presStyleCnt="6"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075F057F-FC94-4485-A2FD-7D611CCA77D3}" type="pres">
      <dgm:prSet presAssocID="{46094A3E-2FC4-4CF9-B4B4-9DAF952EBD0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69ABE-5572-4E9B-AD88-35C3EAFA65F0}" type="pres">
      <dgm:prSet presAssocID="{46094A3E-2FC4-4CF9-B4B4-9DAF952EBD0F}" presName="accent_4" presStyleCnt="0"/>
      <dgm:spPr/>
      <dgm:t>
        <a:bodyPr/>
        <a:lstStyle/>
        <a:p>
          <a:endParaRPr lang="ru-RU"/>
        </a:p>
      </dgm:t>
    </dgm:pt>
    <dgm:pt modelId="{BDAC0B68-D8E1-42B1-89FE-F90946CBE1B2}" type="pres">
      <dgm:prSet presAssocID="{46094A3E-2FC4-4CF9-B4B4-9DAF952EBD0F}" presName="accentRepeatNode" presStyleLbl="solidFgAcc1" presStyleIdx="3" presStyleCnt="6"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16D3550C-5202-4B32-B6F2-478085F6F8A9}" type="pres">
      <dgm:prSet presAssocID="{BD006124-FFF2-4790-9B12-F9F9BB3CD0B3}" presName="text_5" presStyleLbl="node1" presStyleIdx="4" presStyleCnt="6" custScaleY="64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AFC2B-EA25-40A6-AC10-18C7215FB745}" type="pres">
      <dgm:prSet presAssocID="{BD006124-FFF2-4790-9B12-F9F9BB3CD0B3}" presName="accent_5" presStyleCnt="0"/>
      <dgm:spPr/>
      <dgm:t>
        <a:bodyPr/>
        <a:lstStyle/>
        <a:p>
          <a:endParaRPr lang="ru-RU"/>
        </a:p>
      </dgm:t>
    </dgm:pt>
    <dgm:pt modelId="{573A0B94-1F35-4FF1-9321-0D1142A39673}" type="pres">
      <dgm:prSet presAssocID="{BD006124-FFF2-4790-9B12-F9F9BB3CD0B3}" presName="accentRepeatNode" presStyleLbl="solidFgAcc1" presStyleIdx="4" presStyleCnt="6"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  <dgm:pt modelId="{912C1053-7689-46EF-8881-7CAC34C1BFC4}" type="pres">
      <dgm:prSet presAssocID="{6C991710-0254-4501-9606-7A077F5D7800}" presName="text_6" presStyleLbl="node1" presStyleIdx="5" presStyleCnt="6" custScaleY="64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28541-1D32-4FFD-99B4-CFE95D1EFFCF}" type="pres">
      <dgm:prSet presAssocID="{6C991710-0254-4501-9606-7A077F5D7800}" presName="accent_6" presStyleCnt="0"/>
      <dgm:spPr/>
      <dgm:t>
        <a:bodyPr/>
        <a:lstStyle/>
        <a:p>
          <a:endParaRPr lang="ru-RU"/>
        </a:p>
      </dgm:t>
    </dgm:pt>
    <dgm:pt modelId="{A5805F50-3DFD-4960-8B8A-7C55891E9713}" type="pres">
      <dgm:prSet presAssocID="{6C991710-0254-4501-9606-7A077F5D7800}" presName="accentRepeatNode" presStyleLbl="solidFgAcc1" presStyleIdx="5" presStyleCnt="6"/>
      <dgm:spPr>
        <a:ln>
          <a:solidFill>
            <a:srgbClr val="009657"/>
          </a:solidFill>
        </a:ln>
      </dgm:spPr>
      <dgm:t>
        <a:bodyPr/>
        <a:lstStyle/>
        <a:p>
          <a:endParaRPr lang="ru-RU"/>
        </a:p>
      </dgm:t>
    </dgm:pt>
  </dgm:ptLst>
  <dgm:cxnLst>
    <dgm:cxn modelId="{9E478B61-1791-48AD-AC42-0B71493F43A6}" type="presOf" srcId="{BD006124-FFF2-4790-9B12-F9F9BB3CD0B3}" destId="{16D3550C-5202-4B32-B6F2-478085F6F8A9}" srcOrd="0" destOrd="0" presId="urn:microsoft.com/office/officeart/2008/layout/VerticalCurvedList"/>
    <dgm:cxn modelId="{AA6AE4BD-776E-40ED-AE8F-954860F2F548}" type="presOf" srcId="{A0502458-AD76-42BC-BDA4-4C52FEC14CC1}" destId="{0F19BB31-9B6E-490D-9B17-636F706EC354}" srcOrd="0" destOrd="0" presId="urn:microsoft.com/office/officeart/2008/layout/VerticalCurvedList"/>
    <dgm:cxn modelId="{234C8C2A-C3F3-4F22-B1CE-466304EB5878}" type="presOf" srcId="{67552F73-04D4-41D6-9B44-2C69DD791A76}" destId="{611247D9-6439-4257-9F16-B92839452556}" srcOrd="0" destOrd="0" presId="urn:microsoft.com/office/officeart/2008/layout/VerticalCurvedList"/>
    <dgm:cxn modelId="{78B109E9-80F8-48EB-B397-99C55C752A65}" type="presOf" srcId="{6C991710-0254-4501-9606-7A077F5D7800}" destId="{912C1053-7689-46EF-8881-7CAC34C1BFC4}" srcOrd="0" destOrd="0" presId="urn:microsoft.com/office/officeart/2008/layout/VerticalCurvedList"/>
    <dgm:cxn modelId="{3EDF5048-80F9-465E-AAA2-0A7E09E0EAAC}" srcId="{67552F73-04D4-41D6-9B44-2C69DD791A76}" destId="{6C991710-0254-4501-9606-7A077F5D7800}" srcOrd="5" destOrd="0" parTransId="{D5134BE4-79A9-4277-81EE-C0A649725A91}" sibTransId="{1DDB6E69-DA68-4655-89F1-29D60184BF71}"/>
    <dgm:cxn modelId="{5CBA756E-845B-4129-A14E-9C1441065120}" type="presOf" srcId="{D447C1ED-0040-4ECB-90AB-BBEA1DDB3159}" destId="{C5567914-6722-4431-858D-AC2E78249398}" srcOrd="0" destOrd="0" presId="urn:microsoft.com/office/officeart/2008/layout/VerticalCurvedList"/>
    <dgm:cxn modelId="{7F2E3129-59F3-488E-96F3-7C92A6B9E907}" srcId="{67552F73-04D4-41D6-9B44-2C69DD791A76}" destId="{D447C1ED-0040-4ECB-90AB-BBEA1DDB3159}" srcOrd="1" destOrd="0" parTransId="{A66A0ABC-D714-443C-ACE7-C989CE66E372}" sibTransId="{693127B9-D751-4460-98A5-F469D41E2B80}"/>
    <dgm:cxn modelId="{23D1CB26-201E-4490-AF28-950A08EA95DB}" type="presOf" srcId="{3B03B497-A3ED-47DF-A6CD-1BC0F23537C4}" destId="{1B326004-ADA0-4512-B287-CA25C9418B29}" srcOrd="0" destOrd="0" presId="urn:microsoft.com/office/officeart/2008/layout/VerticalCurvedList"/>
    <dgm:cxn modelId="{0E921CCA-2F9D-4850-90A0-DCCAEEFDE535}" srcId="{67552F73-04D4-41D6-9B44-2C69DD791A76}" destId="{BD006124-FFF2-4790-9B12-F9F9BB3CD0B3}" srcOrd="4" destOrd="0" parTransId="{0EB2D88F-81FA-4014-A148-F808DC16C857}" sibTransId="{D621F4F5-5F98-4801-88B5-094F9F619CA5}"/>
    <dgm:cxn modelId="{57C60BC9-56CF-4104-B59C-F23456AED166}" type="presOf" srcId="{46094A3E-2FC4-4CF9-B4B4-9DAF952EBD0F}" destId="{075F057F-FC94-4485-A2FD-7D611CCA77D3}" srcOrd="0" destOrd="0" presId="urn:microsoft.com/office/officeart/2008/layout/VerticalCurvedList"/>
    <dgm:cxn modelId="{BCBDCFC1-3B1E-4AEB-956B-3F20C4119800}" srcId="{67552F73-04D4-41D6-9B44-2C69DD791A76}" destId="{46094A3E-2FC4-4CF9-B4B4-9DAF952EBD0F}" srcOrd="3" destOrd="0" parTransId="{60FB6AEE-C94A-4496-B12B-4A2F8858D828}" sibTransId="{6972AD3B-B0CB-43D9-BD64-C00C694EB64F}"/>
    <dgm:cxn modelId="{49E9B423-F7CB-4F9D-97C0-7725EC59A3AB}" srcId="{67552F73-04D4-41D6-9B44-2C69DD791A76}" destId="{A0502458-AD76-42BC-BDA4-4C52FEC14CC1}" srcOrd="0" destOrd="0" parTransId="{70C27D1B-DAFE-453C-8980-43D42EFEE0AD}" sibTransId="{3DEE493E-3EB3-43F7-BC08-74D03001C1EA}"/>
    <dgm:cxn modelId="{E1F4B1AF-6CC4-4AA3-B398-AA4DEA893D15}" srcId="{67552F73-04D4-41D6-9B44-2C69DD791A76}" destId="{3B03B497-A3ED-47DF-A6CD-1BC0F23537C4}" srcOrd="2" destOrd="0" parTransId="{14524948-2484-4EE1-AB23-DD30C13BDD09}" sibTransId="{521A3C73-95F3-4D7F-B419-FA11BA921E23}"/>
    <dgm:cxn modelId="{BEC47EA8-C5FA-45D7-B5A0-E45E88EB27D8}" type="presOf" srcId="{3DEE493E-3EB3-43F7-BC08-74D03001C1EA}" destId="{79643C72-B78F-44CC-A613-E98D6C84E586}" srcOrd="0" destOrd="0" presId="urn:microsoft.com/office/officeart/2008/layout/VerticalCurvedList"/>
    <dgm:cxn modelId="{18DC4141-E84F-4F65-B276-51B79CC12325}" type="presParOf" srcId="{611247D9-6439-4257-9F16-B92839452556}" destId="{0AF9070E-8945-4BAC-BB9F-97C11F258B7D}" srcOrd="0" destOrd="0" presId="urn:microsoft.com/office/officeart/2008/layout/VerticalCurvedList"/>
    <dgm:cxn modelId="{90CA0595-EF1F-45C5-86E2-C5B52734A9CB}" type="presParOf" srcId="{0AF9070E-8945-4BAC-BB9F-97C11F258B7D}" destId="{CB23DA9F-FEA7-4DE1-A1F5-1AD1C6A68F38}" srcOrd="0" destOrd="0" presId="urn:microsoft.com/office/officeart/2008/layout/VerticalCurvedList"/>
    <dgm:cxn modelId="{DE8002AA-6C0A-4593-B607-152B7A5FF7FB}" type="presParOf" srcId="{CB23DA9F-FEA7-4DE1-A1F5-1AD1C6A68F38}" destId="{C2A5DA4E-3D93-473F-B362-8C6ACA94353E}" srcOrd="0" destOrd="0" presId="urn:microsoft.com/office/officeart/2008/layout/VerticalCurvedList"/>
    <dgm:cxn modelId="{BE72AC44-FDFD-4408-B7E2-AA21778852ED}" type="presParOf" srcId="{CB23DA9F-FEA7-4DE1-A1F5-1AD1C6A68F38}" destId="{79643C72-B78F-44CC-A613-E98D6C84E586}" srcOrd="1" destOrd="0" presId="urn:microsoft.com/office/officeart/2008/layout/VerticalCurvedList"/>
    <dgm:cxn modelId="{3F49DF02-E3CB-4310-A5B7-ED35E5E8F5A5}" type="presParOf" srcId="{CB23DA9F-FEA7-4DE1-A1F5-1AD1C6A68F38}" destId="{B5EED53B-9DA1-422C-8380-2794A12E2F2E}" srcOrd="2" destOrd="0" presId="urn:microsoft.com/office/officeart/2008/layout/VerticalCurvedList"/>
    <dgm:cxn modelId="{1128343D-C099-40EE-B191-FCF00B73F7D8}" type="presParOf" srcId="{CB23DA9F-FEA7-4DE1-A1F5-1AD1C6A68F38}" destId="{FD8508F9-3D2E-4096-81A3-493003B8C457}" srcOrd="3" destOrd="0" presId="urn:microsoft.com/office/officeart/2008/layout/VerticalCurvedList"/>
    <dgm:cxn modelId="{2D868C66-912E-401E-9F75-D69542EB8943}" type="presParOf" srcId="{0AF9070E-8945-4BAC-BB9F-97C11F258B7D}" destId="{0F19BB31-9B6E-490D-9B17-636F706EC354}" srcOrd="1" destOrd="0" presId="urn:microsoft.com/office/officeart/2008/layout/VerticalCurvedList"/>
    <dgm:cxn modelId="{1E7C4143-BD77-4186-B5F6-B8C3C474380C}" type="presParOf" srcId="{0AF9070E-8945-4BAC-BB9F-97C11F258B7D}" destId="{8F0DC330-9E3F-4199-A496-06E7E4F1A064}" srcOrd="2" destOrd="0" presId="urn:microsoft.com/office/officeart/2008/layout/VerticalCurvedList"/>
    <dgm:cxn modelId="{53D341FD-9F8C-450A-BC44-8436B3BFA7BF}" type="presParOf" srcId="{8F0DC330-9E3F-4199-A496-06E7E4F1A064}" destId="{A355530F-4CEE-4CD4-A03B-BD9809694B59}" srcOrd="0" destOrd="0" presId="urn:microsoft.com/office/officeart/2008/layout/VerticalCurvedList"/>
    <dgm:cxn modelId="{94CC3C47-E819-40D8-BFBA-2F951FF01BDD}" type="presParOf" srcId="{0AF9070E-8945-4BAC-BB9F-97C11F258B7D}" destId="{C5567914-6722-4431-858D-AC2E78249398}" srcOrd="3" destOrd="0" presId="urn:microsoft.com/office/officeart/2008/layout/VerticalCurvedList"/>
    <dgm:cxn modelId="{8B1E38B1-2046-40B1-9564-D533BECE63B9}" type="presParOf" srcId="{0AF9070E-8945-4BAC-BB9F-97C11F258B7D}" destId="{0E5C0E29-5E0A-47E1-8759-DDEB1C9D62C7}" srcOrd="4" destOrd="0" presId="urn:microsoft.com/office/officeart/2008/layout/VerticalCurvedList"/>
    <dgm:cxn modelId="{6D6B694A-08FB-4D52-96F5-E96E324A1AB7}" type="presParOf" srcId="{0E5C0E29-5E0A-47E1-8759-DDEB1C9D62C7}" destId="{9C635760-C2C5-4890-979D-D348ED2DEF72}" srcOrd="0" destOrd="0" presId="urn:microsoft.com/office/officeart/2008/layout/VerticalCurvedList"/>
    <dgm:cxn modelId="{283A2D29-3DA3-4ECB-BE00-960FED16F832}" type="presParOf" srcId="{0AF9070E-8945-4BAC-BB9F-97C11F258B7D}" destId="{1B326004-ADA0-4512-B287-CA25C9418B29}" srcOrd="5" destOrd="0" presId="urn:microsoft.com/office/officeart/2008/layout/VerticalCurvedList"/>
    <dgm:cxn modelId="{403730B5-5DDF-4018-B4E1-B98F9555B14E}" type="presParOf" srcId="{0AF9070E-8945-4BAC-BB9F-97C11F258B7D}" destId="{ADA374E8-839F-4FB6-9EC6-3E8E766E3B2F}" srcOrd="6" destOrd="0" presId="urn:microsoft.com/office/officeart/2008/layout/VerticalCurvedList"/>
    <dgm:cxn modelId="{F3F3CE15-8741-4925-974C-E95DF8A28F50}" type="presParOf" srcId="{ADA374E8-839F-4FB6-9EC6-3E8E766E3B2F}" destId="{75DDB8AE-B278-45C1-B941-20865627CFBE}" srcOrd="0" destOrd="0" presId="urn:microsoft.com/office/officeart/2008/layout/VerticalCurvedList"/>
    <dgm:cxn modelId="{76541DE2-530E-4DF0-AF6F-5A18AD8A32BF}" type="presParOf" srcId="{0AF9070E-8945-4BAC-BB9F-97C11F258B7D}" destId="{075F057F-FC94-4485-A2FD-7D611CCA77D3}" srcOrd="7" destOrd="0" presId="urn:microsoft.com/office/officeart/2008/layout/VerticalCurvedList"/>
    <dgm:cxn modelId="{29E7AFBC-1D05-4BEC-849E-029DAEC42D53}" type="presParOf" srcId="{0AF9070E-8945-4BAC-BB9F-97C11F258B7D}" destId="{E4A69ABE-5572-4E9B-AD88-35C3EAFA65F0}" srcOrd="8" destOrd="0" presId="urn:microsoft.com/office/officeart/2008/layout/VerticalCurvedList"/>
    <dgm:cxn modelId="{67D3410A-CF2D-47CC-8AA9-886AF4227070}" type="presParOf" srcId="{E4A69ABE-5572-4E9B-AD88-35C3EAFA65F0}" destId="{BDAC0B68-D8E1-42B1-89FE-F90946CBE1B2}" srcOrd="0" destOrd="0" presId="urn:microsoft.com/office/officeart/2008/layout/VerticalCurvedList"/>
    <dgm:cxn modelId="{FD601FA4-29C0-49BD-8E62-2CDB34B9E236}" type="presParOf" srcId="{0AF9070E-8945-4BAC-BB9F-97C11F258B7D}" destId="{16D3550C-5202-4B32-B6F2-478085F6F8A9}" srcOrd="9" destOrd="0" presId="urn:microsoft.com/office/officeart/2008/layout/VerticalCurvedList"/>
    <dgm:cxn modelId="{4F8FE383-44B2-442B-AB08-1D4C7B507B78}" type="presParOf" srcId="{0AF9070E-8945-4BAC-BB9F-97C11F258B7D}" destId="{610AFC2B-EA25-40A6-AC10-18C7215FB745}" srcOrd="10" destOrd="0" presId="urn:microsoft.com/office/officeart/2008/layout/VerticalCurvedList"/>
    <dgm:cxn modelId="{02FD3923-C576-4CED-95C9-60685DB859EA}" type="presParOf" srcId="{610AFC2B-EA25-40A6-AC10-18C7215FB745}" destId="{573A0B94-1F35-4FF1-9321-0D1142A39673}" srcOrd="0" destOrd="0" presId="urn:microsoft.com/office/officeart/2008/layout/VerticalCurvedList"/>
    <dgm:cxn modelId="{D479A13A-570F-4BC7-9874-F6FC670DC613}" type="presParOf" srcId="{0AF9070E-8945-4BAC-BB9F-97C11F258B7D}" destId="{912C1053-7689-46EF-8881-7CAC34C1BFC4}" srcOrd="11" destOrd="0" presId="urn:microsoft.com/office/officeart/2008/layout/VerticalCurvedList"/>
    <dgm:cxn modelId="{53C51527-0B85-49EF-86C6-CB5EED8822E6}" type="presParOf" srcId="{0AF9070E-8945-4BAC-BB9F-97C11F258B7D}" destId="{A5828541-1D32-4FFD-99B4-CFE95D1EFFCF}" srcOrd="12" destOrd="0" presId="urn:microsoft.com/office/officeart/2008/layout/VerticalCurvedList"/>
    <dgm:cxn modelId="{BA91984F-AA49-48CF-A15B-9F9DDA30E627}" type="presParOf" srcId="{A5828541-1D32-4FFD-99B4-CFE95D1EFFCF}" destId="{A5805F50-3DFD-4960-8B8A-7C55891E9713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551ABE-A018-4BF1-AFEC-0C56552E4F1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DE190D-A397-42DE-82C5-19EB6C5BBF26}">
      <dgm:prSet phldrT="[Текст]" custT="1"/>
      <dgm:spPr>
        <a:solidFill>
          <a:srgbClr val="009657"/>
        </a:solidFill>
        <a:ln>
          <a:solidFill>
            <a:srgbClr val="009657"/>
          </a:solidFill>
        </a:ln>
      </dgm:spPr>
      <dgm:t>
        <a:bodyPr/>
        <a:lstStyle/>
        <a:p>
          <a:r>
            <a:rPr lang="ru-RU" altLang="ru-RU" sz="2800" b="1" smtClean="0">
              <a:solidFill>
                <a:schemeClr val="bg1"/>
              </a:solidFill>
            </a:rPr>
            <a:t>планируемым личностным </a:t>
          </a:r>
          <a:r>
            <a:rPr lang="ru-RU" altLang="ru-RU" sz="2800" b="1" dirty="0" smtClean="0">
              <a:solidFill>
                <a:schemeClr val="bg1"/>
              </a:solidFill>
            </a:rPr>
            <a:t>результатам в части:</a:t>
          </a:r>
          <a:endParaRPr lang="ru-RU" sz="2800" dirty="0">
            <a:solidFill>
              <a:schemeClr val="bg1"/>
            </a:solidFill>
          </a:endParaRPr>
        </a:p>
      </dgm:t>
    </dgm:pt>
    <dgm:pt modelId="{F8E40876-BC99-435C-B9BC-563E30A82D37}" type="parTrans" cxnId="{5950BC2C-AE6A-49A8-9B4A-38B2D9C38B5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B6F07DE-6FFA-4781-9ED2-0AC67D75981E}" type="sibTrans" cxnId="{5950BC2C-AE6A-49A8-9B4A-38B2D9C38B5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52689FF-3F23-46F0-8EBB-8DFB74B48B04}">
      <dgm:prSet phldrT="[Текст]"/>
      <dgm:spPr>
        <a:ln w="38100">
          <a:solidFill>
            <a:srgbClr val="009657"/>
          </a:solidFill>
          <a:prstDash val="sysDash"/>
        </a:ln>
      </dgm:spPr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</a:rPr>
            <a:t>41.1.1. Гражданско-патриотического воспитания:</a:t>
          </a:r>
        </a:p>
        <a:p>
          <a:pPr algn="l"/>
          <a:r>
            <a:rPr lang="ru-RU" dirty="0" smtClean="0"/>
            <a:t>первоначальные </a:t>
          </a:r>
          <a:r>
            <a:rPr lang="ru-RU" b="1" dirty="0" smtClean="0"/>
            <a:t>представления о человеке как члене общества, о правах и ответственности</a:t>
          </a:r>
          <a:r>
            <a:rPr lang="ru-RU" dirty="0" smtClean="0"/>
            <a:t>, уважении и достоинстве человека, о нравственно-этических нормах поведения и правилах межличностных отношений</a:t>
          </a:r>
          <a:endParaRPr lang="ru-RU" dirty="0">
            <a:solidFill>
              <a:schemeClr val="bg1"/>
            </a:solidFill>
          </a:endParaRPr>
        </a:p>
      </dgm:t>
    </dgm:pt>
    <dgm:pt modelId="{4FF8D64D-02EA-4731-9575-7D1F0B841B9E}" type="parTrans" cxnId="{7B34C907-E7B2-4025-A45D-D43F14492A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C2C2D4B-5E4A-4EAE-B37D-9E1A93CC81AE}" type="sibTrans" cxnId="{7B34C907-E7B2-4025-A45D-D43F14492A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FF32F82-A986-4601-9C39-1EDA92FEB8E8}">
      <dgm:prSet phldrT="[Текст]"/>
      <dgm:spPr>
        <a:ln w="38100">
          <a:solidFill>
            <a:srgbClr val="009657"/>
          </a:solidFill>
          <a:prstDash val="sysDash"/>
        </a:ln>
      </dgm:spPr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</a:rPr>
            <a:t>41.1.4. Физического воспитания, формирования культуры здоровья и эмоционального благополучия:</a:t>
          </a:r>
        </a:p>
        <a:p>
          <a:pPr algn="l"/>
          <a:r>
            <a:rPr lang="ru-RU" dirty="0" smtClean="0">
              <a:latin typeface="Arial" panose="020B0604020202020204" pitchFamily="34" charset="0"/>
            </a:rPr>
            <a:t>соблюдение правил здорового и безопасного (для себя и других людей) образа жизни в окружающей среде (</a:t>
          </a:r>
          <a:r>
            <a:rPr lang="ru-RU" b="1" dirty="0" smtClean="0">
              <a:latin typeface="Arial" panose="020B0604020202020204" pitchFamily="34" charset="0"/>
            </a:rPr>
            <a:t>в том числе информационной</a:t>
          </a:r>
          <a:r>
            <a:rPr lang="ru-RU" dirty="0" smtClean="0">
              <a:latin typeface="Arial" panose="020B0604020202020204" pitchFamily="34" charset="0"/>
            </a:rPr>
            <a:t>)</a:t>
          </a:r>
          <a:endParaRPr lang="ru-RU" dirty="0">
            <a:solidFill>
              <a:schemeClr val="bg1"/>
            </a:solidFill>
          </a:endParaRPr>
        </a:p>
      </dgm:t>
    </dgm:pt>
    <dgm:pt modelId="{313DEE6A-E80B-4F37-A9BC-0660FB873A82}" type="parTrans" cxnId="{2AC689F3-10E5-4048-B039-C00A5846E0A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AA46C15-6ACB-465A-A480-B5B48D99D2C5}" type="sibTrans" cxnId="{2AC689F3-10E5-4048-B039-C00A5846E0A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40EB390-82BF-41E3-8825-87A4F855E20E}">
      <dgm:prSet/>
      <dgm:spPr>
        <a:ln w="38100">
          <a:solidFill>
            <a:srgbClr val="009657"/>
          </a:solidFill>
          <a:prstDash val="sysDash"/>
        </a:ln>
      </dgm:spPr>
      <dgm:t>
        <a:bodyPr/>
        <a:lstStyle/>
        <a:p>
          <a:pPr algn="l"/>
          <a:r>
            <a:rPr lang="ru-RU" dirty="0" smtClean="0"/>
            <a:t>41.1.5. Трудового воспитания: </a:t>
          </a:r>
        </a:p>
        <a:p>
          <a:pPr algn="l"/>
          <a:r>
            <a:rPr lang="ru-RU" b="1" dirty="0" smtClean="0"/>
            <a:t>осознание ценности труда </a:t>
          </a:r>
          <a:r>
            <a:rPr lang="ru-RU" dirty="0" smtClean="0"/>
            <a:t>в жизни человека и общества, ответственное и бережное отношение к результатам труда, навыки участия в различных видах трудовой деятельности, </a:t>
          </a:r>
          <a:r>
            <a:rPr lang="ru-RU" b="1" dirty="0" smtClean="0"/>
            <a:t>интерес к различным профессиям</a:t>
          </a:r>
          <a:endParaRPr lang="ru-RU" b="1" dirty="0">
            <a:solidFill>
              <a:schemeClr val="bg1"/>
            </a:solidFill>
          </a:endParaRPr>
        </a:p>
      </dgm:t>
    </dgm:pt>
    <dgm:pt modelId="{C02F0AD8-5CCB-4990-97FC-7E243247E63A}" type="parTrans" cxnId="{2EB34E74-0D15-4AA2-83F9-1AC800C67D18}">
      <dgm:prSet/>
      <dgm:spPr>
        <a:ln>
          <a:solidFill>
            <a:srgbClr val="009657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F715907-40F5-463E-8F66-BBB48558DA96}" type="sibTrans" cxnId="{2EB34E74-0D15-4AA2-83F9-1AC800C67D1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9BB94DB-048F-417D-B198-34DCDCC12804}" type="pres">
      <dgm:prSet presAssocID="{06551ABE-A018-4BF1-AFEC-0C56552E4F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583432-7085-4FD5-AC71-B9225943002C}" type="pres">
      <dgm:prSet presAssocID="{84DE190D-A397-42DE-82C5-19EB6C5BBF26}" presName="root" presStyleCnt="0"/>
      <dgm:spPr/>
    </dgm:pt>
    <dgm:pt modelId="{F1FB56E3-1E45-416E-B4E1-A2BA7C307D28}" type="pres">
      <dgm:prSet presAssocID="{84DE190D-A397-42DE-82C5-19EB6C5BBF26}" presName="rootComposite" presStyleCnt="0"/>
      <dgm:spPr/>
    </dgm:pt>
    <dgm:pt modelId="{85A0ED73-D6FC-4B86-A8FF-533245EFA3C3}" type="pres">
      <dgm:prSet presAssocID="{84DE190D-A397-42DE-82C5-19EB6C5BBF26}" presName="rootText" presStyleLbl="node1" presStyleIdx="0" presStyleCnt="1" custScaleX="151713" custLinFactX="-22394" custLinFactNeighborX="-100000" custLinFactNeighborY="-111"/>
      <dgm:spPr/>
      <dgm:t>
        <a:bodyPr/>
        <a:lstStyle/>
        <a:p>
          <a:endParaRPr lang="ru-RU"/>
        </a:p>
      </dgm:t>
    </dgm:pt>
    <dgm:pt modelId="{D6CAEDE5-247B-451C-BB3C-99C1825F4876}" type="pres">
      <dgm:prSet presAssocID="{84DE190D-A397-42DE-82C5-19EB6C5BBF26}" presName="rootConnector" presStyleLbl="node1" presStyleIdx="0" presStyleCnt="1"/>
      <dgm:spPr/>
      <dgm:t>
        <a:bodyPr/>
        <a:lstStyle/>
        <a:p>
          <a:endParaRPr lang="ru-RU"/>
        </a:p>
      </dgm:t>
    </dgm:pt>
    <dgm:pt modelId="{97915C4F-9496-48D2-A92C-A14EEF09EDC5}" type="pres">
      <dgm:prSet presAssocID="{84DE190D-A397-42DE-82C5-19EB6C5BBF26}" presName="childShape" presStyleCnt="0"/>
      <dgm:spPr/>
    </dgm:pt>
    <dgm:pt modelId="{FEAEE7A4-84BE-47EA-ACB6-5EE4348EF398}" type="pres">
      <dgm:prSet presAssocID="{4FF8D64D-02EA-4731-9575-7D1F0B841B9E}" presName="Name13" presStyleLbl="parChTrans1D2" presStyleIdx="0" presStyleCnt="3"/>
      <dgm:spPr/>
      <dgm:t>
        <a:bodyPr/>
        <a:lstStyle/>
        <a:p>
          <a:endParaRPr lang="ru-RU"/>
        </a:p>
      </dgm:t>
    </dgm:pt>
    <dgm:pt modelId="{BB4E2070-8670-4049-A09C-C9028CA73CFA}" type="pres">
      <dgm:prSet presAssocID="{352689FF-3F23-46F0-8EBB-8DFB74B48B04}" presName="childText" presStyleLbl="bgAcc1" presStyleIdx="0" presStyleCnt="3" custScaleX="247959" custLinFactX="-52992" custLinFactNeighborX="-100000" custLinFactNeighborY="-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3E28A-A6CA-4F00-849F-DEB139397A75}" type="pres">
      <dgm:prSet presAssocID="{313DEE6A-E80B-4F37-A9BC-0660FB873A82}" presName="Name13" presStyleLbl="parChTrans1D2" presStyleIdx="1" presStyleCnt="3"/>
      <dgm:spPr/>
      <dgm:t>
        <a:bodyPr/>
        <a:lstStyle/>
        <a:p>
          <a:endParaRPr lang="ru-RU"/>
        </a:p>
      </dgm:t>
    </dgm:pt>
    <dgm:pt modelId="{DFB9AC27-44A1-4F86-BF64-198156BFEA3D}" type="pres">
      <dgm:prSet presAssocID="{5FF32F82-A986-4601-9C39-1EDA92FEB8E8}" presName="childText" presStyleLbl="bgAcc1" presStyleIdx="1" presStyleCnt="3" custScaleX="247959" custLinFactX="-52992" custLinFactNeighborX="-100000" custLinFactNeighborY="-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1304-EAF0-456A-9BAE-FBA661D5D383}" type="pres">
      <dgm:prSet presAssocID="{C02F0AD8-5CCB-4990-97FC-7E243247E63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AF5FA7A3-9874-498F-B4CB-94661F694F1F}" type="pres">
      <dgm:prSet presAssocID="{B40EB390-82BF-41E3-8825-87A4F855E20E}" presName="childText" presStyleLbl="bgAcc1" presStyleIdx="2" presStyleCnt="3" custScaleX="247959" custLinFactX="-52992" custLinFactNeighborX="-100000" custLinFactNeighborY="-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50BC2C-AE6A-49A8-9B4A-38B2D9C38B5A}" srcId="{06551ABE-A018-4BF1-AFEC-0C56552E4F15}" destId="{84DE190D-A397-42DE-82C5-19EB6C5BBF26}" srcOrd="0" destOrd="0" parTransId="{F8E40876-BC99-435C-B9BC-563E30A82D37}" sibTransId="{6B6F07DE-6FFA-4781-9ED2-0AC67D75981E}"/>
    <dgm:cxn modelId="{2EB34E74-0D15-4AA2-83F9-1AC800C67D18}" srcId="{84DE190D-A397-42DE-82C5-19EB6C5BBF26}" destId="{B40EB390-82BF-41E3-8825-87A4F855E20E}" srcOrd="2" destOrd="0" parTransId="{C02F0AD8-5CCB-4990-97FC-7E243247E63A}" sibTransId="{DF715907-40F5-463E-8F66-BBB48558DA96}"/>
    <dgm:cxn modelId="{F369625F-856F-4B4D-B0AC-B9F18EB435E0}" type="presOf" srcId="{5FF32F82-A986-4601-9C39-1EDA92FEB8E8}" destId="{DFB9AC27-44A1-4F86-BF64-198156BFEA3D}" srcOrd="0" destOrd="0" presId="urn:microsoft.com/office/officeart/2005/8/layout/hierarchy3"/>
    <dgm:cxn modelId="{2F5AFD68-3868-4C52-8DB0-EE3C16AAAC53}" type="presOf" srcId="{B40EB390-82BF-41E3-8825-87A4F855E20E}" destId="{AF5FA7A3-9874-498F-B4CB-94661F694F1F}" srcOrd="0" destOrd="0" presId="urn:microsoft.com/office/officeart/2005/8/layout/hierarchy3"/>
    <dgm:cxn modelId="{B8AB7936-B1DF-4CA5-933F-B769FFDBEE4E}" type="presOf" srcId="{4FF8D64D-02EA-4731-9575-7D1F0B841B9E}" destId="{FEAEE7A4-84BE-47EA-ACB6-5EE4348EF398}" srcOrd="0" destOrd="0" presId="urn:microsoft.com/office/officeart/2005/8/layout/hierarchy3"/>
    <dgm:cxn modelId="{7937A7C0-1D5F-440F-86BB-882E48E20A46}" type="presOf" srcId="{352689FF-3F23-46F0-8EBB-8DFB74B48B04}" destId="{BB4E2070-8670-4049-A09C-C9028CA73CFA}" srcOrd="0" destOrd="0" presId="urn:microsoft.com/office/officeart/2005/8/layout/hierarchy3"/>
    <dgm:cxn modelId="{0C8EFC67-B14F-401F-8B52-0438A46A92CF}" type="presOf" srcId="{06551ABE-A018-4BF1-AFEC-0C56552E4F15}" destId="{09BB94DB-048F-417D-B198-34DCDCC12804}" srcOrd="0" destOrd="0" presId="urn:microsoft.com/office/officeart/2005/8/layout/hierarchy3"/>
    <dgm:cxn modelId="{358E4BA7-58F7-4045-9E44-1CC4A73B03CB}" type="presOf" srcId="{C02F0AD8-5CCB-4990-97FC-7E243247E63A}" destId="{EA381304-EAF0-456A-9BAE-FBA661D5D383}" srcOrd="0" destOrd="0" presId="urn:microsoft.com/office/officeart/2005/8/layout/hierarchy3"/>
    <dgm:cxn modelId="{7B34C907-E7B2-4025-A45D-D43F14492AD6}" srcId="{84DE190D-A397-42DE-82C5-19EB6C5BBF26}" destId="{352689FF-3F23-46F0-8EBB-8DFB74B48B04}" srcOrd="0" destOrd="0" parTransId="{4FF8D64D-02EA-4731-9575-7D1F0B841B9E}" sibTransId="{8C2C2D4B-5E4A-4EAE-B37D-9E1A93CC81AE}"/>
    <dgm:cxn modelId="{118789CE-77E1-4370-ABAE-22F0B74C52A4}" type="presOf" srcId="{84DE190D-A397-42DE-82C5-19EB6C5BBF26}" destId="{D6CAEDE5-247B-451C-BB3C-99C1825F4876}" srcOrd="1" destOrd="0" presId="urn:microsoft.com/office/officeart/2005/8/layout/hierarchy3"/>
    <dgm:cxn modelId="{13AC8A4F-1B6B-4035-9198-D6935EC32C59}" type="presOf" srcId="{84DE190D-A397-42DE-82C5-19EB6C5BBF26}" destId="{85A0ED73-D6FC-4B86-A8FF-533245EFA3C3}" srcOrd="0" destOrd="0" presId="urn:microsoft.com/office/officeart/2005/8/layout/hierarchy3"/>
    <dgm:cxn modelId="{2AC689F3-10E5-4048-B039-C00A5846E0A0}" srcId="{84DE190D-A397-42DE-82C5-19EB6C5BBF26}" destId="{5FF32F82-A986-4601-9C39-1EDA92FEB8E8}" srcOrd="1" destOrd="0" parTransId="{313DEE6A-E80B-4F37-A9BC-0660FB873A82}" sibTransId="{CAA46C15-6ACB-465A-A480-B5B48D99D2C5}"/>
    <dgm:cxn modelId="{21278CAC-7F1A-4CFF-A930-D5FCC6FE40B1}" type="presOf" srcId="{313DEE6A-E80B-4F37-A9BC-0660FB873A82}" destId="{7263E28A-A6CA-4F00-849F-DEB139397A75}" srcOrd="0" destOrd="0" presId="urn:microsoft.com/office/officeart/2005/8/layout/hierarchy3"/>
    <dgm:cxn modelId="{6CA9C110-AF62-4429-8A1C-BC521D50FC8A}" type="presParOf" srcId="{09BB94DB-048F-417D-B198-34DCDCC12804}" destId="{F0583432-7085-4FD5-AC71-B9225943002C}" srcOrd="0" destOrd="0" presId="urn:microsoft.com/office/officeart/2005/8/layout/hierarchy3"/>
    <dgm:cxn modelId="{48C8BB78-C771-4F30-8196-115031093C18}" type="presParOf" srcId="{F0583432-7085-4FD5-AC71-B9225943002C}" destId="{F1FB56E3-1E45-416E-B4E1-A2BA7C307D28}" srcOrd="0" destOrd="0" presId="urn:microsoft.com/office/officeart/2005/8/layout/hierarchy3"/>
    <dgm:cxn modelId="{3BF8F6DE-40EE-4604-AB33-E8A02310B319}" type="presParOf" srcId="{F1FB56E3-1E45-416E-B4E1-A2BA7C307D28}" destId="{85A0ED73-D6FC-4B86-A8FF-533245EFA3C3}" srcOrd="0" destOrd="0" presId="urn:microsoft.com/office/officeart/2005/8/layout/hierarchy3"/>
    <dgm:cxn modelId="{00FA8E1A-C40C-4C3E-922B-0D7C3B4E5050}" type="presParOf" srcId="{F1FB56E3-1E45-416E-B4E1-A2BA7C307D28}" destId="{D6CAEDE5-247B-451C-BB3C-99C1825F4876}" srcOrd="1" destOrd="0" presId="urn:microsoft.com/office/officeart/2005/8/layout/hierarchy3"/>
    <dgm:cxn modelId="{34D4C46E-A81D-4E01-AC1C-08CB9F25BDDF}" type="presParOf" srcId="{F0583432-7085-4FD5-AC71-B9225943002C}" destId="{97915C4F-9496-48D2-A92C-A14EEF09EDC5}" srcOrd="1" destOrd="0" presId="urn:microsoft.com/office/officeart/2005/8/layout/hierarchy3"/>
    <dgm:cxn modelId="{6D91EE2A-0FEA-4D01-BF52-119F35322C75}" type="presParOf" srcId="{97915C4F-9496-48D2-A92C-A14EEF09EDC5}" destId="{FEAEE7A4-84BE-47EA-ACB6-5EE4348EF398}" srcOrd="0" destOrd="0" presId="urn:microsoft.com/office/officeart/2005/8/layout/hierarchy3"/>
    <dgm:cxn modelId="{8A06731C-3D59-422A-91D6-6AE5B7E66271}" type="presParOf" srcId="{97915C4F-9496-48D2-A92C-A14EEF09EDC5}" destId="{BB4E2070-8670-4049-A09C-C9028CA73CFA}" srcOrd="1" destOrd="0" presId="urn:microsoft.com/office/officeart/2005/8/layout/hierarchy3"/>
    <dgm:cxn modelId="{AD8EA86A-9567-40E3-BC52-5E549C4C5473}" type="presParOf" srcId="{97915C4F-9496-48D2-A92C-A14EEF09EDC5}" destId="{7263E28A-A6CA-4F00-849F-DEB139397A75}" srcOrd="2" destOrd="0" presId="urn:microsoft.com/office/officeart/2005/8/layout/hierarchy3"/>
    <dgm:cxn modelId="{1A60776E-5478-4D17-8FD2-05A924A362CE}" type="presParOf" srcId="{97915C4F-9496-48D2-A92C-A14EEF09EDC5}" destId="{DFB9AC27-44A1-4F86-BF64-198156BFEA3D}" srcOrd="3" destOrd="0" presId="urn:microsoft.com/office/officeart/2005/8/layout/hierarchy3"/>
    <dgm:cxn modelId="{4EFCBE27-3454-4A9F-BB92-25378EAB3F72}" type="presParOf" srcId="{97915C4F-9496-48D2-A92C-A14EEF09EDC5}" destId="{EA381304-EAF0-456A-9BAE-FBA661D5D383}" srcOrd="4" destOrd="0" presId="urn:microsoft.com/office/officeart/2005/8/layout/hierarchy3"/>
    <dgm:cxn modelId="{54F64842-0725-4845-8965-E3265E1E9900}" type="presParOf" srcId="{97915C4F-9496-48D2-A92C-A14EEF09EDC5}" destId="{AF5FA7A3-9874-498F-B4CB-94661F694F1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551ABE-A018-4BF1-AFEC-0C56552E4F1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DE190D-A397-42DE-82C5-19EB6C5BBF26}">
      <dgm:prSet phldrT="[Текст]" custT="1"/>
      <dgm:spPr>
        <a:solidFill>
          <a:srgbClr val="E2005B"/>
        </a:solidFill>
        <a:ln>
          <a:solidFill>
            <a:srgbClr val="E2005B"/>
          </a:solidFill>
        </a:ln>
      </dgm:spPr>
      <dgm:t>
        <a:bodyPr/>
        <a:lstStyle/>
        <a:p>
          <a:r>
            <a:rPr lang="ru-RU" altLang="ru-RU" sz="2800" b="1" dirty="0" smtClean="0">
              <a:solidFill>
                <a:schemeClr val="bg1"/>
              </a:solidFill>
            </a:rPr>
            <a:t>планируемым метапредметным результатам </a:t>
          </a:r>
          <a:endParaRPr lang="ru-RU" sz="2800" dirty="0">
            <a:solidFill>
              <a:schemeClr val="bg1"/>
            </a:solidFill>
          </a:endParaRPr>
        </a:p>
      </dgm:t>
    </dgm:pt>
    <dgm:pt modelId="{F8E40876-BC99-435C-B9BC-563E30A82D37}" type="parTrans" cxnId="{5950BC2C-AE6A-49A8-9B4A-38B2D9C38B5A}">
      <dgm:prSet/>
      <dgm:spPr/>
      <dgm:t>
        <a:bodyPr/>
        <a:lstStyle/>
        <a:p>
          <a:endParaRPr lang="ru-RU"/>
        </a:p>
      </dgm:t>
    </dgm:pt>
    <dgm:pt modelId="{6B6F07DE-6FFA-4781-9ED2-0AC67D75981E}" type="sibTrans" cxnId="{5950BC2C-AE6A-49A8-9B4A-38B2D9C38B5A}">
      <dgm:prSet/>
      <dgm:spPr/>
      <dgm:t>
        <a:bodyPr/>
        <a:lstStyle/>
        <a:p>
          <a:endParaRPr lang="ru-RU"/>
        </a:p>
      </dgm:t>
    </dgm:pt>
    <dgm:pt modelId="{352689FF-3F23-46F0-8EBB-8DFB74B48B04}">
      <dgm:prSet phldrT="[Текст]"/>
      <dgm:spPr>
        <a:ln w="38100">
          <a:solidFill>
            <a:srgbClr val="E2005B"/>
          </a:solidFill>
          <a:prstDash val="sysDash"/>
        </a:ln>
      </dgm:spPr>
      <dgm:t>
        <a:bodyPr/>
        <a:lstStyle/>
        <a:p>
          <a:pPr algn="l"/>
          <a:r>
            <a:rPr lang="ru-RU" b="1" dirty="0" smtClean="0"/>
            <a:t>Познавательные действия</a:t>
          </a:r>
        </a:p>
        <a:p>
          <a:pPr marL="180000" algn="l"/>
          <a:r>
            <a:rPr lang="ru-RU" dirty="0" smtClean="0"/>
            <a:t>Базовые логические действия</a:t>
          </a:r>
        </a:p>
        <a:p>
          <a:pPr marL="180000" algn="l"/>
          <a:r>
            <a:rPr lang="ru-RU" dirty="0" smtClean="0"/>
            <a:t>Базовые исследовательские действия</a:t>
          </a:r>
        </a:p>
        <a:p>
          <a:pPr marL="180000" algn="l"/>
          <a:r>
            <a:rPr lang="ru-RU" dirty="0" smtClean="0"/>
            <a:t>Работа с информацией</a:t>
          </a:r>
          <a:endParaRPr lang="ru-RU" dirty="0"/>
        </a:p>
      </dgm:t>
    </dgm:pt>
    <dgm:pt modelId="{4FF8D64D-02EA-4731-9575-7D1F0B841B9E}" type="parTrans" cxnId="{7B34C907-E7B2-4025-A45D-D43F14492AD6}">
      <dgm:prSet/>
      <dgm:spPr>
        <a:ln>
          <a:solidFill>
            <a:srgbClr val="E2005B"/>
          </a:solidFill>
        </a:ln>
      </dgm:spPr>
      <dgm:t>
        <a:bodyPr/>
        <a:lstStyle/>
        <a:p>
          <a:endParaRPr lang="ru-RU"/>
        </a:p>
      </dgm:t>
    </dgm:pt>
    <dgm:pt modelId="{8C2C2D4B-5E4A-4EAE-B37D-9E1A93CC81AE}" type="sibTrans" cxnId="{7B34C907-E7B2-4025-A45D-D43F14492AD6}">
      <dgm:prSet/>
      <dgm:spPr/>
      <dgm:t>
        <a:bodyPr/>
        <a:lstStyle/>
        <a:p>
          <a:endParaRPr lang="ru-RU"/>
        </a:p>
      </dgm:t>
    </dgm:pt>
    <dgm:pt modelId="{5FF32F82-A986-4601-9C39-1EDA92FEB8E8}">
      <dgm:prSet phldrT="[Текст]"/>
      <dgm:spPr>
        <a:ln w="38100">
          <a:solidFill>
            <a:srgbClr val="E2005B"/>
          </a:solidFill>
          <a:prstDash val="sysDash"/>
        </a:ln>
      </dgm:spPr>
      <dgm:t>
        <a:bodyPr/>
        <a:lstStyle/>
        <a:p>
          <a:pPr algn="l"/>
          <a:r>
            <a:rPr lang="ru-RU" b="1" dirty="0" smtClean="0"/>
            <a:t>Коммуникативные действия</a:t>
          </a:r>
        </a:p>
        <a:p>
          <a:pPr marL="180000" algn="l"/>
          <a:r>
            <a:rPr lang="ru-RU" dirty="0" smtClean="0"/>
            <a:t>Общение </a:t>
          </a:r>
        </a:p>
        <a:p>
          <a:pPr marL="180000" algn="l"/>
          <a:r>
            <a:rPr lang="ru-RU" dirty="0" smtClean="0"/>
            <a:t>Совместная деятельность</a:t>
          </a:r>
          <a:endParaRPr lang="ru-RU" dirty="0"/>
        </a:p>
      </dgm:t>
    </dgm:pt>
    <dgm:pt modelId="{313DEE6A-E80B-4F37-A9BC-0660FB873A82}" type="parTrans" cxnId="{2AC689F3-10E5-4048-B039-C00A5846E0A0}">
      <dgm:prSet/>
      <dgm:spPr>
        <a:ln>
          <a:solidFill>
            <a:srgbClr val="E2005B"/>
          </a:solidFill>
        </a:ln>
      </dgm:spPr>
      <dgm:t>
        <a:bodyPr/>
        <a:lstStyle/>
        <a:p>
          <a:endParaRPr lang="ru-RU"/>
        </a:p>
      </dgm:t>
    </dgm:pt>
    <dgm:pt modelId="{CAA46C15-6ACB-465A-A480-B5B48D99D2C5}" type="sibTrans" cxnId="{2AC689F3-10E5-4048-B039-C00A5846E0A0}">
      <dgm:prSet/>
      <dgm:spPr/>
      <dgm:t>
        <a:bodyPr/>
        <a:lstStyle/>
        <a:p>
          <a:endParaRPr lang="ru-RU"/>
        </a:p>
      </dgm:t>
    </dgm:pt>
    <dgm:pt modelId="{B40EB390-82BF-41E3-8825-87A4F855E20E}">
      <dgm:prSet/>
      <dgm:spPr>
        <a:ln w="38100">
          <a:solidFill>
            <a:srgbClr val="E2005B"/>
          </a:solidFill>
          <a:prstDash val="sysDash"/>
        </a:ln>
      </dgm:spPr>
      <dgm:t>
        <a:bodyPr/>
        <a:lstStyle/>
        <a:p>
          <a:pPr algn="l"/>
          <a:r>
            <a:rPr lang="ru-RU" b="1" dirty="0" smtClean="0"/>
            <a:t>Регулятивные действия</a:t>
          </a:r>
        </a:p>
        <a:p>
          <a:pPr marL="180000" algn="l"/>
          <a:r>
            <a:rPr lang="ru-RU" dirty="0" smtClean="0"/>
            <a:t>Самоорганизация</a:t>
          </a:r>
        </a:p>
        <a:p>
          <a:pPr marL="180000" algn="l"/>
          <a:r>
            <a:rPr lang="ru-RU" dirty="0" smtClean="0"/>
            <a:t>Самоконтроль</a:t>
          </a:r>
          <a:endParaRPr lang="ru-RU" dirty="0"/>
        </a:p>
      </dgm:t>
    </dgm:pt>
    <dgm:pt modelId="{C02F0AD8-5CCB-4990-97FC-7E243247E63A}" type="parTrans" cxnId="{2EB34E74-0D15-4AA2-83F9-1AC800C67D18}">
      <dgm:prSet/>
      <dgm:spPr>
        <a:ln>
          <a:solidFill>
            <a:srgbClr val="E2005B"/>
          </a:solidFill>
        </a:ln>
      </dgm:spPr>
      <dgm:t>
        <a:bodyPr/>
        <a:lstStyle/>
        <a:p>
          <a:endParaRPr lang="ru-RU"/>
        </a:p>
      </dgm:t>
    </dgm:pt>
    <dgm:pt modelId="{DF715907-40F5-463E-8F66-BBB48558DA96}" type="sibTrans" cxnId="{2EB34E74-0D15-4AA2-83F9-1AC800C67D18}">
      <dgm:prSet/>
      <dgm:spPr/>
      <dgm:t>
        <a:bodyPr/>
        <a:lstStyle/>
        <a:p>
          <a:endParaRPr lang="ru-RU"/>
        </a:p>
      </dgm:t>
    </dgm:pt>
    <dgm:pt modelId="{09BB94DB-048F-417D-B198-34DCDCC12804}" type="pres">
      <dgm:prSet presAssocID="{06551ABE-A018-4BF1-AFEC-0C56552E4F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583432-7085-4FD5-AC71-B9225943002C}" type="pres">
      <dgm:prSet presAssocID="{84DE190D-A397-42DE-82C5-19EB6C5BBF26}" presName="root" presStyleCnt="0"/>
      <dgm:spPr/>
    </dgm:pt>
    <dgm:pt modelId="{F1FB56E3-1E45-416E-B4E1-A2BA7C307D28}" type="pres">
      <dgm:prSet presAssocID="{84DE190D-A397-42DE-82C5-19EB6C5BBF26}" presName="rootComposite" presStyleCnt="0"/>
      <dgm:spPr/>
    </dgm:pt>
    <dgm:pt modelId="{85A0ED73-D6FC-4B86-A8FF-533245EFA3C3}" type="pres">
      <dgm:prSet presAssocID="{84DE190D-A397-42DE-82C5-19EB6C5BBF26}" presName="rootText" presStyleLbl="node1" presStyleIdx="0" presStyleCnt="1" custScaleX="151713" custLinFactX="-22394" custLinFactNeighborX="-100000" custLinFactNeighborY="-111"/>
      <dgm:spPr/>
      <dgm:t>
        <a:bodyPr/>
        <a:lstStyle/>
        <a:p>
          <a:endParaRPr lang="ru-RU"/>
        </a:p>
      </dgm:t>
    </dgm:pt>
    <dgm:pt modelId="{D6CAEDE5-247B-451C-BB3C-99C1825F4876}" type="pres">
      <dgm:prSet presAssocID="{84DE190D-A397-42DE-82C5-19EB6C5BBF26}" presName="rootConnector" presStyleLbl="node1" presStyleIdx="0" presStyleCnt="1"/>
      <dgm:spPr/>
      <dgm:t>
        <a:bodyPr/>
        <a:lstStyle/>
        <a:p>
          <a:endParaRPr lang="ru-RU"/>
        </a:p>
      </dgm:t>
    </dgm:pt>
    <dgm:pt modelId="{97915C4F-9496-48D2-A92C-A14EEF09EDC5}" type="pres">
      <dgm:prSet presAssocID="{84DE190D-A397-42DE-82C5-19EB6C5BBF26}" presName="childShape" presStyleCnt="0"/>
      <dgm:spPr/>
    </dgm:pt>
    <dgm:pt modelId="{FEAEE7A4-84BE-47EA-ACB6-5EE4348EF398}" type="pres">
      <dgm:prSet presAssocID="{4FF8D64D-02EA-4731-9575-7D1F0B841B9E}" presName="Name13" presStyleLbl="parChTrans1D2" presStyleIdx="0" presStyleCnt="3"/>
      <dgm:spPr/>
      <dgm:t>
        <a:bodyPr/>
        <a:lstStyle/>
        <a:p>
          <a:endParaRPr lang="ru-RU"/>
        </a:p>
      </dgm:t>
    </dgm:pt>
    <dgm:pt modelId="{BB4E2070-8670-4049-A09C-C9028CA73CFA}" type="pres">
      <dgm:prSet presAssocID="{352689FF-3F23-46F0-8EBB-8DFB74B48B04}" presName="childText" presStyleLbl="bgAcc1" presStyleIdx="0" presStyleCnt="3" custScaleX="247959" custLinFactX="-52992" custLinFactNeighborX="-100000" custLinFactNeighborY="-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3E28A-A6CA-4F00-849F-DEB139397A75}" type="pres">
      <dgm:prSet presAssocID="{313DEE6A-E80B-4F37-A9BC-0660FB873A82}" presName="Name13" presStyleLbl="parChTrans1D2" presStyleIdx="1" presStyleCnt="3"/>
      <dgm:spPr/>
      <dgm:t>
        <a:bodyPr/>
        <a:lstStyle/>
        <a:p>
          <a:endParaRPr lang="ru-RU"/>
        </a:p>
      </dgm:t>
    </dgm:pt>
    <dgm:pt modelId="{DFB9AC27-44A1-4F86-BF64-198156BFEA3D}" type="pres">
      <dgm:prSet presAssocID="{5FF32F82-A986-4601-9C39-1EDA92FEB8E8}" presName="childText" presStyleLbl="bgAcc1" presStyleIdx="1" presStyleCnt="3" custScaleX="247959" custLinFactX="-52992" custLinFactNeighborX="-100000" custLinFactNeighborY="-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1304-EAF0-456A-9BAE-FBA661D5D383}" type="pres">
      <dgm:prSet presAssocID="{C02F0AD8-5CCB-4990-97FC-7E243247E63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AF5FA7A3-9874-498F-B4CB-94661F694F1F}" type="pres">
      <dgm:prSet presAssocID="{B40EB390-82BF-41E3-8825-87A4F855E20E}" presName="childText" presStyleLbl="bgAcc1" presStyleIdx="2" presStyleCnt="3" custScaleX="247959" custLinFactX="-52992" custLinFactNeighborX="-100000" custLinFactNeighborY="-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3FC14A-6E93-4769-A07E-BA8E279EA6AC}" type="presOf" srcId="{4FF8D64D-02EA-4731-9575-7D1F0B841B9E}" destId="{FEAEE7A4-84BE-47EA-ACB6-5EE4348EF398}" srcOrd="0" destOrd="0" presId="urn:microsoft.com/office/officeart/2005/8/layout/hierarchy3"/>
    <dgm:cxn modelId="{811E98BA-9C9F-4BC1-AD65-C85978348EEF}" type="presOf" srcId="{06551ABE-A018-4BF1-AFEC-0C56552E4F15}" destId="{09BB94DB-048F-417D-B198-34DCDCC12804}" srcOrd="0" destOrd="0" presId="urn:microsoft.com/office/officeart/2005/8/layout/hierarchy3"/>
    <dgm:cxn modelId="{89D08A45-950A-4D0B-9CC3-63AEC5672981}" type="presOf" srcId="{B40EB390-82BF-41E3-8825-87A4F855E20E}" destId="{AF5FA7A3-9874-498F-B4CB-94661F694F1F}" srcOrd="0" destOrd="0" presId="urn:microsoft.com/office/officeart/2005/8/layout/hierarchy3"/>
    <dgm:cxn modelId="{4A507526-BB2D-4084-874F-A174E3E2DC20}" type="presOf" srcId="{C02F0AD8-5CCB-4990-97FC-7E243247E63A}" destId="{EA381304-EAF0-456A-9BAE-FBA661D5D383}" srcOrd="0" destOrd="0" presId="urn:microsoft.com/office/officeart/2005/8/layout/hierarchy3"/>
    <dgm:cxn modelId="{5F3C5A67-8E61-42A6-B5A3-DEDAE3780152}" type="presOf" srcId="{352689FF-3F23-46F0-8EBB-8DFB74B48B04}" destId="{BB4E2070-8670-4049-A09C-C9028CA73CFA}" srcOrd="0" destOrd="0" presId="urn:microsoft.com/office/officeart/2005/8/layout/hierarchy3"/>
    <dgm:cxn modelId="{5950BC2C-AE6A-49A8-9B4A-38B2D9C38B5A}" srcId="{06551ABE-A018-4BF1-AFEC-0C56552E4F15}" destId="{84DE190D-A397-42DE-82C5-19EB6C5BBF26}" srcOrd="0" destOrd="0" parTransId="{F8E40876-BC99-435C-B9BC-563E30A82D37}" sibTransId="{6B6F07DE-6FFA-4781-9ED2-0AC67D75981E}"/>
    <dgm:cxn modelId="{2EB34E74-0D15-4AA2-83F9-1AC800C67D18}" srcId="{84DE190D-A397-42DE-82C5-19EB6C5BBF26}" destId="{B40EB390-82BF-41E3-8825-87A4F855E20E}" srcOrd="2" destOrd="0" parTransId="{C02F0AD8-5CCB-4990-97FC-7E243247E63A}" sibTransId="{DF715907-40F5-463E-8F66-BBB48558DA96}"/>
    <dgm:cxn modelId="{ACA68B0F-7618-4152-B984-AAD711147A92}" type="presOf" srcId="{5FF32F82-A986-4601-9C39-1EDA92FEB8E8}" destId="{DFB9AC27-44A1-4F86-BF64-198156BFEA3D}" srcOrd="0" destOrd="0" presId="urn:microsoft.com/office/officeart/2005/8/layout/hierarchy3"/>
    <dgm:cxn modelId="{337811C3-58E6-4D34-957D-3FAD0C0A2ACA}" type="presOf" srcId="{313DEE6A-E80B-4F37-A9BC-0660FB873A82}" destId="{7263E28A-A6CA-4F00-849F-DEB139397A75}" srcOrd="0" destOrd="0" presId="urn:microsoft.com/office/officeart/2005/8/layout/hierarchy3"/>
    <dgm:cxn modelId="{CFB20F59-62FC-4BC6-A362-58F7F2A86555}" type="presOf" srcId="{84DE190D-A397-42DE-82C5-19EB6C5BBF26}" destId="{D6CAEDE5-247B-451C-BB3C-99C1825F4876}" srcOrd="1" destOrd="0" presId="urn:microsoft.com/office/officeart/2005/8/layout/hierarchy3"/>
    <dgm:cxn modelId="{7B34C907-E7B2-4025-A45D-D43F14492AD6}" srcId="{84DE190D-A397-42DE-82C5-19EB6C5BBF26}" destId="{352689FF-3F23-46F0-8EBB-8DFB74B48B04}" srcOrd="0" destOrd="0" parTransId="{4FF8D64D-02EA-4731-9575-7D1F0B841B9E}" sibTransId="{8C2C2D4B-5E4A-4EAE-B37D-9E1A93CC81AE}"/>
    <dgm:cxn modelId="{2AC689F3-10E5-4048-B039-C00A5846E0A0}" srcId="{84DE190D-A397-42DE-82C5-19EB6C5BBF26}" destId="{5FF32F82-A986-4601-9C39-1EDA92FEB8E8}" srcOrd="1" destOrd="0" parTransId="{313DEE6A-E80B-4F37-A9BC-0660FB873A82}" sibTransId="{CAA46C15-6ACB-465A-A480-B5B48D99D2C5}"/>
    <dgm:cxn modelId="{2B06A7B1-6A66-4AA4-AE55-349460B9F7B3}" type="presOf" srcId="{84DE190D-A397-42DE-82C5-19EB6C5BBF26}" destId="{85A0ED73-D6FC-4B86-A8FF-533245EFA3C3}" srcOrd="0" destOrd="0" presId="urn:microsoft.com/office/officeart/2005/8/layout/hierarchy3"/>
    <dgm:cxn modelId="{A29C99E2-A07A-4B88-9E98-E1ECE49CE656}" type="presParOf" srcId="{09BB94DB-048F-417D-B198-34DCDCC12804}" destId="{F0583432-7085-4FD5-AC71-B9225943002C}" srcOrd="0" destOrd="0" presId="urn:microsoft.com/office/officeart/2005/8/layout/hierarchy3"/>
    <dgm:cxn modelId="{7888A6BB-92BF-4748-B2BB-7E03293F545B}" type="presParOf" srcId="{F0583432-7085-4FD5-AC71-B9225943002C}" destId="{F1FB56E3-1E45-416E-B4E1-A2BA7C307D28}" srcOrd="0" destOrd="0" presId="urn:microsoft.com/office/officeart/2005/8/layout/hierarchy3"/>
    <dgm:cxn modelId="{12E60F4A-B495-4D72-B9F9-ED2D0C4F477A}" type="presParOf" srcId="{F1FB56E3-1E45-416E-B4E1-A2BA7C307D28}" destId="{85A0ED73-D6FC-4B86-A8FF-533245EFA3C3}" srcOrd="0" destOrd="0" presId="urn:microsoft.com/office/officeart/2005/8/layout/hierarchy3"/>
    <dgm:cxn modelId="{27544E71-1918-4F0F-8471-8ADD0FE99740}" type="presParOf" srcId="{F1FB56E3-1E45-416E-B4E1-A2BA7C307D28}" destId="{D6CAEDE5-247B-451C-BB3C-99C1825F4876}" srcOrd="1" destOrd="0" presId="urn:microsoft.com/office/officeart/2005/8/layout/hierarchy3"/>
    <dgm:cxn modelId="{71F4EBC9-D409-4912-8019-AE6A1F890D3F}" type="presParOf" srcId="{F0583432-7085-4FD5-AC71-B9225943002C}" destId="{97915C4F-9496-48D2-A92C-A14EEF09EDC5}" srcOrd="1" destOrd="0" presId="urn:microsoft.com/office/officeart/2005/8/layout/hierarchy3"/>
    <dgm:cxn modelId="{2A0D0BFE-424E-4F09-82A3-4C8021D2A522}" type="presParOf" srcId="{97915C4F-9496-48D2-A92C-A14EEF09EDC5}" destId="{FEAEE7A4-84BE-47EA-ACB6-5EE4348EF398}" srcOrd="0" destOrd="0" presId="urn:microsoft.com/office/officeart/2005/8/layout/hierarchy3"/>
    <dgm:cxn modelId="{BC98BDC7-0282-4694-80CB-3DBF98856C5C}" type="presParOf" srcId="{97915C4F-9496-48D2-A92C-A14EEF09EDC5}" destId="{BB4E2070-8670-4049-A09C-C9028CA73CFA}" srcOrd="1" destOrd="0" presId="urn:microsoft.com/office/officeart/2005/8/layout/hierarchy3"/>
    <dgm:cxn modelId="{54060750-C203-49DE-B800-330993ADD963}" type="presParOf" srcId="{97915C4F-9496-48D2-A92C-A14EEF09EDC5}" destId="{7263E28A-A6CA-4F00-849F-DEB139397A75}" srcOrd="2" destOrd="0" presId="urn:microsoft.com/office/officeart/2005/8/layout/hierarchy3"/>
    <dgm:cxn modelId="{BECDB55E-0ABC-43F1-9BAE-EB6FA5B8DA79}" type="presParOf" srcId="{97915C4F-9496-48D2-A92C-A14EEF09EDC5}" destId="{DFB9AC27-44A1-4F86-BF64-198156BFEA3D}" srcOrd="3" destOrd="0" presId="urn:microsoft.com/office/officeart/2005/8/layout/hierarchy3"/>
    <dgm:cxn modelId="{0FBF0965-20A2-4CBC-BD9A-7C25490B80BC}" type="presParOf" srcId="{97915C4F-9496-48D2-A92C-A14EEF09EDC5}" destId="{EA381304-EAF0-456A-9BAE-FBA661D5D383}" srcOrd="4" destOrd="0" presId="urn:microsoft.com/office/officeart/2005/8/layout/hierarchy3"/>
    <dgm:cxn modelId="{EF0A95AC-6D55-41DB-B30B-768172556E0F}" type="presParOf" srcId="{97915C4F-9496-48D2-A92C-A14EEF09EDC5}" destId="{AF5FA7A3-9874-498F-B4CB-94661F694F1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43C72-B78F-44CC-A613-E98D6C84E586}">
      <dsp:nvSpPr>
        <dsp:cNvPr id="0" name=""/>
        <dsp:cNvSpPr/>
      </dsp:nvSpPr>
      <dsp:spPr>
        <a:xfrm>
          <a:off x="-6157972" y="-942122"/>
          <a:ext cx="7330303" cy="7330303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9BB31-9B6E-490D-9B17-636F706EC354}">
      <dsp:nvSpPr>
        <dsp:cNvPr id="0" name=""/>
        <dsp:cNvSpPr/>
      </dsp:nvSpPr>
      <dsp:spPr>
        <a:xfrm>
          <a:off x="436548" y="286789"/>
          <a:ext cx="7205047" cy="5733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5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Математическая грамотность</a:t>
          </a:r>
          <a:endParaRPr lang="ru-RU" sz="3100" kern="1200" dirty="0"/>
        </a:p>
      </dsp:txBody>
      <dsp:txXfrm>
        <a:off x="436548" y="286789"/>
        <a:ext cx="7205047" cy="573361"/>
      </dsp:txXfrm>
    </dsp:sp>
    <dsp:sp modelId="{A355530F-4CEE-4CD4-A03B-BD9809694B59}">
      <dsp:nvSpPr>
        <dsp:cNvPr id="0" name=""/>
        <dsp:cNvSpPr/>
      </dsp:nvSpPr>
      <dsp:spPr>
        <a:xfrm>
          <a:off x="78197" y="215119"/>
          <a:ext cx="716701" cy="716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567914-6722-4431-858D-AC2E78249398}">
      <dsp:nvSpPr>
        <dsp:cNvPr id="0" name=""/>
        <dsp:cNvSpPr/>
      </dsp:nvSpPr>
      <dsp:spPr>
        <a:xfrm>
          <a:off x="908177" y="1248040"/>
          <a:ext cx="6733418" cy="3707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>
                  <a:lumMod val="50000"/>
                </a:schemeClr>
              </a:solidFill>
            </a:rPr>
            <a:t>Читательская грамотность</a:t>
          </a:r>
          <a:endParaRPr lang="ru-RU" sz="24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08177" y="1248040"/>
        <a:ext cx="6733418" cy="370723"/>
      </dsp:txXfrm>
    </dsp:sp>
    <dsp:sp modelId="{9C635760-C2C5-4890-979D-D348ED2DEF72}">
      <dsp:nvSpPr>
        <dsp:cNvPr id="0" name=""/>
        <dsp:cNvSpPr/>
      </dsp:nvSpPr>
      <dsp:spPr>
        <a:xfrm>
          <a:off x="549826" y="1075052"/>
          <a:ext cx="716701" cy="716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26004-ADA0-4512-B287-CA25C9418B29}">
      <dsp:nvSpPr>
        <dsp:cNvPr id="0" name=""/>
        <dsp:cNvSpPr/>
      </dsp:nvSpPr>
      <dsp:spPr>
        <a:xfrm>
          <a:off x="1123841" y="2107973"/>
          <a:ext cx="6517754" cy="3707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>
                  <a:lumMod val="50000"/>
                </a:schemeClr>
              </a:solidFill>
            </a:rPr>
            <a:t>Естественнонаучная грамотность</a:t>
          </a:r>
          <a:endParaRPr lang="ru-RU" sz="24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123841" y="2107973"/>
        <a:ext cx="6517754" cy="370723"/>
      </dsp:txXfrm>
    </dsp:sp>
    <dsp:sp modelId="{75DDB8AE-B278-45C1-B941-20865627CFBE}">
      <dsp:nvSpPr>
        <dsp:cNvPr id="0" name=""/>
        <dsp:cNvSpPr/>
      </dsp:nvSpPr>
      <dsp:spPr>
        <a:xfrm>
          <a:off x="765490" y="1934984"/>
          <a:ext cx="716701" cy="716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F057F-FC94-4485-A2FD-7D611CCA77D3}">
      <dsp:nvSpPr>
        <dsp:cNvPr id="0" name=""/>
        <dsp:cNvSpPr/>
      </dsp:nvSpPr>
      <dsp:spPr>
        <a:xfrm>
          <a:off x="1123841" y="2866043"/>
          <a:ext cx="6517754" cy="5733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5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Финансовая грамотность</a:t>
          </a:r>
          <a:endParaRPr lang="ru-RU" sz="3100" kern="1200" dirty="0"/>
        </a:p>
      </dsp:txBody>
      <dsp:txXfrm>
        <a:off x="1123841" y="2866043"/>
        <a:ext cx="6517754" cy="573361"/>
      </dsp:txXfrm>
    </dsp:sp>
    <dsp:sp modelId="{BDAC0B68-D8E1-42B1-89FE-F90946CBE1B2}">
      <dsp:nvSpPr>
        <dsp:cNvPr id="0" name=""/>
        <dsp:cNvSpPr/>
      </dsp:nvSpPr>
      <dsp:spPr>
        <a:xfrm>
          <a:off x="765490" y="2794372"/>
          <a:ext cx="716701" cy="716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3550C-5202-4B32-B6F2-478085F6F8A9}">
      <dsp:nvSpPr>
        <dsp:cNvPr id="0" name=""/>
        <dsp:cNvSpPr/>
      </dsp:nvSpPr>
      <dsp:spPr>
        <a:xfrm>
          <a:off x="908177" y="3827294"/>
          <a:ext cx="6733418" cy="3707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>
                  <a:lumMod val="50000"/>
                </a:schemeClr>
              </a:solidFill>
            </a:rPr>
            <a:t>Креативное мышление</a:t>
          </a:r>
          <a:endParaRPr lang="ru-RU" sz="24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908177" y="3827294"/>
        <a:ext cx="6733418" cy="370723"/>
      </dsp:txXfrm>
    </dsp:sp>
    <dsp:sp modelId="{573A0B94-1F35-4FF1-9321-0D1142A39673}">
      <dsp:nvSpPr>
        <dsp:cNvPr id="0" name=""/>
        <dsp:cNvSpPr/>
      </dsp:nvSpPr>
      <dsp:spPr>
        <a:xfrm>
          <a:off x="549826" y="3654305"/>
          <a:ext cx="716701" cy="716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C1053-7689-46EF-8881-7CAC34C1BFC4}">
      <dsp:nvSpPr>
        <dsp:cNvPr id="0" name=""/>
        <dsp:cNvSpPr/>
      </dsp:nvSpPr>
      <dsp:spPr>
        <a:xfrm>
          <a:off x="436548" y="4687227"/>
          <a:ext cx="7205047" cy="3707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>
                  <a:lumMod val="50000"/>
                </a:schemeClr>
              </a:solidFill>
            </a:rPr>
            <a:t>Глобальные компетенции</a:t>
          </a:r>
          <a:endParaRPr lang="ru-RU" sz="24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36548" y="4687227"/>
        <a:ext cx="7205047" cy="370723"/>
      </dsp:txXfrm>
    </dsp:sp>
    <dsp:sp modelId="{A5805F50-3DFD-4960-8B8A-7C55891E9713}">
      <dsp:nvSpPr>
        <dsp:cNvPr id="0" name=""/>
        <dsp:cNvSpPr/>
      </dsp:nvSpPr>
      <dsp:spPr>
        <a:xfrm>
          <a:off x="78197" y="4514238"/>
          <a:ext cx="716701" cy="716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6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840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9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064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1234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418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744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308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4266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0340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5190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9415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727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010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1694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1328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1221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3444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497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302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27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496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103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703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000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706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2795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70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377149" y="2058631"/>
            <a:ext cx="14242473" cy="346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marL="445770" marR="490855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</a:t>
            </a:r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«</a:t>
            </a:r>
            <a:r>
              <a:rPr lang="ru-RU" sz="3600" b="1" dirty="0" smtClean="0">
                <a:solidFill>
                  <a:srgbClr val="2C2D2E"/>
                </a:solidFill>
                <a:latin typeface="+mj-lt"/>
                <a:ea typeface="Arial Unicode MS" panose="020B0604020202020204" pitchFamily="34" charset="-128"/>
              </a:rPr>
              <a:t>Организационно </a:t>
            </a:r>
            <a:r>
              <a:rPr lang="ru-RU" sz="3600" b="1" dirty="0">
                <a:solidFill>
                  <a:srgbClr val="2C2D2E"/>
                </a:solidFill>
                <a:latin typeface="+mj-lt"/>
                <a:ea typeface="Arial Unicode MS" panose="020B0604020202020204" pitchFamily="34" charset="-128"/>
              </a:rPr>
              <a:t>– методические условия подготовки учителей начальных классов к преподаванию финансовой грамотности на уроках математики и окружающего мира в соответствии с ФГОС начального общего образования»</a:t>
            </a:r>
            <a:r>
              <a:rPr lang="ru-RU" sz="3600" b="1" dirty="0">
                <a:latin typeface="+mj-lt"/>
                <a:ea typeface="Arial Unicode MS" panose="020B0604020202020204" pitchFamily="34" charset="-128"/>
              </a:rPr>
              <a:t> </a:t>
            </a:r>
            <a:endParaRPr lang="ru-RU" sz="3600" dirty="0">
              <a:latin typeface="+mj-lt"/>
              <a:ea typeface="Arial Unicode MS" panose="020B0604020202020204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РАБОЧАЯ ПРОГРАММА НАЧАЛЬНОГО ОБЩЕГО ОБРАЗОВАНИЯ МАТЕМАТИКА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256" y="2533429"/>
            <a:ext cx="14958361" cy="1052859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0" tIns="108000" rIns="360000" bIns="108000" rtlCol="0" anchor="ctr"/>
          <a:lstStyle/>
          <a:p>
            <a:r>
              <a:rPr lang="ru-RU" sz="2800" dirty="0" smtClean="0"/>
              <a:t>В </a:t>
            </a:r>
            <a:r>
              <a:rPr lang="ru-RU" sz="2800" dirty="0"/>
              <a:t>результате изучения математики на уровне начального общего образования у обучающегося будут сформированы следующие </a:t>
            </a:r>
            <a:r>
              <a:rPr lang="ru-RU" sz="3600" b="1" dirty="0">
                <a:solidFill>
                  <a:srgbClr val="E2005B"/>
                </a:solidFill>
              </a:rPr>
              <a:t>личностные результаты</a:t>
            </a:r>
            <a:r>
              <a:rPr lang="ru-RU" sz="2800" dirty="0"/>
              <a:t>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0024" y="4292025"/>
            <a:ext cx="14939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осознавать необходимость изучения математики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для адаптации к жизненным ситуациям</a:t>
            </a:r>
            <a:r>
              <a:rPr lang="ru-RU" sz="2800" dirty="0"/>
              <a:t>, для развития общей культуры человека, способности мыслить, рассуждать, выдвигать предположения и доказывать или опровергать их;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0024" y="6050474"/>
            <a:ext cx="1493968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осваивать навыки организации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безопасного поведения в информационной среде</a:t>
            </a:r>
            <a:r>
              <a:rPr lang="ru-RU" sz="2800" dirty="0"/>
              <a:t>;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50024" y="8826143"/>
            <a:ext cx="149396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оценивать практические и учебные ситуации с точки зрения возможности применения математики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для рационального и эффективного решения учебных и жизненных проблем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50024" y="6977285"/>
            <a:ext cx="1493968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применять математику </a:t>
            </a:r>
            <a:r>
              <a:rPr lang="ru-RU" sz="2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для решения практических задач в повседневной жизни</a:t>
            </a:r>
            <a:r>
              <a:rPr lang="ru-RU" sz="2800" dirty="0"/>
              <a:t>, в том числе при оказании помощи одноклассникам, детям младшего возраста, взрослым и пожилым людям; </a:t>
            </a:r>
          </a:p>
        </p:txBody>
      </p:sp>
      <p:sp>
        <p:nvSpPr>
          <p:cNvPr id="12" name="Шестиугольник 11"/>
          <p:cNvSpPr/>
          <p:nvPr/>
        </p:nvSpPr>
        <p:spPr>
          <a:xfrm rot="5400000">
            <a:off x="2104645" y="4544813"/>
            <a:ext cx="975027" cy="800577"/>
          </a:xfrm>
          <a:prstGeom prst="hexagon">
            <a:avLst/>
          </a:prstGeom>
          <a:solidFill>
            <a:srgbClr val="009657"/>
          </a:solidFill>
          <a:ln w="38100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2104642" y="5927447"/>
            <a:ext cx="975027" cy="800577"/>
          </a:xfrm>
          <a:prstGeom prst="hexagon">
            <a:avLst/>
          </a:prstGeom>
          <a:solidFill>
            <a:srgbClr val="009657"/>
          </a:solidFill>
          <a:ln w="38100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Шестиугольник 14"/>
          <p:cNvSpPr/>
          <p:nvPr/>
        </p:nvSpPr>
        <p:spPr>
          <a:xfrm rot="5400000">
            <a:off x="2104643" y="7378259"/>
            <a:ext cx="975027" cy="800577"/>
          </a:xfrm>
          <a:prstGeom prst="hexagon">
            <a:avLst/>
          </a:prstGeom>
          <a:solidFill>
            <a:srgbClr val="009657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 rot="5400000">
            <a:off x="2104642" y="8829071"/>
            <a:ext cx="975027" cy="800577"/>
          </a:xfrm>
          <a:prstGeom prst="hexagon">
            <a:avLst/>
          </a:prstGeom>
          <a:solidFill>
            <a:srgbClr val="009657"/>
          </a:solidFill>
          <a:ln w="38100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22898">
              <a:buClrTx/>
            </a:pPr>
            <a:endParaRPr lang="ru-RU" sz="3735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3" y="4662119"/>
            <a:ext cx="592337" cy="5923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3" y="6007377"/>
            <a:ext cx="573851" cy="5738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644" y="7431402"/>
            <a:ext cx="690622" cy="6906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44" y="8853037"/>
            <a:ext cx="708266" cy="7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7" y="6444714"/>
            <a:ext cx="6277364" cy="42371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20" y="6444713"/>
            <a:ext cx="6324071" cy="42371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850" y="6444713"/>
            <a:ext cx="6304912" cy="4247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8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РАБОЧАЯ ПРОГРАММА НАЧАЛЬНОГО ОБЩЕГО ОБРАЗОВАНИЯ МАТЕМАТИКА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847" y="2886883"/>
            <a:ext cx="1611442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2898">
              <a:lnSpc>
                <a:spcPct val="80000"/>
              </a:lnSpc>
              <a:buClrTx/>
              <a:defRPr/>
            </a:pPr>
            <a:r>
              <a:rPr lang="ru-RU" sz="4800" dirty="0"/>
              <a:t>ПРЕДМЕТНЫЕ </a:t>
            </a:r>
            <a:r>
              <a:rPr lang="ru-RU" sz="4800" dirty="0" smtClean="0"/>
              <a:t>РЕЗУЛЬТАТЫ</a:t>
            </a:r>
            <a:endParaRPr lang="ru-RU" sz="4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68022" y="4131605"/>
            <a:ext cx="1512243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22898">
              <a:lnSpc>
                <a:spcPct val="90000"/>
              </a:lnSpc>
              <a:buClrTx/>
              <a:defRPr/>
            </a:pPr>
            <a:r>
              <a:rPr lang="ru-RU" sz="4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 концу обучения в 4 классе у </a:t>
            </a:r>
            <a:r>
              <a:rPr lang="ru-RU" sz="4400" dirty="0">
                <a:ea typeface="Calibri" panose="020F0502020204030204" pitchFamily="34" charset="0"/>
                <a:cs typeface="Times New Roman" panose="02020603050405020304" pitchFamily="18" charset="0"/>
              </a:rPr>
              <a:t>обучающегося будут сформированы следующие умения</a:t>
            </a:r>
            <a:r>
              <a:rPr lang="ru-RU" sz="4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44714"/>
            <a:ext cx="6281838" cy="4237127"/>
          </a:xfrm>
          <a:prstGeom prst="rect">
            <a:avLst/>
          </a:prstGeom>
          <a:solidFill>
            <a:srgbClr val="009657">
              <a:alpha val="66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единицы величин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решении задач (длина, масса, время, вместимость, </a:t>
            </a:r>
            <a:r>
              <a:rPr lang="ru-RU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стоимость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площадь, скорость)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86387" y="6444714"/>
            <a:ext cx="6281838" cy="4237127"/>
          </a:xfrm>
          <a:prstGeom prst="rect">
            <a:avLst/>
          </a:prstGeom>
          <a:solidFill>
            <a:srgbClr val="009657">
              <a:alpha val="66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решать практические задачи, связанные с повседневной жизнью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(например, </a:t>
            </a:r>
            <a:r>
              <a:rPr lang="ru-RU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покупка товара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определение времени, выполнение расчётов), в том числе с избыточными данными, находить недостающую информацию (например, из таблиц, схем), находить различные способы решения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75136" y="6444713"/>
            <a:ext cx="6281838" cy="4237127"/>
          </a:xfrm>
          <a:prstGeom prst="rect">
            <a:avLst/>
          </a:prstGeom>
          <a:solidFill>
            <a:srgbClr val="009657">
              <a:alpha val="66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извлекать и использовать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для выполнения заданий и решения задач </a:t>
            </a:r>
            <a:r>
              <a:rPr lang="ru-RU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информацию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представленную на простейших столбчатых диаграммах, в таблицах с данными о реальных процессах и явлениях окружающего мира (например, календарь, расписание), в предметах повседневной жизни (например, </a:t>
            </a:r>
            <a:r>
              <a:rPr lang="ru-RU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счет, меню, прайс-лист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объявление)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88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6857" y="8546413"/>
            <a:ext cx="18367098" cy="1437036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16857" y="3249932"/>
            <a:ext cx="18367098" cy="4632272"/>
            <a:chOff x="416857" y="3897316"/>
            <a:chExt cx="18367098" cy="463227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4358093"/>
              <a:ext cx="18367098" cy="41714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425981" y="5151161"/>
              <a:ext cx="4949622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tx1"/>
                  </a:solidFill>
                </a:rPr>
                <a:t>Деньги </a:t>
              </a:r>
              <a:r>
                <a:rPr lang="ru-RU" b="1" dirty="0">
                  <a:solidFill>
                    <a:schemeClr val="tx1"/>
                  </a:solidFill>
                </a:rPr>
                <a:t>и операции с ними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425981" y="6514092"/>
              <a:ext cx="4949622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tx1"/>
                  </a:solidFill>
                </a:rPr>
                <a:t>Сущность и </a:t>
              </a:r>
              <a:r>
                <a:rPr lang="ru-RU" dirty="0">
                  <a:solidFill>
                    <a:schemeClr val="tx1"/>
                  </a:solidFill>
                </a:rPr>
                <a:t>функции </a:t>
              </a:r>
              <a:r>
                <a:rPr lang="ru-RU" dirty="0" smtClean="0">
                  <a:solidFill>
                    <a:schemeClr val="tx1"/>
                  </a:solidFill>
                </a:rPr>
                <a:t>денег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904785" y="5151161"/>
              <a:ext cx="12366885" cy="3141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знать</a:t>
              </a:r>
              <a:r>
                <a:rPr lang="ru-RU" dirty="0"/>
                <a:t>, какие виды денег бывают и как они переходят (трансформируются, превращаются) друг в друга </a:t>
              </a:r>
              <a:endParaRPr lang="ru-RU" dirty="0" smtClean="0"/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/>
                <a:t>з</a:t>
              </a:r>
              <a:r>
                <a:rPr lang="ru-RU" dirty="0" smtClean="0"/>
                <a:t>нать </a:t>
              </a:r>
              <a:r>
                <a:rPr lang="ru-RU" dirty="0"/>
                <a:t>виды денежных знаков, которые находятся в обращении в Российской Федерации (в т.ч. внешний вид находящихся в настоящее время в обращении банкнот, </a:t>
              </a:r>
              <a:r>
                <a:rPr lang="ru-RU" dirty="0" smtClean="0"/>
                <a:t>монет) 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уметь </a:t>
              </a:r>
              <a:r>
                <a:rPr lang="ru-RU" dirty="0"/>
                <a:t>пользоваться разными видами денег, в том числе оценивать достаточность имеющейся суммы для осуществления запланированных действий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690987" y="4582393"/>
              <a:ext cx="3941932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Предметная область 1.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690987" y="5934028"/>
              <a:ext cx="1152803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Тема.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115784" y="4582393"/>
              <a:ext cx="518679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Образовательные результаты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897316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868541" y="8345525"/>
            <a:ext cx="1499982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ФЕДЕРАЛЬНАЯ РАБОЧАЯ ПРОГРАММА НАЧАЛЬНОГО ОБЩЕГО ОБРАЗОВАНИЯ МАТЕМАТИКА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83757" y="9275222"/>
            <a:ext cx="17833298" cy="526072"/>
            <a:chOff x="144023" y="8506417"/>
            <a:chExt cx="17833298" cy="52607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44023" y="8506417"/>
              <a:ext cx="170887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Раздел 1.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6478855" y="8506417"/>
              <a:ext cx="170887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Раздел 2.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3216900" y="8506417"/>
              <a:ext cx="170887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Раздел 3.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041160" y="8558961"/>
              <a:ext cx="3216328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Числа и </a:t>
              </a:r>
              <a:r>
                <a:rPr lang="ru-RU" dirty="0" smtClean="0">
                  <a:solidFill>
                    <a:schemeClr val="tx1"/>
                  </a:solidFill>
                </a:rPr>
                <a:t>величины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114037" y="8558961"/>
              <a:ext cx="2863284" cy="473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Текстовые задачи</a:t>
              </a:r>
              <a:endParaRPr lang="ru-RU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8375992" y="8558961"/>
              <a:ext cx="4174541" cy="473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tx1"/>
                  </a:solidFill>
                </a:rPr>
                <a:t>Арифметические действия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763120" y="2175468"/>
            <a:ext cx="170542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4000" b="1" dirty="0">
                <a:latin typeface="+mn-lt"/>
              </a:rPr>
              <a:t>Задание </a:t>
            </a:r>
            <a:r>
              <a:rPr lang="ru-RU" sz="4000" b="1" dirty="0" smtClean="0">
                <a:latin typeface="+mn-lt"/>
              </a:rPr>
              <a:t>2.</a:t>
            </a:r>
            <a:r>
              <a:rPr lang="ru-RU" sz="4000" dirty="0" smtClean="0">
                <a:latin typeface="+mn-lt"/>
              </a:rPr>
              <a:t> </a:t>
            </a:r>
          </a:p>
          <a:p>
            <a:pPr indent="450215" algn="just">
              <a:lnSpc>
                <a:spcPct val="115000"/>
              </a:lnSpc>
            </a:pPr>
            <a:endParaRPr lang="ru-RU" sz="4000" dirty="0" smtClean="0">
              <a:latin typeface="+mn-lt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Найдите в учебнике по математике для 1-го класса* задания, отражающие содержание Рамки компетенций по финансовой грамотности.</a:t>
            </a: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Какие образовательные результаты </a:t>
            </a:r>
            <a:r>
              <a:rPr lang="ru-RU" sz="4000" dirty="0"/>
              <a:t>Рамки компетенций по финансовой </a:t>
            </a:r>
            <a:r>
              <a:rPr lang="ru-RU" sz="4000" dirty="0" smtClean="0"/>
              <a:t>грамотности будут формировать отобранные Вами задания?</a:t>
            </a:r>
            <a:r>
              <a:rPr lang="ru-RU" sz="4000" dirty="0" smtClean="0">
                <a:latin typeface="+mn-lt"/>
              </a:rPr>
              <a:t> </a:t>
            </a:r>
            <a:endParaRPr lang="ru-RU" sz="4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119" y="9208286"/>
            <a:ext cx="17054233" cy="85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*Математика </a:t>
            </a:r>
            <a:r>
              <a:rPr lang="ru-RU" dirty="0"/>
              <a:t>: 1-й класс : учебник : в 2 частях / М. И. Моро, С. И. Волкова, С. В. Степанова. – 16-е изд., стер. – Москва : Просвещение, 2024. – (Школа России)</a:t>
            </a:r>
          </a:p>
        </p:txBody>
      </p:sp>
    </p:spTree>
    <p:extLst>
      <p:ext uri="{BB962C8B-B14F-4D97-AF65-F5344CB8AC3E}">
        <p14:creationId xmlns:p14="http://schemas.microsoft.com/office/powerpoint/2010/main" val="2768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19707" y="3370402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 КЛАСС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553455" y="3585327"/>
            <a:ext cx="11230500" cy="3473939"/>
            <a:chOff x="416857" y="3249932"/>
            <a:chExt cx="11230500" cy="31208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3515839"/>
              <a:ext cx="11230500" cy="28549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4" r="29042" b="19187"/>
          <a:stretch/>
        </p:blipFill>
        <p:spPr>
          <a:xfrm>
            <a:off x="583824" y="4061249"/>
            <a:ext cx="5723481" cy="125145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r="2983" b="9494"/>
          <a:stretch/>
        </p:blipFill>
        <p:spPr>
          <a:xfrm>
            <a:off x="6569233" y="3585328"/>
            <a:ext cx="683728" cy="2788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22" y="7059267"/>
            <a:ext cx="5270908" cy="2906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030" y="7187051"/>
            <a:ext cx="4711977" cy="353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0" y="5498592"/>
            <a:ext cx="1373774" cy="3804297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629219" y="5312700"/>
            <a:ext cx="0" cy="4248159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629219" y="6850147"/>
            <a:ext cx="4924236" cy="34747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>
            <a:off x="8836927" y="9459016"/>
            <a:ext cx="571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*Математика </a:t>
            </a:r>
            <a:r>
              <a:rPr lang="ru-RU" sz="1600" dirty="0"/>
              <a:t>: 1-й класс : учебник : в 2 частях / М. И. Моро, С. И. Волкова, С. В. Степанова. – 16-е изд., стер. – Москва : Просвещение, 2024. – (Школа России)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779978" y="4731184"/>
            <a:ext cx="10779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знать</a:t>
            </a:r>
            <a:r>
              <a:rPr lang="ru-RU" sz="2000" dirty="0"/>
              <a:t>, какие виды денег бывают и как они переходят (трансформируются, превращаются) друг в друга </a:t>
            </a:r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з</a:t>
            </a:r>
            <a:r>
              <a:rPr lang="ru-RU" sz="2000" dirty="0" smtClean="0"/>
              <a:t>нать </a:t>
            </a:r>
            <a:r>
              <a:rPr lang="ru-RU" sz="2000" dirty="0"/>
              <a:t>виды денежных знаков, которые находятся в обращении в Российской Федерации (в т.ч. внешний вид находящихся в настоящее время в обращении банкнот, </a:t>
            </a:r>
            <a:r>
              <a:rPr lang="ru-RU" sz="2000" dirty="0" smtClean="0"/>
              <a:t>монет)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уметь </a:t>
            </a:r>
            <a:r>
              <a:rPr lang="ru-RU" sz="2000" dirty="0"/>
              <a:t>пользоваться разными видами денег, в том числе оценивать достаточность имеющейся суммы для осуществления запланированных действий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990977" y="4162416"/>
            <a:ext cx="5186799" cy="526072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2032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 КЛАСС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16857" y="8345525"/>
            <a:ext cx="18367098" cy="1637924"/>
            <a:chOff x="416857" y="8345525"/>
            <a:chExt cx="18367098" cy="163792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8546413"/>
              <a:ext cx="18367098" cy="14370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005B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68541" y="8345525"/>
              <a:ext cx="14999820" cy="4616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ru-RU" sz="2400" b="1" dirty="0">
                  <a:solidFill>
                    <a:srgbClr val="E2005B"/>
                  </a:solidFill>
                  <a:latin typeface="+mn-lt"/>
                  <a:ea typeface="+mn-ea"/>
                  <a:cs typeface="+mn-cs"/>
                </a:rPr>
                <a:t>ФЕДЕРАЛЬНАЯ РАБОЧАЯ ПРОГРАММА НАЧАЛЬНОГО ОБЩЕГО ОБРАЗОВАНИЯ МАТЕМАТИКА</a:t>
              </a:r>
              <a:endParaRPr lang="ru-RU" sz="2400" b="1" dirty="0">
                <a:solidFill>
                  <a:srgbClr val="E2005B"/>
                </a:solidFill>
                <a:latin typeface="+mn-lt"/>
                <a:ea typeface="+mn-ea"/>
                <a:cs typeface="+mn-cs"/>
                <a:sym typeface="Proxima Nova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83757" y="9275222"/>
              <a:ext cx="17833298" cy="526072"/>
              <a:chOff x="144023" y="8506417"/>
              <a:chExt cx="17833298" cy="52607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44023" y="8506417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1.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6478855" y="8506417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2.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13216900" y="8506417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3.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041160" y="8558961"/>
                <a:ext cx="3216328" cy="473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Числа и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величины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15114037" y="8558961"/>
                <a:ext cx="2863284" cy="473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Текстовые задачи</a:t>
                </a:r>
                <a:endParaRPr lang="ru-RU" dirty="0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8375992" y="8558961"/>
                <a:ext cx="4174541" cy="473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Арифметические действия</a:t>
                </a: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416857" y="3249932"/>
            <a:ext cx="18367098" cy="4632272"/>
            <a:chOff x="416857" y="3249932"/>
            <a:chExt cx="18367098" cy="463227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16857" y="3710709"/>
              <a:ext cx="18367098" cy="41714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25981" y="4503777"/>
              <a:ext cx="4949622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tx1"/>
                  </a:solidFill>
                </a:rPr>
                <a:t>Деньги </a:t>
              </a:r>
              <a:r>
                <a:rPr lang="ru-RU" b="1" dirty="0">
                  <a:solidFill>
                    <a:schemeClr val="tx1"/>
                  </a:solidFill>
                </a:rPr>
                <a:t>и операции с ними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425981" y="5866708"/>
              <a:ext cx="4949622" cy="47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Платежи и покупки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904785" y="4732376"/>
              <a:ext cx="12366885" cy="2379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уметь использовать наличный расчет, правильно считать сдачу, заявлять о получении неправильной сдачи  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понимать</a:t>
              </a:r>
              <a:r>
                <a:rPr lang="ru-RU" dirty="0"/>
                <a:t>, что такое цены на товары и услуги, и ценность этих товаров и услуг </a:t>
              </a:r>
              <a:endParaRPr lang="ru-RU" dirty="0" smtClean="0"/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знать</a:t>
              </a:r>
              <a:r>
                <a:rPr lang="ru-RU" dirty="0"/>
                <a:t>, что одни и те же товары или услуги могут иметь разную цену в разных местах, в разное время, у разных продавцов, при разных условиях и формах </a:t>
              </a:r>
              <a:r>
                <a:rPr lang="ru-RU" dirty="0" smtClean="0"/>
                <a:t>оплаты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90987" y="3935009"/>
              <a:ext cx="3941932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Предметная область 1.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690987" y="5286644"/>
              <a:ext cx="1152803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Тема.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115784" y="3935009"/>
              <a:ext cx="518679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Образовательные результаты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425981" y="7066561"/>
              <a:ext cx="3906839" cy="473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Цены на товары и услуги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683757" y="6478373"/>
              <a:ext cx="1152803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chemeClr val="bg1"/>
                  </a:solidFill>
                </a:rPr>
                <a:t>Тема.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4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763120" y="2175468"/>
            <a:ext cx="170542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4000" b="1" dirty="0">
                <a:latin typeface="+mn-lt"/>
              </a:rPr>
              <a:t>Задание </a:t>
            </a:r>
            <a:r>
              <a:rPr lang="ru-RU" sz="4000" b="1" dirty="0" smtClean="0">
                <a:latin typeface="+mn-lt"/>
              </a:rPr>
              <a:t>2.</a:t>
            </a:r>
            <a:r>
              <a:rPr lang="ru-RU" sz="4000" dirty="0" smtClean="0">
                <a:latin typeface="+mn-lt"/>
              </a:rPr>
              <a:t> </a:t>
            </a:r>
          </a:p>
          <a:p>
            <a:pPr indent="450215" algn="just">
              <a:lnSpc>
                <a:spcPct val="115000"/>
              </a:lnSpc>
            </a:pPr>
            <a:endParaRPr lang="ru-RU" sz="4000" dirty="0" smtClean="0">
              <a:latin typeface="+mn-lt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Найдите в учебнике по математике для 2-го класса* задания, отражающие содержание Рамки компетенций по финансовой грамотности.</a:t>
            </a: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Какие образовательные результаты </a:t>
            </a:r>
            <a:r>
              <a:rPr lang="ru-RU" sz="4000" dirty="0"/>
              <a:t>Рамки компетенций по финансовой </a:t>
            </a:r>
            <a:r>
              <a:rPr lang="ru-RU" sz="4000" dirty="0" smtClean="0"/>
              <a:t>грамотности будут формировать отобранные Вами задания?</a:t>
            </a:r>
            <a:r>
              <a:rPr lang="ru-RU" sz="4000" dirty="0" smtClean="0">
                <a:latin typeface="+mn-lt"/>
              </a:rPr>
              <a:t> </a:t>
            </a:r>
            <a:endParaRPr lang="ru-RU" sz="4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119" y="9208286"/>
            <a:ext cx="17054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ru-RU" sz="2800" dirty="0"/>
              <a:t>Математика : 2-й класс : учебник : в 2 частях / М. И. Моро, М. А. </a:t>
            </a:r>
            <a:r>
              <a:rPr lang="ru-RU" sz="2800" dirty="0" err="1"/>
              <a:t>Бантова</a:t>
            </a:r>
            <a:r>
              <a:rPr lang="ru-RU" sz="2800" dirty="0"/>
              <a:t>, Г. В. Бельтюкова [и др.]. – 16-е изд., стер. – Москва : Просвещение, 2024. – (Школа России)</a:t>
            </a:r>
          </a:p>
        </p:txBody>
      </p:sp>
    </p:spTree>
    <p:extLst>
      <p:ext uri="{BB962C8B-B14F-4D97-AF65-F5344CB8AC3E}">
        <p14:creationId xmlns:p14="http://schemas.microsoft.com/office/powerpoint/2010/main" val="12112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32889" y="3339816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2000461" y="5014542"/>
            <a:ext cx="4188439" cy="17355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133164" y="6970172"/>
            <a:ext cx="3778624" cy="0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>
            <a:off x="8696884" y="9595949"/>
            <a:ext cx="6888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</a:t>
            </a:r>
            <a:r>
              <a:rPr lang="ru-RU" sz="1600" dirty="0"/>
              <a:t>Математика : 2-й класс : учебник : в 2 частях / М. И. Моро, М. А. </a:t>
            </a:r>
            <a:r>
              <a:rPr lang="ru-RU" sz="1600" dirty="0" err="1"/>
              <a:t>Бантова</a:t>
            </a:r>
            <a:r>
              <a:rPr lang="ru-RU" sz="1600" dirty="0"/>
              <a:t>, Г. В. Бельтюкова [и др.]. – 16-е изд., стер. – Москва : Просвещение, 2024. – (Школа России)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53455" y="3585328"/>
            <a:ext cx="11230500" cy="3120890"/>
            <a:chOff x="416857" y="3249932"/>
            <a:chExt cx="11230500" cy="31208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3515839"/>
              <a:ext cx="11230500" cy="28549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138" y="7531781"/>
            <a:ext cx="6348194" cy="1807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46" y="3723451"/>
            <a:ext cx="6563071" cy="11157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812" y="5312701"/>
            <a:ext cx="6250107" cy="10453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8367" y="7539775"/>
            <a:ext cx="3643846" cy="315203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7553456" y="4928023"/>
            <a:ext cx="11230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уметь использовать наличный расчет, правильно считать сдачу, заявлять о получении неправильной сдачи 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понимать</a:t>
            </a:r>
            <a:r>
              <a:rPr lang="ru-RU" sz="2000" dirty="0"/>
              <a:t>, что такое цены на товары и услуги, и ценность этих товаров и услуг </a:t>
            </a:r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знать</a:t>
            </a:r>
            <a:r>
              <a:rPr lang="ru-RU" sz="2000" dirty="0"/>
              <a:t>, что одни и те же товары или услуги могут иметь разную цену в разных местах, в разное время, у разных продавцов, при разных условиях и формах </a:t>
            </a:r>
            <a:r>
              <a:rPr lang="ru-RU" sz="2000" dirty="0" smtClean="0"/>
              <a:t>оплаты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764454" y="4130656"/>
            <a:ext cx="5186799" cy="526072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2435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КЛАСС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6567" y="9139738"/>
            <a:ext cx="18367098" cy="1552075"/>
            <a:chOff x="416857" y="8345525"/>
            <a:chExt cx="18367098" cy="163792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8546413"/>
              <a:ext cx="18367098" cy="14370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005B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68541" y="8345525"/>
              <a:ext cx="14999820" cy="4616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ru-RU" sz="2400" b="1" dirty="0">
                  <a:solidFill>
                    <a:srgbClr val="E2005B"/>
                  </a:solidFill>
                  <a:latin typeface="+mn-lt"/>
                  <a:ea typeface="+mn-ea"/>
                  <a:cs typeface="+mn-cs"/>
                </a:rPr>
                <a:t>ФЕДЕРАЛЬНАЯ РАБОЧАЯ ПРОГРАММА НАЧАЛЬНОГО ОБЩЕГО ОБРАЗОВАНИЯ МАТЕМАТИКА</a:t>
              </a:r>
              <a:endParaRPr lang="ru-RU" sz="2400" b="1" dirty="0">
                <a:solidFill>
                  <a:srgbClr val="E2005B"/>
                </a:solidFill>
                <a:latin typeface="+mn-lt"/>
                <a:ea typeface="+mn-ea"/>
                <a:cs typeface="+mn-cs"/>
                <a:sym typeface="Proxima Nova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83757" y="9014911"/>
              <a:ext cx="11430309" cy="526072"/>
              <a:chOff x="144023" y="8246106"/>
              <a:chExt cx="11430309" cy="52607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44023" y="8246106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1.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6813911" y="8246106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3.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041160" y="8298650"/>
                <a:ext cx="3216328" cy="473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Числа и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величины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8711048" y="8298650"/>
                <a:ext cx="2863284" cy="473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Текстовые задачи</a:t>
                </a:r>
                <a:endParaRPr lang="ru-RU" dirty="0"/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416857" y="3033132"/>
            <a:ext cx="18367098" cy="6094295"/>
            <a:chOff x="416857" y="3337852"/>
            <a:chExt cx="18367098" cy="454435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16857" y="3710709"/>
              <a:ext cx="18367098" cy="41714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25981" y="4503777"/>
              <a:ext cx="4949622" cy="393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tx1"/>
                  </a:solidFill>
                </a:rPr>
                <a:t>Деньги </a:t>
              </a:r>
              <a:r>
                <a:rPr lang="ru-RU" b="1" dirty="0">
                  <a:solidFill>
                    <a:schemeClr val="tx1"/>
                  </a:solidFill>
                </a:rPr>
                <a:t>и операции с ними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972074" y="4949421"/>
              <a:ext cx="4949622" cy="373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/>
                <a:t>Платежи и покупки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904785" y="4503777"/>
              <a:ext cx="12366885" cy="3269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/>
                <a:t>уметь использовать наличный расчет, правильно считать сдачу, заявлять о получении неправильной сдачи  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понимать</a:t>
              </a:r>
              <a:r>
                <a:rPr lang="ru-RU" dirty="0"/>
                <a:t>, что такое цены на товары и услуги, и ценность этих товаров и услуг </a:t>
              </a:r>
              <a:endParaRPr lang="ru-RU" dirty="0" smtClean="0"/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/>
                <a:t>уметь сравнивать цены на один и тот же товар в разных местах с учетом различных условий оплаты, поставки, временной стоимости денег и пр.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быть </a:t>
              </a:r>
              <a:r>
                <a:rPr lang="ru-RU" dirty="0"/>
                <a:t>мотивированным на сравнение цен при покупке повседневных товаров и их покупку по приемлемой для себя </a:t>
              </a:r>
              <a:r>
                <a:rPr lang="ru-RU" dirty="0" smtClean="0"/>
                <a:t>цене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уметь </a:t>
              </a:r>
              <a:r>
                <a:rPr lang="ru-RU" dirty="0"/>
                <a:t>выбирать товар или услугу в соответствии с реальными финансовыми возможностями, не выходить за рамки </a:t>
              </a:r>
              <a:r>
                <a:rPr lang="ru-RU" dirty="0" smtClean="0"/>
                <a:t>бюджета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понимать </a:t>
              </a:r>
              <a:r>
                <a:rPr lang="ru-RU" dirty="0"/>
                <a:t>необходимость расставления приоритетов в своих расходах при ограниченности дохода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90987" y="3935009"/>
              <a:ext cx="3941932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Предметная область 1.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673467" y="4986526"/>
              <a:ext cx="1258837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Темы.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115784" y="3935009"/>
              <a:ext cx="518679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Образовательные результаты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82378" y="333785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972074" y="5182915"/>
              <a:ext cx="3185487" cy="3737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/>
                <a:t>Цены на товары и услуги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673467" y="7187218"/>
              <a:ext cx="1152803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chemeClr val="bg1"/>
                  </a:solidFill>
                </a:rPr>
                <a:t>Тема.</a:t>
              </a:r>
            </a:p>
          </p:txBody>
        </p:sp>
      </p:grpSp>
      <p:sp>
        <p:nvSpPr>
          <p:cNvPr id="29" name="Скругленный прямоугольник 28"/>
          <p:cNvSpPr/>
          <p:nvPr/>
        </p:nvSpPr>
        <p:spPr>
          <a:xfrm>
            <a:off x="690987" y="6235787"/>
            <a:ext cx="3941932" cy="526072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Предметная область </a:t>
            </a:r>
            <a:r>
              <a:rPr lang="ru-RU" b="1" dirty="0" smtClean="0">
                <a:solidFill>
                  <a:schemeClr val="bg1"/>
                </a:solidFill>
              </a:rPr>
              <a:t>2.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7571" y="8151017"/>
            <a:ext cx="3953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Доходы и расходы семейного и личного бюджета. Финансовое планирование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0405" y="6781068"/>
            <a:ext cx="4478804" cy="123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Планирование и управление личными финансами</a:t>
            </a:r>
          </a:p>
        </p:txBody>
      </p:sp>
    </p:spTree>
    <p:extLst>
      <p:ext uri="{BB962C8B-B14F-4D97-AF65-F5344CB8AC3E}">
        <p14:creationId xmlns:p14="http://schemas.microsoft.com/office/powerpoint/2010/main" val="10387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763120" y="2175468"/>
            <a:ext cx="170542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4000" b="1" dirty="0">
                <a:latin typeface="+mn-lt"/>
              </a:rPr>
              <a:t>Задание </a:t>
            </a:r>
            <a:r>
              <a:rPr lang="ru-RU" sz="4000" b="1" dirty="0" smtClean="0">
                <a:latin typeface="+mn-lt"/>
              </a:rPr>
              <a:t>2.</a:t>
            </a:r>
            <a:r>
              <a:rPr lang="ru-RU" sz="4000" dirty="0" smtClean="0">
                <a:latin typeface="+mn-lt"/>
              </a:rPr>
              <a:t> </a:t>
            </a:r>
          </a:p>
          <a:p>
            <a:pPr indent="450215" algn="just">
              <a:lnSpc>
                <a:spcPct val="115000"/>
              </a:lnSpc>
            </a:pPr>
            <a:endParaRPr lang="ru-RU" sz="4000" dirty="0" smtClean="0">
              <a:latin typeface="+mn-lt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Найдите в учебнике по математике для 3-го класса* задания, отражающие содержание Рамки компетенций по финансовой грамотности.</a:t>
            </a: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Какие образовательные результаты </a:t>
            </a:r>
            <a:r>
              <a:rPr lang="ru-RU" sz="4000" dirty="0"/>
              <a:t>Рамки компетенций по финансовой </a:t>
            </a:r>
            <a:r>
              <a:rPr lang="ru-RU" sz="4000" dirty="0" smtClean="0"/>
              <a:t>грамотности будут формировать отобранные Вами задания?</a:t>
            </a:r>
            <a:r>
              <a:rPr lang="ru-RU" sz="4000" dirty="0" smtClean="0">
                <a:latin typeface="+mn-lt"/>
              </a:rPr>
              <a:t> </a:t>
            </a:r>
            <a:endParaRPr lang="ru-RU" sz="4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119" y="9208286"/>
            <a:ext cx="17054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ru-RU" sz="2800" dirty="0"/>
              <a:t>Математика : 3-й класс : учебник : в 2 частях / М. И. Моро, М. А. </a:t>
            </a:r>
            <a:r>
              <a:rPr lang="ru-RU" sz="2800" dirty="0" err="1"/>
              <a:t>Бантова</a:t>
            </a:r>
            <a:r>
              <a:rPr lang="ru-RU" sz="2800" dirty="0"/>
              <a:t>, Г. В. Бельтюкова [и др.]. – 13-е изд., стер. – Москва : Просвещение, 2024. – (Школа России)</a:t>
            </a:r>
          </a:p>
        </p:txBody>
      </p:sp>
    </p:spTree>
    <p:extLst>
      <p:ext uri="{BB962C8B-B14F-4D97-AF65-F5344CB8AC3E}">
        <p14:creationId xmlns:p14="http://schemas.microsoft.com/office/powerpoint/2010/main" val="2203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958445" y="3118139"/>
            <a:ext cx="13057410" cy="291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just"/>
            <a:r>
              <a:rPr lang="ru-RU" sz="3600" b="1" dirty="0">
                <a:latin typeface="+mn-lt"/>
                <a:ea typeface="Arial Unicode MS" panose="020B0604020202020204" pitchFamily="34" charset="-128"/>
              </a:rPr>
              <a:t>Модуль 2 Методические особенности преподавания финансовой грамотности в соответствии с ФГОС </a:t>
            </a:r>
            <a:r>
              <a:rPr lang="ru-RU" sz="3600" b="1" dirty="0" smtClean="0">
                <a:latin typeface="+mn-lt"/>
                <a:ea typeface="Arial Unicode MS" panose="020B0604020202020204" pitchFamily="34" charset="-128"/>
              </a:rPr>
              <a:t>НОО</a:t>
            </a:r>
          </a:p>
          <a:p>
            <a:pPr lvl="0" algn="ctr"/>
            <a:endParaRPr lang="ru-RU" sz="3600" b="1" dirty="0" smtClean="0">
              <a:latin typeface="+mn-lt"/>
              <a:ea typeface="Arial Unicode MS" panose="020B0604020202020204" pitchFamily="34" charset="-128"/>
            </a:endParaRPr>
          </a:p>
          <a:p>
            <a:pPr lvl="0" algn="just"/>
            <a:r>
              <a:rPr lang="ru-RU" sz="3600" b="1" dirty="0" smtClean="0">
                <a:latin typeface="+mn-lt"/>
              </a:rPr>
              <a:t>Тема 2.1. </a:t>
            </a:r>
            <a:r>
              <a:rPr lang="ru-RU" sz="3600" b="1" dirty="0">
                <a:latin typeface="+mn-lt"/>
              </a:rPr>
              <a:t>Преподавание финансовой грамотности на уроках </a:t>
            </a:r>
            <a:r>
              <a:rPr lang="ru-RU" sz="3600" b="1" dirty="0" smtClean="0">
                <a:latin typeface="+mn-lt"/>
              </a:rPr>
              <a:t>математики в </a:t>
            </a:r>
            <a:r>
              <a:rPr lang="ru-RU" sz="3600" b="1" dirty="0">
                <a:latin typeface="+mn-lt"/>
              </a:rPr>
              <a:t>соответствии с ФГОС НОО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8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32889" y="3339816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6;p3"/>
          <p:cNvSpPr txBox="1"/>
          <p:nvPr/>
        </p:nvSpPr>
        <p:spPr>
          <a:xfrm>
            <a:off x="138166" y="1327782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2000461" y="5014542"/>
            <a:ext cx="4188439" cy="17355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>
            <a:off x="8912038" y="9304637"/>
            <a:ext cx="6726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</a:t>
            </a:r>
            <a:r>
              <a:rPr lang="ru-RU" sz="1600" dirty="0"/>
              <a:t>Математика : 3-й класс : учебник : в 2 частях / М. И. Моро, М. А. </a:t>
            </a:r>
            <a:r>
              <a:rPr lang="ru-RU" sz="1600" dirty="0" err="1"/>
              <a:t>Бантова</a:t>
            </a:r>
            <a:r>
              <a:rPr lang="ru-RU" sz="1600" dirty="0"/>
              <a:t>, Г. В. Бельтюкова [и др.]. – 13-е изд., стер. – Москва : Просвещение, 2024. – (Школа России)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53455" y="3585328"/>
            <a:ext cx="11230500" cy="3120890"/>
            <a:chOff x="416857" y="3249932"/>
            <a:chExt cx="11230500" cy="31208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3515839"/>
              <a:ext cx="11230500" cy="28549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26" y="3502530"/>
            <a:ext cx="7467600" cy="1562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06" y="7011200"/>
            <a:ext cx="7234395" cy="17899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r="2172"/>
          <a:stretch/>
        </p:blipFill>
        <p:spPr>
          <a:xfrm>
            <a:off x="497258" y="5499188"/>
            <a:ext cx="6965860" cy="1077454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877280" y="4960678"/>
            <a:ext cx="10681823" cy="1617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уметь использовать наличный расчет, правильно считать сдачу, заявлять о получении неправильной сдачи 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/>
              <a:t>понимать</a:t>
            </a:r>
            <a:r>
              <a:rPr lang="ru-RU" dirty="0"/>
              <a:t>, что такое цены на товары и услуги, и ценность этих товаров и услуг </a:t>
            </a:r>
            <a:endParaRPr lang="ru-RU" dirty="0" smtClean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088279" y="4197920"/>
            <a:ext cx="5186799" cy="705499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Образовательные результаты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37" y="7054923"/>
            <a:ext cx="2554147" cy="322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0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32889" y="3339816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6;p3"/>
          <p:cNvSpPr txBox="1"/>
          <p:nvPr/>
        </p:nvSpPr>
        <p:spPr>
          <a:xfrm>
            <a:off x="138166" y="1327782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58542" y="6273935"/>
            <a:ext cx="6529764" cy="32736"/>
          </a:xfrm>
          <a:prstGeom prst="line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>
            <a:off x="9081837" y="9293411"/>
            <a:ext cx="6788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</a:t>
            </a:r>
            <a:r>
              <a:rPr lang="ru-RU" sz="1600" dirty="0"/>
              <a:t>Математика : 3-й класс : учебник : в 2 частях / М. И. Моро, М. А. </a:t>
            </a:r>
            <a:r>
              <a:rPr lang="ru-RU" sz="1600" dirty="0" err="1"/>
              <a:t>Бантова</a:t>
            </a:r>
            <a:r>
              <a:rPr lang="ru-RU" sz="1600" dirty="0"/>
              <a:t>, Г. В. Бельтюкова [и др.]. – 13-е изд., стер. – Москва : Просвещение, 2024. – (Школа России)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673789" y="3378002"/>
            <a:ext cx="11230500" cy="4367504"/>
            <a:chOff x="416857" y="3249932"/>
            <a:chExt cx="11230500" cy="31208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3515839"/>
              <a:ext cx="11230500" cy="28549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2" y="6706218"/>
            <a:ext cx="7473367" cy="30026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17" y="4011764"/>
            <a:ext cx="6861618" cy="20751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1571" y="5049337"/>
            <a:ext cx="9687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уметь сравнивать цены на один и тот же товар в разных местах с учетом различных условий оплаты, поставки, временной стоимости денег и пр.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быть мотивированным на сравнение цен при покупке повседневных товаров и их покупку по приемлемой для себя цене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уметь выбирать товар или услугу в соответствии с реальными финансовыми возможностями, не выходить за рамки бюджета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понимать необходимость расставления приоритетов в своих расходах при ограниченности дохода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88279" y="4197920"/>
            <a:ext cx="5186799" cy="705499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Образовательные результаты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226" y="7323864"/>
            <a:ext cx="2554147" cy="322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4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05995" y="1753063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1626" y="1531104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1" y="2456555"/>
            <a:ext cx="7711886" cy="3795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6" y="6540751"/>
            <a:ext cx="8465075" cy="376788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9030786" y="3964772"/>
            <a:ext cx="9429750" cy="2833968"/>
            <a:chOff x="7992245" y="6685424"/>
            <a:chExt cx="9429750" cy="283396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/>
            <a:srcRect t="57378"/>
            <a:stretch/>
          </p:blipFill>
          <p:spPr>
            <a:xfrm>
              <a:off x="7992245" y="7140388"/>
              <a:ext cx="9429750" cy="237900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/>
            <a:srcRect b="91849"/>
            <a:stretch/>
          </p:blipFill>
          <p:spPr>
            <a:xfrm>
              <a:off x="7992245" y="6685424"/>
              <a:ext cx="9429750" cy="45496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9654987" y="9293411"/>
            <a:ext cx="621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</a:t>
            </a:r>
            <a:r>
              <a:rPr lang="ru-RU" sz="1600" dirty="0"/>
              <a:t>Математика : 3-й класс : учебник : в 2 частях / М. И. Моро, М. А. </a:t>
            </a:r>
            <a:r>
              <a:rPr lang="ru-RU" sz="1600" dirty="0" err="1"/>
              <a:t>Бантова</a:t>
            </a:r>
            <a:r>
              <a:rPr lang="ru-RU" sz="1600" dirty="0"/>
              <a:t>, Г. В. Бельтюкова [и др.]. – 13-е изд., стер. – Москва : Просвещение, 2024. – (Школа России)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169" y="7054923"/>
            <a:ext cx="2561115" cy="322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5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6;p3"/>
          <p:cNvSpPr txBox="1"/>
          <p:nvPr/>
        </p:nvSpPr>
        <p:spPr>
          <a:xfrm>
            <a:off x="138166" y="1328091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КЛАСС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6567" y="9139738"/>
            <a:ext cx="18367098" cy="1552075"/>
            <a:chOff x="416857" y="8345525"/>
            <a:chExt cx="18367098" cy="163792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8546413"/>
              <a:ext cx="18367098" cy="143703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005B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68541" y="8345525"/>
              <a:ext cx="14999820" cy="4616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ru-RU" sz="2400" b="1" dirty="0">
                  <a:solidFill>
                    <a:srgbClr val="E2005B"/>
                  </a:solidFill>
                  <a:latin typeface="+mn-lt"/>
                  <a:ea typeface="+mn-ea"/>
                  <a:cs typeface="+mn-cs"/>
                </a:rPr>
                <a:t>ФЕДЕРАЛЬНАЯ РАБОЧАЯ ПРОГРАММА НАЧАЛЬНОГО ОБЩЕГО ОБРАЗОВАНИЯ МАТЕМАТИКА</a:t>
              </a:r>
              <a:endParaRPr lang="ru-RU" sz="2400" b="1" dirty="0">
                <a:solidFill>
                  <a:srgbClr val="E2005B"/>
                </a:solidFill>
                <a:latin typeface="+mn-lt"/>
                <a:ea typeface="+mn-ea"/>
                <a:cs typeface="+mn-cs"/>
                <a:sym typeface="Proxima Nova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83757" y="9014911"/>
              <a:ext cx="11430309" cy="526072"/>
              <a:chOff x="144023" y="8246106"/>
              <a:chExt cx="11430309" cy="526072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44023" y="8246106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1.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6813911" y="8246106"/>
                <a:ext cx="1708879" cy="526072"/>
              </a:xfrm>
              <a:prstGeom prst="roundRect">
                <a:avLst/>
              </a:prstGeom>
              <a:solidFill>
                <a:srgbClr val="009657"/>
              </a:solidFill>
              <a:ln>
                <a:solidFill>
                  <a:srgbClr val="0096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Раздел 3.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041160" y="8298650"/>
                <a:ext cx="3216328" cy="473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Числа и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величины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8711048" y="8298650"/>
                <a:ext cx="2863284" cy="473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Текстовые задачи</a:t>
                </a:r>
                <a:endParaRPr lang="ru-RU" dirty="0"/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416857" y="3033132"/>
            <a:ext cx="18367098" cy="6094295"/>
            <a:chOff x="416857" y="3337852"/>
            <a:chExt cx="18367098" cy="454435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16857" y="3710709"/>
              <a:ext cx="18367098" cy="41714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425981" y="4503777"/>
              <a:ext cx="4949622" cy="393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tx1"/>
                  </a:solidFill>
                </a:rPr>
                <a:t>Деньги </a:t>
              </a:r>
              <a:r>
                <a:rPr lang="ru-RU" b="1" dirty="0">
                  <a:solidFill>
                    <a:schemeClr val="tx1"/>
                  </a:solidFill>
                </a:rPr>
                <a:t>и операции с ними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972074" y="4949421"/>
              <a:ext cx="4949622" cy="373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/>
                <a:t>Платежи и покупки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904785" y="4503777"/>
              <a:ext cx="12366885" cy="2911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понимать</a:t>
              </a:r>
              <a:r>
                <a:rPr lang="ru-RU" dirty="0"/>
                <a:t>, что такое цены на товары и услуги, и ценность этих товаров и услуг </a:t>
              </a:r>
              <a:endParaRPr lang="ru-RU" dirty="0" smtClean="0"/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/>
                <a:t>Участвовать в составлении семейного </a:t>
              </a:r>
              <a:r>
                <a:rPr lang="ru-RU" dirty="0" smtClean="0"/>
                <a:t>бюджета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быть </a:t>
              </a:r>
              <a:r>
                <a:rPr lang="ru-RU" dirty="0"/>
                <a:t>мотивированным на сравнение цен при покупке повседневных товаров и их покупку по приемлемой для себя </a:t>
              </a:r>
              <a:r>
                <a:rPr lang="ru-RU" dirty="0" smtClean="0"/>
                <a:t>цене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знать</a:t>
              </a:r>
              <a:r>
                <a:rPr lang="ru-RU" dirty="0"/>
                <a:t>, что такое личные (семейные) расходы и каковы общие принципы управления расходами человека и семьи</a:t>
              </a:r>
              <a:endParaRPr lang="ru-RU" dirty="0" smtClean="0"/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уметь </a:t>
              </a:r>
              <a:r>
                <a:rPr lang="ru-RU" dirty="0"/>
                <a:t>выбирать товар или услугу в соответствии с реальными финансовыми возможностями, не выходить за рамки </a:t>
              </a:r>
              <a:r>
                <a:rPr lang="ru-RU" dirty="0" smtClean="0"/>
                <a:t>бюджета</a:t>
              </a:r>
            </a:p>
            <a:p>
              <a:pPr marL="342900" indent="-342900" algn="just">
                <a:buFont typeface="Wingdings" panose="05000000000000000000" pitchFamily="2" charset="2"/>
                <a:buChar char="q"/>
              </a:pPr>
              <a:r>
                <a:rPr lang="ru-RU" dirty="0" smtClean="0"/>
                <a:t>понимать </a:t>
              </a:r>
              <a:r>
                <a:rPr lang="ru-RU" dirty="0"/>
                <a:t>необходимость расставления приоритетов в своих расходах при ограниченности дохода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90987" y="3935009"/>
              <a:ext cx="3941932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Предметная область 1.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673467" y="4986526"/>
              <a:ext cx="1258837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Темы.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115784" y="3935009"/>
              <a:ext cx="5186799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Образовательные результаты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882378" y="333785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972074" y="5182915"/>
              <a:ext cx="3185487" cy="3737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/>
                <a:t>Цены на товары и услуги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673467" y="7187218"/>
              <a:ext cx="1152803" cy="526072"/>
            </a:xfrm>
            <a:prstGeom prst="roundRec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chemeClr val="bg1"/>
                  </a:solidFill>
                </a:rPr>
                <a:t>Тема.</a:t>
              </a:r>
            </a:p>
          </p:txBody>
        </p:sp>
      </p:grpSp>
      <p:sp>
        <p:nvSpPr>
          <p:cNvPr id="29" name="Скругленный прямоугольник 28"/>
          <p:cNvSpPr/>
          <p:nvPr/>
        </p:nvSpPr>
        <p:spPr>
          <a:xfrm>
            <a:off x="690987" y="6235787"/>
            <a:ext cx="3941932" cy="526072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Предметная область </a:t>
            </a:r>
            <a:r>
              <a:rPr lang="ru-RU" b="1" dirty="0" smtClean="0">
                <a:solidFill>
                  <a:schemeClr val="bg1"/>
                </a:solidFill>
              </a:rPr>
              <a:t>2.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7571" y="8151017"/>
            <a:ext cx="3953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Доходы и расходы семейного и личного бюджета. Финансовое планирование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0405" y="6781068"/>
            <a:ext cx="4478804" cy="123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Планирование и управление личными финансами</a:t>
            </a:r>
          </a:p>
        </p:txBody>
      </p:sp>
    </p:spTree>
    <p:extLst>
      <p:ext uri="{BB962C8B-B14F-4D97-AF65-F5344CB8AC3E}">
        <p14:creationId xmlns:p14="http://schemas.microsoft.com/office/powerpoint/2010/main" val="33133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763120" y="2175468"/>
            <a:ext cx="170542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4000" b="1" dirty="0">
                <a:latin typeface="+mn-lt"/>
              </a:rPr>
              <a:t>Задание </a:t>
            </a:r>
            <a:r>
              <a:rPr lang="ru-RU" sz="4000" b="1" dirty="0" smtClean="0">
                <a:latin typeface="+mn-lt"/>
              </a:rPr>
              <a:t>2.</a:t>
            </a:r>
            <a:r>
              <a:rPr lang="ru-RU" sz="4000" dirty="0" smtClean="0">
                <a:latin typeface="+mn-lt"/>
              </a:rPr>
              <a:t> </a:t>
            </a:r>
          </a:p>
          <a:p>
            <a:pPr indent="450215" algn="just">
              <a:lnSpc>
                <a:spcPct val="115000"/>
              </a:lnSpc>
            </a:pPr>
            <a:endParaRPr lang="ru-RU" sz="4000" dirty="0" smtClean="0">
              <a:latin typeface="+mn-lt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Найдите в учебнике по математике для 4-го класса* задания, отражающие содержание Рамки компетенций по финансовой грамотности.</a:t>
            </a:r>
          </a:p>
          <a:p>
            <a:pPr indent="450215" algn="just">
              <a:lnSpc>
                <a:spcPct val="115000"/>
              </a:lnSpc>
            </a:pPr>
            <a:r>
              <a:rPr lang="ru-RU" sz="4000" dirty="0" smtClean="0">
                <a:latin typeface="+mn-lt"/>
              </a:rPr>
              <a:t>Какие образовательные результаты </a:t>
            </a:r>
            <a:r>
              <a:rPr lang="ru-RU" sz="4000" dirty="0"/>
              <a:t>Рамки компетенций по финансовой </a:t>
            </a:r>
            <a:r>
              <a:rPr lang="ru-RU" sz="4000" dirty="0" smtClean="0"/>
              <a:t>грамотности будут формировать отобранные Вами задания?</a:t>
            </a:r>
            <a:r>
              <a:rPr lang="ru-RU" sz="4000" dirty="0" smtClean="0">
                <a:latin typeface="+mn-lt"/>
              </a:rPr>
              <a:t> </a:t>
            </a:r>
            <a:endParaRPr lang="ru-RU" sz="4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119" y="9208286"/>
            <a:ext cx="17054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ru-RU" sz="2800" dirty="0"/>
              <a:t>Математика : 4-й класс : учебник : в 2 частях / М. И. Моро, М. А. </a:t>
            </a:r>
            <a:r>
              <a:rPr lang="ru-RU" sz="2800" dirty="0" err="1"/>
              <a:t>Бантова</a:t>
            </a:r>
            <a:r>
              <a:rPr lang="ru-RU" sz="2800" dirty="0"/>
              <a:t>, Г. В. Бельтюкова [и др.]. – 12-е изд., стер. – Москва : Просвещение, 2024. – (Школа России)</a:t>
            </a:r>
          </a:p>
        </p:txBody>
      </p:sp>
    </p:spTree>
    <p:extLst>
      <p:ext uri="{BB962C8B-B14F-4D97-AF65-F5344CB8AC3E}">
        <p14:creationId xmlns:p14="http://schemas.microsoft.com/office/powerpoint/2010/main" val="13923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32889" y="3339816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6;p3"/>
          <p:cNvSpPr txBox="1"/>
          <p:nvPr/>
        </p:nvSpPr>
        <p:spPr>
          <a:xfrm>
            <a:off x="138166" y="1327782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СОДЕРЖАТЕЛЬНЫЙ АСПЕКТ ВКЛЮЧЕНИЯ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УЧЕБНЫЙ ПРЕДМЕТ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4</a:t>
            </a:r>
            <a:r>
              <a:rPr lang="ru-RU" b="1" dirty="0" smtClean="0">
                <a:solidFill>
                  <a:schemeClr val="bg1"/>
                </a:solidFill>
              </a:rPr>
              <a:t>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12038" y="9304637"/>
            <a:ext cx="6726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*</a:t>
            </a:r>
            <a:r>
              <a:rPr lang="ru-RU" sz="1600" dirty="0"/>
              <a:t>Математика : 4-й класс : учебник : в 2 частях / М. И. Моро, М. А. </a:t>
            </a:r>
            <a:r>
              <a:rPr lang="ru-RU" sz="1600" dirty="0" err="1"/>
              <a:t>Бантова</a:t>
            </a:r>
            <a:r>
              <a:rPr lang="ru-RU" sz="1600" dirty="0"/>
              <a:t>, Г. В. Бельтюкова [и др.]. – 12-е изд., стер. – Москва : Просвещение, 2024. – (Школа России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553455" y="3585328"/>
            <a:ext cx="11230500" cy="4721328"/>
            <a:chOff x="416857" y="3249932"/>
            <a:chExt cx="11230500" cy="31208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3515839"/>
              <a:ext cx="11230500" cy="28549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8128620" y="4197920"/>
            <a:ext cx="5186799" cy="705499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Образовательные результаты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57" y="4552886"/>
            <a:ext cx="7620421" cy="429707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088280" y="5019988"/>
            <a:ext cx="10470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понимать</a:t>
            </a:r>
            <a:r>
              <a:rPr lang="ru-RU" sz="2000" dirty="0"/>
              <a:t>, что такое цены на товары и услуги, и ценность этих товаров и услуг </a:t>
            </a:r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Участвовать в составлении семейного </a:t>
            </a:r>
            <a:r>
              <a:rPr lang="ru-RU" sz="2000" dirty="0" smtClean="0"/>
              <a:t>бюджета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быть </a:t>
            </a:r>
            <a:r>
              <a:rPr lang="ru-RU" sz="2000" dirty="0"/>
              <a:t>мотивированным на сравнение цен при покупке повседневных товаров и их покупку по приемлемой для себя </a:t>
            </a:r>
            <a:r>
              <a:rPr lang="ru-RU" sz="2000" dirty="0" smtClean="0"/>
              <a:t>цене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знать</a:t>
            </a:r>
            <a:r>
              <a:rPr lang="ru-RU" sz="2000" dirty="0"/>
              <a:t>, что такое личные (семейные) расходы и каковы общие принципы управления расходами человека и семьи</a:t>
            </a:r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уметь </a:t>
            </a:r>
            <a:r>
              <a:rPr lang="ru-RU" sz="2000" dirty="0"/>
              <a:t>выбирать товар или услугу в соответствии с реальными финансовыми возможностями, не выходить за рамки </a:t>
            </a:r>
            <a:r>
              <a:rPr lang="ru-RU" sz="2000" dirty="0" smtClean="0"/>
              <a:t>бюджета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 smtClean="0"/>
              <a:t>понимать </a:t>
            </a:r>
            <a:r>
              <a:rPr lang="ru-RU" sz="2000" dirty="0"/>
              <a:t>необходимость расставления приоритетов в своих расходах при ограниченности дохода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3"/>
          <a:stretch/>
        </p:blipFill>
        <p:spPr>
          <a:xfrm>
            <a:off x="16401582" y="7987553"/>
            <a:ext cx="2161258" cy="25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32889" y="3339816"/>
            <a:ext cx="7992625" cy="667163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6;p3"/>
          <p:cNvSpPr txBox="1"/>
          <p:nvPr/>
        </p:nvSpPr>
        <p:spPr>
          <a:xfrm>
            <a:off x="138166" y="1327782"/>
            <a:ext cx="18645789" cy="112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ВКЛЮЧЕНИЕ ФИНАНСОВОЙ ГРАМОТНОСТИ </a:t>
            </a:r>
          </a:p>
          <a:p>
            <a:pPr lvl="0"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ВПР ПО УЧЕБНОМУ ПРЕДМЕТУ «МАТЕМАТИКА»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0320" y="2456555"/>
            <a:ext cx="5553635" cy="793377"/>
          </a:xfrm>
          <a:prstGeom prst="rect">
            <a:avLst/>
          </a:prstGeom>
          <a:solidFill>
            <a:srgbClr val="E2005B"/>
          </a:solidFill>
          <a:ln>
            <a:solidFill>
              <a:srgbClr val="E2005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4</a:t>
            </a:r>
            <a:r>
              <a:rPr lang="ru-RU" b="1" dirty="0" smtClean="0">
                <a:solidFill>
                  <a:schemeClr val="bg1"/>
                </a:solidFill>
              </a:rPr>
              <a:t> КЛАСС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8520" y="3117857"/>
            <a:ext cx="34986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ПРИМЕРЫ ЗАДАНИЙ</a:t>
            </a:r>
            <a:endParaRPr lang="ru-RU" sz="2400" b="1" dirty="0">
              <a:solidFill>
                <a:srgbClr val="E2005B"/>
              </a:solidFill>
              <a:latin typeface="+mn-lt"/>
              <a:ea typeface="+mn-ea"/>
              <a:cs typeface="+mn-cs"/>
              <a:sym typeface="Proxima Nova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553455" y="3585328"/>
            <a:ext cx="11230500" cy="4721328"/>
            <a:chOff x="416857" y="3249932"/>
            <a:chExt cx="11230500" cy="312089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6857" y="3515839"/>
              <a:ext cx="11230500" cy="28549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657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82378" y="3249932"/>
              <a:ext cx="10540127" cy="57708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400" b="1" dirty="0" smtClean="0">
                  <a:solidFill>
                    <a:srgbClr val="009657"/>
                  </a:solidFill>
                </a:rPr>
                <a:t>ЕДИНАЯ РАМКА КОМПЕТЕНЦИЙ ПО ФИНАНСОВОЙ ГРАМОТНОСТИ</a:t>
              </a:r>
              <a:endParaRPr lang="ru-RU" sz="2400" b="1" dirty="0">
                <a:solidFill>
                  <a:srgbClr val="009657"/>
                </a:solidFill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8128620" y="4197920"/>
            <a:ext cx="5186799" cy="705499"/>
          </a:xfrm>
          <a:prstGeom prst="round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Образовательные результаты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88280" y="5019988"/>
            <a:ext cx="10470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понимать</a:t>
            </a:r>
            <a:r>
              <a:rPr lang="ru-RU" sz="2400" dirty="0"/>
              <a:t>, что такое цены на товары и услуги, и ценность этих товаров и услуг </a:t>
            </a:r>
            <a:endParaRPr lang="ru-RU" sz="2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/>
              <a:t>Участвовать в составлении семейного </a:t>
            </a:r>
            <a:r>
              <a:rPr lang="ru-RU" sz="2400" dirty="0" smtClean="0"/>
              <a:t>бюджета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быть </a:t>
            </a:r>
            <a:r>
              <a:rPr lang="ru-RU" sz="2400" dirty="0"/>
              <a:t>мотивированным на сравнение цен при покупке повседневных товаров и их покупку по приемлемой для себя </a:t>
            </a:r>
            <a:r>
              <a:rPr lang="ru-RU" sz="2400" dirty="0" smtClean="0"/>
              <a:t>цене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уметь </a:t>
            </a:r>
            <a:r>
              <a:rPr lang="ru-RU" sz="2400" dirty="0"/>
              <a:t>выбирать товар или услугу в соответствии с реальными финансовыми возможностями, не выходить за рамки </a:t>
            </a:r>
            <a:r>
              <a:rPr lang="ru-RU" sz="2400" dirty="0" smtClean="0"/>
              <a:t>бюджета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45483" y="3579521"/>
            <a:ext cx="7004235" cy="60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50915" y="1637780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УЧЕБНО-МЕТОДИЧЕСКИЕ КОМПЛЕКТЫ ПО МАТЕМАТИКЕ</a:t>
            </a:r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18" y="3407848"/>
            <a:ext cx="180213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163870" y="3020983"/>
            <a:ext cx="7397086" cy="5358742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550915" y="1637780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УЧЕБНО-МЕТОДИЧЕСКИЕ КОМПЛЕКТЫ ПО МАТЕМАТИКЕ</a:t>
            </a:r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1" y="2474258"/>
            <a:ext cx="4585623" cy="6513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447" y="3644153"/>
            <a:ext cx="4579551" cy="6513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84401" y="3206898"/>
            <a:ext cx="6714699" cy="50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Математические задачи составлены по принципу «от простого к сложному», предполагают решение математическими методами и соответствуют Федеральному государственному образовательному стандарту начального общего образования (1–4-е классы) по освоению учебного предмета «Математика».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Задачи </a:t>
            </a:r>
            <a:r>
              <a:rPr lang="ru-RU" dirty="0"/>
              <a:t>не привязаны к конкретной линейке учебников и могут быть использованы как в учебном процессе, так и во внеурочной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295360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50915" y="1637780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ПОДВОДИМ ИТОГИ</a:t>
            </a:r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Google Shape;108;p3"/>
          <p:cNvSpPr txBox="1"/>
          <p:nvPr/>
        </p:nvSpPr>
        <p:spPr>
          <a:xfrm>
            <a:off x="1308826" y="3075374"/>
            <a:ext cx="16706219" cy="402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just">
              <a:buSzPts val="1400"/>
            </a:pPr>
            <a:r>
              <a:rPr lang="ru-RU" sz="3600" dirty="0" smtClean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1) Какие формы работы могут </a:t>
            </a:r>
            <a:r>
              <a:rPr lang="ru-RU" sz="3600" dirty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быть организованы</a:t>
            </a:r>
            <a:r>
              <a:rPr lang="ru-RU" sz="3600" dirty="0" smtClean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 с обучающимися начальной школы по формированию финансовой грамотности на уроках математики?</a:t>
            </a:r>
          </a:p>
          <a:p>
            <a:pPr algn="just"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 algn="just">
              <a:buSzPts val="1400"/>
            </a:pPr>
            <a:r>
              <a:rPr lang="ru-RU" sz="3600" dirty="0" smtClean="0">
                <a:solidFill>
                  <a:schemeClr val="tx1"/>
                </a:solidFill>
                <a:latin typeface="+mn-lt"/>
                <a:ea typeface="Tahoma"/>
                <a:cs typeface="Tahoma"/>
              </a:rPr>
              <a:t>2) Какие </a:t>
            </a:r>
            <a:r>
              <a:rPr lang="ru-RU" sz="3600" dirty="0">
                <a:solidFill>
                  <a:schemeClr val="tx1"/>
                </a:solidFill>
                <a:latin typeface="+mn-lt"/>
                <a:ea typeface="Tahoma"/>
                <a:cs typeface="Tahoma"/>
              </a:rPr>
              <a:t>условия необходимы для того, чтобы педагог активно внедрял </a:t>
            </a:r>
            <a:r>
              <a:rPr lang="ru-RU" sz="3600" dirty="0" smtClean="0">
                <a:solidFill>
                  <a:schemeClr val="tx1"/>
                </a:solidFill>
                <a:latin typeface="+mn-lt"/>
                <a:ea typeface="Tahoma"/>
                <a:cs typeface="Tahoma"/>
              </a:rPr>
              <a:t>финансовую грамотность </a:t>
            </a:r>
            <a:r>
              <a:rPr lang="ru-RU" sz="3600" dirty="0">
                <a:solidFill>
                  <a:schemeClr val="tx1"/>
                </a:solidFill>
                <a:latin typeface="+mn-lt"/>
                <a:ea typeface="Tahoma"/>
                <a:cs typeface="Tahoma"/>
              </a:rPr>
              <a:t>в свою работу</a:t>
            </a:r>
            <a:r>
              <a:rPr lang="ru-RU" sz="3600" dirty="0" smtClean="0">
                <a:solidFill>
                  <a:schemeClr val="tx1"/>
                </a:solidFill>
                <a:latin typeface="+mn-lt"/>
                <a:ea typeface="Tahoma"/>
                <a:cs typeface="Tahoma"/>
              </a:rPr>
              <a:t>?</a:t>
            </a: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 algn="just"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93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326424" y="1157049"/>
            <a:ext cx="18645789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 smtClean="0">
                <a:solidFill>
                  <a:schemeClr val="dk1"/>
                </a:solidFill>
                <a:latin typeface="+mn-lt"/>
                <a:ea typeface="Proxima Nova"/>
                <a:cs typeface="Proxima Nova"/>
                <a:sym typeface="Proxima Nova"/>
              </a:rPr>
              <a:t>Целеполагание </a:t>
            </a:r>
            <a:endParaRPr lang="ru-RU" sz="4000" b="1" dirty="0">
              <a:solidFill>
                <a:schemeClr val="dk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Google Shape;106;p3"/>
          <p:cNvSpPr txBox="1"/>
          <p:nvPr/>
        </p:nvSpPr>
        <p:spPr>
          <a:xfrm>
            <a:off x="1412379" y="4426992"/>
            <a:ext cx="17089187" cy="457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marL="742950" lvl="0" indent="-742950" algn="just">
              <a:buFont typeface="+mj-lt"/>
              <a:buAutoNum type="arabicPeriod"/>
            </a:pPr>
            <a:r>
              <a:rPr lang="ru-RU" sz="3600" dirty="0">
                <a:latin typeface="+mn-lt"/>
                <a:sym typeface="Proxima Nova"/>
              </a:rPr>
              <a:t>Что </a:t>
            </a:r>
            <a:r>
              <a:rPr lang="ru-RU" sz="3600" dirty="0" smtClean="0">
                <a:latin typeface="+mn-lt"/>
                <a:sym typeface="Proxima Nova"/>
              </a:rPr>
              <a:t>Вам известно о </a:t>
            </a:r>
            <a:r>
              <a:rPr lang="ru-RU" sz="3600" dirty="0"/>
              <a:t>преподавании финансовой грамотности на уроках математики в соответствии с ФГОС НОО </a:t>
            </a:r>
            <a:r>
              <a:rPr lang="ru-RU" sz="3600" dirty="0" smtClean="0">
                <a:latin typeface="+mn-lt"/>
                <a:sym typeface="Proxima Nova"/>
              </a:rPr>
              <a:t>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/>
              <a:t>Зачем, </a:t>
            </a:r>
            <a:r>
              <a:rPr lang="ru-RU" sz="3600" dirty="0"/>
              <a:t>на Ваш взгляд, на уроках математики </a:t>
            </a:r>
            <a:r>
              <a:rPr lang="ru-RU" sz="3600" dirty="0" smtClean="0"/>
              <a:t>включено содержание финансовой грамотности в </a:t>
            </a:r>
            <a:r>
              <a:rPr lang="ru-RU" sz="3600" dirty="0"/>
              <a:t>соответствии </a:t>
            </a:r>
            <a:r>
              <a:rPr lang="ru-RU" sz="3600" dirty="0" smtClean="0"/>
              <a:t>с ФГОС НОО?</a:t>
            </a:r>
            <a:endParaRPr lang="ru-RU" sz="3600" dirty="0"/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/>
              <a:t>Что Вам уже удалось сделать в своей профессиональной деятельности по данной теме?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/>
              <a:t>Какие </a:t>
            </a:r>
            <a:r>
              <a:rPr lang="ru-RU" sz="3600" dirty="0"/>
              <a:t>профессиональные затруднения Вы испытываете в преподавании финансовой грамотности на уроках </a:t>
            </a:r>
            <a:r>
              <a:rPr lang="ru-RU" sz="3600" dirty="0" smtClean="0"/>
              <a:t>математики</a:t>
            </a:r>
            <a:r>
              <a:rPr lang="ru-RU" sz="3600" dirty="0"/>
              <a:t>?</a:t>
            </a:r>
            <a:endParaRPr lang="ru-RU" sz="3600" dirty="0">
              <a:latin typeface="+mn-lt"/>
              <a:sym typeface="Proxima 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3120" y="2175468"/>
            <a:ext cx="17054233" cy="215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4000" b="1" dirty="0">
                <a:latin typeface="+mn-lt"/>
              </a:rPr>
              <a:t>Задание 1.</a:t>
            </a:r>
            <a:r>
              <a:rPr lang="ru-RU" sz="4000" dirty="0">
                <a:latin typeface="+mn-lt"/>
              </a:rPr>
              <a:t> Проанализируйте собственные профессиональные затруднения в преподавании финансовой грамотности на уроках математики в соответствии с ФГОС </a:t>
            </a:r>
            <a:r>
              <a:rPr lang="ru-RU" sz="4000" dirty="0" smtClean="0">
                <a:latin typeface="+mn-lt"/>
              </a:rPr>
              <a:t>НОО и ответьте на вопросы: </a:t>
            </a:r>
            <a:endParaRPr lang="ru-RU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51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615" y="1433015"/>
            <a:ext cx="12678770" cy="1269242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800" b="1" dirty="0" smtClean="0"/>
              <a:t>ПОЧЕМУ ВАЖНО ФОРМИРОВАТЬ ФИНАНСОВУЮ ГРАМОТНОСТЬ В НАЧАЛЬНОЙ ШКОЛЕ?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02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2" y="220617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615" y="1433015"/>
            <a:ext cx="12678770" cy="1269242"/>
          </a:xfrm>
          <a:prstGeom prst="rect">
            <a:avLst/>
          </a:prstGeom>
          <a:solidFill>
            <a:srgbClr val="009657"/>
          </a:solidFill>
          <a:ln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800" b="1" dirty="0" smtClean="0"/>
              <a:t>ПОЧЕМУ ВАЖНО ФОРМИРОВАТЬ ФИНАНСОВУЮ ГРАМОТНОСТЬ В НАЧАЛЬНОЙ ШКОЛЕ?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8538" y="3030583"/>
            <a:ext cx="6949440" cy="161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Дети в возрасте 7-10 лет, как правило, приобретают свой первый опыт в элементарных экономических отношениях 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34949" y="4412173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самостоятельно совершать покупки в магазине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34948" y="5835711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</a:t>
            </a:r>
            <a:r>
              <a:rPr lang="ru-RU" dirty="0" smtClean="0">
                <a:solidFill>
                  <a:schemeClr val="tx1"/>
                </a:solidFill>
              </a:rPr>
              <a:t>ормировать финансовые цели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34947" y="7189801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распоряжаться карманными деньгами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34946" y="8543891"/>
            <a:ext cx="6436721" cy="1175657"/>
          </a:xfrm>
          <a:prstGeom prst="rect">
            <a:avLst/>
          </a:prstGeom>
          <a:solidFill>
            <a:schemeClr val="bg1"/>
          </a:solidFill>
          <a:ln w="28575">
            <a:solidFill>
              <a:srgbClr val="0096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иметь детскую банковскую карту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1454306" y="4839016"/>
          <a:ext cx="10190676" cy="5444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423419" y="3320451"/>
            <a:ext cx="5259773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/>
              <a:t>Ребенок начальной школы может: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4414569" y="3931183"/>
            <a:ext cx="1277471" cy="30255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16200000">
            <a:off x="-503053" y="7207079"/>
            <a:ext cx="215796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dirty="0" smtClean="0">
                <a:ln/>
                <a:solidFill>
                  <a:schemeClr val="bg2"/>
                </a:solidFill>
              </a:rPr>
              <a:t>ВАЖНО</a:t>
            </a:r>
            <a:endParaRPr lang="ru-RU" sz="4000" b="1" dirty="0">
              <a:ln/>
              <a:solidFill>
                <a:schemeClr val="bg2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131962" y="7011368"/>
            <a:ext cx="322344" cy="1114277"/>
          </a:xfrm>
          <a:prstGeom prst="rightArrow">
            <a:avLst/>
          </a:prstGeom>
          <a:solidFill>
            <a:srgbClr val="0096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21539" r="11616" b="57700"/>
          <a:stretch/>
        </p:blipFill>
        <p:spPr bwMode="auto">
          <a:xfrm>
            <a:off x="149636" y="9198387"/>
            <a:ext cx="1560470" cy="89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97503" y="4782155"/>
            <a:ext cx="4853105" cy="4282300"/>
            <a:chOff x="797503" y="5448555"/>
            <a:chExt cx="4853105" cy="4282300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3224056" y="5448555"/>
              <a:ext cx="2" cy="2411315"/>
            </a:xfrm>
            <a:prstGeom prst="line">
              <a:avLst/>
            </a:prstGeom>
            <a:ln w="28575">
              <a:solidFill>
                <a:srgbClr val="E2005B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ямоугольник 32"/>
            <p:cNvSpPr/>
            <p:nvPr/>
          </p:nvSpPr>
          <p:spPr>
            <a:xfrm>
              <a:off x="797503" y="7714241"/>
              <a:ext cx="4853105" cy="20166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005B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solidFill>
                    <a:srgbClr val="E2005B"/>
                  </a:solidFill>
                </a:rPr>
                <a:t>ценности, установки и поведенческие практики </a:t>
              </a:r>
              <a:r>
                <a:rPr lang="ru-RU" sz="1800" dirty="0">
                  <a:solidFill>
                    <a:schemeClr val="tx1"/>
                  </a:solidFill>
                </a:rPr>
                <a:t>граждан в финансовой сфере, </a:t>
              </a:r>
              <a:r>
                <a:rPr lang="ru-RU" sz="1800" dirty="0" smtClean="0">
                  <a:solidFill>
                    <a:schemeClr val="tx1"/>
                  </a:solidFill>
                </a:rPr>
                <a:t>зависящие </a:t>
              </a:r>
              <a:r>
                <a:rPr lang="ru-RU" sz="1800" dirty="0">
                  <a:solidFill>
                    <a:schemeClr val="tx1"/>
                  </a:solidFill>
                </a:rPr>
                <a:t>от воспитания, уровня финансовой грамотности, опыта принятия финансовых решений, уровня развития финансового рынка и общественных </a:t>
              </a:r>
              <a:r>
                <a:rPr lang="ru-RU" sz="1800" dirty="0" smtClean="0">
                  <a:solidFill>
                    <a:schemeClr val="tx1"/>
                  </a:solidFill>
                </a:rPr>
                <a:t>институтов</a:t>
              </a:r>
              <a:endParaRPr lang="ru-RU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736176" y="5430579"/>
            <a:ext cx="6994478" cy="3966184"/>
            <a:chOff x="301860" y="5881538"/>
            <a:chExt cx="6994478" cy="396618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3152634" y="5881538"/>
              <a:ext cx="13648" cy="1596789"/>
            </a:xfrm>
            <a:prstGeom prst="line">
              <a:avLst/>
            </a:prstGeom>
            <a:ln w="28575">
              <a:solidFill>
                <a:srgbClr val="0096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243555" y="7478328"/>
              <a:ext cx="3998795" cy="20471"/>
            </a:xfrm>
            <a:prstGeom prst="line">
              <a:avLst/>
            </a:prstGeom>
            <a:ln w="28575">
              <a:solidFill>
                <a:srgbClr val="0096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243555" y="7498799"/>
              <a:ext cx="13648" cy="1596789"/>
            </a:xfrm>
            <a:prstGeom prst="line">
              <a:avLst/>
            </a:prstGeom>
            <a:ln w="28575">
              <a:solidFill>
                <a:srgbClr val="0096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242350" y="7478327"/>
              <a:ext cx="13648" cy="1596789"/>
            </a:xfrm>
            <a:prstGeom prst="line">
              <a:avLst/>
            </a:prstGeom>
            <a:ln w="28575">
              <a:solidFill>
                <a:srgbClr val="0096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301860" y="8187292"/>
              <a:ext cx="3084394" cy="1660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 smtClean="0">
                  <a:solidFill>
                    <a:schemeClr val="tx1"/>
                  </a:solidFill>
                </a:rPr>
                <a:t>Включение в рамках ФГОС</a:t>
              </a:r>
            </a:p>
            <a:p>
              <a:pPr algn="ctr"/>
              <a:r>
                <a:rPr lang="ru-RU" sz="4400" b="1" dirty="0" smtClean="0">
                  <a:solidFill>
                    <a:srgbClr val="009657"/>
                  </a:solidFill>
                </a:rPr>
                <a:t>???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211944" y="8187291"/>
              <a:ext cx="3084394" cy="16604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 smtClean="0">
                  <a:solidFill>
                    <a:schemeClr val="tx1"/>
                  </a:solidFill>
                </a:rPr>
                <a:t>Возможности включения</a:t>
              </a:r>
            </a:p>
            <a:p>
              <a:pPr algn="ctr"/>
              <a:r>
                <a:rPr lang="ru-RU" sz="4400" b="1" dirty="0">
                  <a:solidFill>
                    <a:srgbClr val="009657"/>
                  </a:solidFill>
                </a:rPr>
                <a:t>???</a:t>
              </a:r>
            </a:p>
          </p:txBody>
        </p:sp>
      </p:grp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25842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29871" y="1676939"/>
            <a:ext cx="16968164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ОСНОВАНИЯ </a:t>
            </a: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ВКЛЮЧЕНИЯ ФИНАНСОВОЙ ГРАМОТНОСТИ </a:t>
            </a:r>
            <a:b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В ОБРАЗОВАТЕЛЬНУЮ ПРОГРАММУ НАЧАЛЬНОГО ОБЩЕГО ОБРАЗОВАНИЯ</a:t>
            </a:r>
          </a:p>
        </p:txBody>
      </p:sp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645459" y="3006421"/>
            <a:ext cx="20950517" cy="3010367"/>
            <a:chOff x="-251351" y="1562617"/>
            <a:chExt cx="11909049" cy="1692567"/>
          </a:xfrm>
        </p:grpSpPr>
        <p:sp>
          <p:nvSpPr>
            <p:cNvPr id="9" name="Документ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682002" y="1587960"/>
              <a:ext cx="1866843" cy="1667224"/>
            </a:xfrm>
            <a:prstGeom prst="flowChartDocumen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anchor="t"/>
            <a:lstStyle/>
            <a:p>
              <a:pPr algn="ctr" defTabSz="801654">
                <a:defRPr/>
              </a:pP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Единая рамка компетенций по финансовой грамотности для школьников и </a:t>
              </a:r>
              <a:r>
                <a:rPr lang="ru-RU" sz="2000" b="1" dirty="0" smtClean="0"/>
                <a:t>взрослых</a:t>
              </a:r>
              <a:endParaRPr lang="ru-RU" sz="2000" b="1" dirty="0"/>
            </a:p>
          </p:txBody>
        </p:sp>
        <p:sp>
          <p:nvSpPr>
            <p:cNvPr id="10" name="Документ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08159" y="1587960"/>
              <a:ext cx="1865033" cy="1667224"/>
            </a:xfrm>
            <a:prstGeom prst="flowChartDocumen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anchor="t"/>
            <a:lstStyle/>
            <a:p>
              <a:pPr lvl="0"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Стратегия повышения финансовой грамотности и формирования финансовой культуры до 2030 года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/>
              </a:extLst>
            </p:cNvPr>
            <p:cNvCxnSpPr/>
            <p:nvPr/>
          </p:nvCxnSpPr>
          <p:spPr>
            <a:xfrm flipV="1">
              <a:off x="-251351" y="1562617"/>
              <a:ext cx="10048239" cy="9051"/>
            </a:xfrm>
            <a:prstGeom prst="line">
              <a:avLst/>
            </a:prstGeom>
            <a:ln>
              <a:solidFill>
                <a:srgbClr val="00965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Документ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055844" y="1587960"/>
              <a:ext cx="1866844" cy="1667224"/>
            </a:xfrm>
            <a:prstGeom prst="flowChartDocument">
              <a:avLst/>
            </a:prstGeom>
            <a:solidFill>
              <a:srgbClr val="009657"/>
            </a:solidFill>
            <a:ln>
              <a:solidFill>
                <a:srgbClr val="009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anchor="t"/>
            <a:lstStyle/>
            <a:p>
              <a:pPr algn="ctr" defTabSz="801654">
                <a:defRPr/>
              </a:pPr>
              <a:r>
                <a:rPr lang="ru-RU" sz="2000" b="1" dirty="0" smtClean="0"/>
                <a:t>Федеральный государственный образовательный стандарт начального общего образования</a:t>
              </a:r>
              <a:endParaRPr lang="ru-RU" sz="20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" name="Документ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431498" y="1571668"/>
              <a:ext cx="1908490" cy="1667225"/>
            </a:xfrm>
            <a:prstGeom prst="flowChartDocumen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anchor="t"/>
            <a:lstStyle/>
            <a:p>
              <a:pPr algn="ctr" defTabSz="801654"/>
              <a:r>
                <a:rPr lang="ru-RU" sz="2000" b="1" dirty="0" smtClean="0"/>
                <a:t>Федеральные рабочие программы начального общего образования </a:t>
              </a:r>
              <a:r>
                <a:rPr lang="ru-RU" sz="2000" b="1" dirty="0"/>
                <a:t>по учебным </a:t>
              </a:r>
              <a:r>
                <a:rPr lang="ru-RU" sz="2000" b="1" dirty="0" smtClean="0"/>
                <a:t>предметам</a:t>
              </a:r>
              <a:endParaRPr lang="ru-RU" sz="20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9962872" y="1569858"/>
              <a:ext cx="1694826" cy="4211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8016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Ценностные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566626" y="9296570"/>
            <a:ext cx="4239217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учет </a:t>
            </a:r>
            <a:r>
              <a:rPr lang="ru-RU" sz="1600" b="1" dirty="0"/>
              <a:t>потребностей и возможностей гражданина </a:t>
            </a:r>
            <a:r>
              <a:rPr lang="ru-RU" sz="18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на разных стадиях его жизненного цикла </a:t>
            </a:r>
          </a:p>
        </p:txBody>
      </p:sp>
    </p:spTree>
    <p:extLst>
      <p:ext uri="{BB962C8B-B14F-4D97-AF65-F5344CB8AC3E}">
        <p14:creationId xmlns:p14="http://schemas.microsoft.com/office/powerpoint/2010/main" val="8740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25842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42309" y="1125081"/>
            <a:ext cx="14511601" cy="8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ФИНАНСОВАЯ ГРАМОТНОСТЬ ВО ФГОС НОО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086" y="2163006"/>
            <a:ext cx="11264408" cy="7257711"/>
          </a:xfrm>
          <a:prstGeom prst="rect">
            <a:avLst/>
          </a:prstGeom>
          <a:ln w="38100">
            <a:solidFill>
              <a:srgbClr val="009657"/>
            </a:solidFill>
            <a:prstDash val="sysDash"/>
          </a:ln>
        </p:spPr>
        <p:txBody>
          <a:bodyPr wrap="square" lIns="180000" tIns="180000" rIns="180000" bIns="180000">
            <a:spAutoFit/>
          </a:bodyPr>
          <a:lstStyle/>
          <a:p>
            <a:pPr marL="180000" algn="just"/>
            <a:r>
              <a:rPr lang="ru-RU" sz="3200" dirty="0"/>
              <a:t>П. </a:t>
            </a:r>
            <a:r>
              <a:rPr lang="ru-RU" sz="3200" dirty="0" smtClean="0"/>
              <a:t>34.2. ФГОС НОО</a:t>
            </a:r>
          </a:p>
          <a:p>
            <a:pPr algn="just"/>
            <a:r>
              <a:rPr lang="ru-RU" sz="3200" dirty="0"/>
              <a:t>В целях обеспечения реализации программы начального общего образования в Организации для участников образовательных отношений должны создаваться условия, обеспечивающие возможность</a:t>
            </a:r>
            <a:r>
              <a:rPr lang="ru-RU" sz="3200" dirty="0" smtClean="0"/>
              <a:t>:</a:t>
            </a:r>
          </a:p>
          <a:p>
            <a:pPr marL="360000" algn="just"/>
            <a:r>
              <a:rPr lang="ru-RU" sz="3200" dirty="0"/>
              <a:t>формирования </a:t>
            </a:r>
            <a:r>
              <a:rPr lang="ru-RU" sz="32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функциональной грамотности </a:t>
            </a:r>
            <a:r>
              <a:rPr lang="ru-RU" sz="3200" dirty="0"/>
              <a:t>обучающихся (</a:t>
            </a:r>
            <a:r>
              <a:rPr lang="ru-RU" sz="32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способности решать </a:t>
            </a:r>
            <a:r>
              <a:rPr lang="ru-RU" sz="3200" dirty="0"/>
              <a:t>учебные задачи и </a:t>
            </a:r>
            <a:r>
              <a:rPr lang="ru-RU" sz="32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жизненные проблемные ситуации </a:t>
            </a:r>
            <a:r>
              <a:rPr lang="ru-RU" sz="3200" dirty="0"/>
              <a:t>на основе сформированных предметных, </a:t>
            </a:r>
            <a:r>
              <a:rPr lang="ru-RU" sz="3200" dirty="0" err="1"/>
              <a:t>метапредметных</a:t>
            </a:r>
            <a:r>
              <a:rPr lang="ru-RU" sz="3200" dirty="0"/>
              <a:t> и универсальных способов деятельности), включающей овладение ключевыми компетенциями, составляющими основу готовности к успешному взаимодействию с изменяющимся миром и дальнейшему успешному образованию</a:t>
            </a:r>
            <a:r>
              <a:rPr lang="ru-RU" sz="3200" dirty="0" smtClean="0"/>
              <a:t>;</a:t>
            </a:r>
            <a:endParaRPr lang="ru-RU" sz="32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6452698"/>
              </p:ext>
            </p:extLst>
          </p:nvPr>
        </p:nvGraphicFramePr>
        <p:xfrm>
          <a:off x="12129249" y="4894728"/>
          <a:ext cx="7718611" cy="5446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углом 5"/>
          <p:cNvSpPr/>
          <p:nvPr/>
        </p:nvSpPr>
        <p:spPr>
          <a:xfrm rot="5400000">
            <a:off x="13618510" y="2477622"/>
            <a:ext cx="1566579" cy="2393575"/>
          </a:xfrm>
          <a:prstGeom prst="bentArrow">
            <a:avLst/>
          </a:prstGeom>
          <a:solidFill>
            <a:srgbClr val="0096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48000109"/>
              </p:ext>
            </p:extLst>
          </p:nvPr>
        </p:nvGraphicFramePr>
        <p:xfrm>
          <a:off x="309283" y="2715064"/>
          <a:ext cx="16082682" cy="765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/>
          </p:nvPr>
        </p:nvGraphicFramePr>
        <p:xfrm>
          <a:off x="8866095" y="2715063"/>
          <a:ext cx="16082682" cy="765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142309" y="1125081"/>
            <a:ext cx="14511601" cy="8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ФИНАНСОВАЯ ГРАМОТНОСТЬ ВО ФГОС НОО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617529" y="1815109"/>
            <a:ext cx="16768483" cy="5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250" tIns="129250" rIns="129250" bIns="129250"/>
          <a:lstStyle>
            <a:lvl1pPr marL="342900" indent="-3429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algn="just">
              <a:defRPr/>
            </a:pPr>
            <a:r>
              <a:rPr lang="ru-RU" altLang="ru-RU" sz="3252" b="1" dirty="0">
                <a:solidFill>
                  <a:schemeClr val="accent2">
                    <a:lumMod val="75000"/>
                  </a:schemeClr>
                </a:solidFill>
              </a:rPr>
              <a:t>Элементы финансовой грамотности находят отражение в требованиях </a:t>
            </a:r>
            <a:r>
              <a:rPr lang="ru-RU" altLang="ru-RU" sz="3252" b="1" dirty="0" smtClean="0">
                <a:solidFill>
                  <a:schemeClr val="accent2">
                    <a:lumMod val="75000"/>
                  </a:schemeClr>
                </a:solidFill>
              </a:rPr>
              <a:t>к:</a:t>
            </a:r>
            <a:endParaRPr lang="ru-RU" altLang="ru-RU" sz="3252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42309" y="1125081"/>
            <a:ext cx="14511601" cy="8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ФИНАНСОВАЯ ГРАМОТНОСТЬ ВО 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ФГОС НОО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550294" y="2272309"/>
            <a:ext cx="16768483" cy="51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250" tIns="129250" rIns="129250" bIns="129250"/>
          <a:lstStyle>
            <a:lvl1pPr marL="342900" indent="-3429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algn="just">
              <a:defRPr/>
            </a:pPr>
            <a:r>
              <a:rPr lang="ru-RU" altLang="ru-RU" sz="4000" b="1" dirty="0">
                <a:solidFill>
                  <a:srgbClr val="002060"/>
                </a:solidFill>
              </a:rPr>
              <a:t>Элементы финансовой грамотности заложены в требованиях к предметным </a:t>
            </a:r>
            <a:r>
              <a:rPr lang="ru-RU" altLang="ru-RU" sz="4000" b="1" dirty="0" smtClean="0">
                <a:solidFill>
                  <a:srgbClr val="002060"/>
                </a:solidFill>
              </a:rPr>
              <a:t>результатам по учебному предмету «Математика» предметной области «Математика и информатика»: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3235" y="5085175"/>
            <a:ext cx="15733059" cy="3687503"/>
          </a:xfrm>
          <a:prstGeom prst="rect">
            <a:avLst/>
          </a:prstGeom>
          <a:ln w="38100">
            <a:solidFill>
              <a:srgbClr val="009657"/>
            </a:solidFill>
            <a:prstDash val="sysDash"/>
          </a:ln>
        </p:spPr>
        <p:txBody>
          <a:bodyPr wrap="square" lIns="180000" tIns="180000" rIns="180000" bIns="180000">
            <a:spAutoFit/>
          </a:bodyPr>
          <a:lstStyle/>
          <a:p>
            <a:pPr marL="180000" algn="just"/>
            <a:r>
              <a:rPr lang="ru-RU" sz="3600" dirty="0" smtClean="0"/>
              <a:t>П</a:t>
            </a:r>
            <a:r>
              <a:rPr lang="ru-RU" sz="3600" dirty="0"/>
              <a:t>. </a:t>
            </a:r>
            <a:r>
              <a:rPr lang="ru-RU" sz="3600" dirty="0" smtClean="0"/>
              <a:t>43.4. ФГОС НОО</a:t>
            </a:r>
          </a:p>
          <a:p>
            <a:pPr marL="180000" algn="just"/>
            <a:r>
              <a:rPr lang="ru-RU" sz="3600" dirty="0" smtClean="0"/>
              <a:t>7) использование начальных математических знаний при решении учебных и практических задач и в повседневных ситуациях для описания и объяснения окружающих предметов, процессов</a:t>
            </a:r>
            <a:r>
              <a:rPr lang="ru-RU" sz="3600" dirty="0"/>
              <a:t> </a:t>
            </a:r>
            <a:r>
              <a:rPr lang="ru-RU" sz="3600" dirty="0" smtClean="0"/>
              <a:t>и явлений, оценки их количественных и пространственных отношений, </a:t>
            </a:r>
            <a:r>
              <a:rPr lang="ru-RU" sz="3600" b="1" dirty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в том числе в сфере личных и семейных </a:t>
            </a:r>
            <a:r>
              <a:rPr lang="ru-RU" sz="3600" b="1" dirty="0" smtClean="0">
                <a:solidFill>
                  <a:srgbClr val="E2005B"/>
                </a:solidFill>
                <a:latin typeface="+mn-lt"/>
                <a:ea typeface="+mn-ea"/>
                <a:cs typeface="+mn-cs"/>
              </a:rPr>
              <a:t>финансов</a:t>
            </a:r>
            <a:endParaRPr lang="ru-RU" sz="3600" b="1" dirty="0">
              <a:solidFill>
                <a:srgbClr val="E2005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169894" y="5997388"/>
            <a:ext cx="430306" cy="154641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5079</TotalTime>
  <Words>2738</Words>
  <Application>Microsoft Office PowerPoint</Application>
  <PresentationFormat>Произвольный</PresentationFormat>
  <Paragraphs>278</Paragraphs>
  <Slides>30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Wingdings</vt:lpstr>
      <vt:lpstr>Arial Narrow</vt:lpstr>
      <vt:lpstr>Proxima Nova</vt:lpstr>
      <vt:lpstr>Tahoma</vt:lpstr>
      <vt:lpstr>Calibri</vt:lpstr>
      <vt:lpstr>Arial Unicode MS</vt:lpstr>
      <vt:lpstr>Proxima Nova Rg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Блок М.Е.</cp:lastModifiedBy>
  <cp:revision>155</cp:revision>
  <dcterms:created xsi:type="dcterms:W3CDTF">2003-02-28T13:27:04Z</dcterms:created>
  <dcterms:modified xsi:type="dcterms:W3CDTF">2024-09-16T07:08:37Z</dcterms:modified>
</cp:coreProperties>
</file>