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61" r:id="rId3"/>
    <p:sldId id="324" r:id="rId4"/>
    <p:sldId id="430" r:id="rId5"/>
    <p:sldId id="345" r:id="rId6"/>
    <p:sldId id="350" r:id="rId7"/>
    <p:sldId id="351" r:id="rId8"/>
    <p:sldId id="407" r:id="rId9"/>
    <p:sldId id="408" r:id="rId10"/>
    <p:sldId id="409" r:id="rId11"/>
    <p:sldId id="410" r:id="rId12"/>
    <p:sldId id="411" r:id="rId13"/>
    <p:sldId id="412" r:id="rId14"/>
    <p:sldId id="416" r:id="rId15"/>
    <p:sldId id="417" r:id="rId16"/>
    <p:sldId id="419" r:id="rId17"/>
    <p:sldId id="420" r:id="rId18"/>
    <p:sldId id="426" r:id="rId19"/>
    <p:sldId id="427" r:id="rId20"/>
    <p:sldId id="428" r:id="rId21"/>
    <p:sldId id="429" r:id="rId22"/>
    <p:sldId id="363" r:id="rId23"/>
    <p:sldId id="360" r:id="rId24"/>
    <p:sldId id="361" r:id="rId25"/>
    <p:sldId id="355" r:id="rId26"/>
    <p:sldId id="356" r:id="rId27"/>
    <p:sldId id="357" r:id="rId28"/>
    <p:sldId id="358" r:id="rId29"/>
    <p:sldId id="359" r:id="rId30"/>
    <p:sldId id="352" r:id="rId31"/>
    <p:sldId id="362" r:id="rId32"/>
    <p:sldId id="353" r:id="rId33"/>
    <p:sldId id="325" r:id="rId34"/>
    <p:sldId id="340" r:id="rId35"/>
    <p:sldId id="341" r:id="rId36"/>
    <p:sldId id="344" r:id="rId37"/>
    <p:sldId id="392" r:id="rId38"/>
    <p:sldId id="349" r:id="rId39"/>
    <p:sldId id="368" r:id="rId40"/>
    <p:sldId id="369" r:id="rId41"/>
    <p:sldId id="370" r:id="rId42"/>
    <p:sldId id="372" r:id="rId43"/>
    <p:sldId id="371" r:id="rId44"/>
    <p:sldId id="374" r:id="rId45"/>
    <p:sldId id="378" r:id="rId46"/>
    <p:sldId id="381" r:id="rId47"/>
    <p:sldId id="384" r:id="rId48"/>
    <p:sldId id="383" r:id="rId49"/>
    <p:sldId id="382" r:id="rId50"/>
    <p:sldId id="379" r:id="rId51"/>
    <p:sldId id="373" r:id="rId52"/>
    <p:sldId id="377" r:id="rId53"/>
    <p:sldId id="385" r:id="rId54"/>
    <p:sldId id="390" r:id="rId55"/>
    <p:sldId id="376" r:id="rId56"/>
    <p:sldId id="391" r:id="rId57"/>
    <p:sldId id="367" r:id="rId58"/>
    <p:sldId id="375" r:id="rId59"/>
    <p:sldId id="347" r:id="rId60"/>
    <p:sldId id="386" r:id="rId61"/>
    <p:sldId id="387" r:id="rId62"/>
    <p:sldId id="388" r:id="rId63"/>
    <p:sldId id="348" r:id="rId64"/>
    <p:sldId id="389" r:id="rId65"/>
    <p:sldId id="260" r:id="rId66"/>
  </p:sldIdLst>
  <p:sldSz cx="18972213" cy="10691813"/>
  <p:notesSz cx="6858000" cy="9144000"/>
  <p:embeddedFontLst>
    <p:embeddedFont>
      <p:font typeface="Proxima Nova" charset="0"/>
      <p:regular r:id="rId68"/>
      <p:bold r:id="rId69"/>
      <p:italic r:id="rId70"/>
      <p:boldItalic r:id="rId71"/>
    </p:embeddedFont>
    <p:embeddedFont>
      <p:font typeface="Proxima Nova Rg" charset="0"/>
      <p:regular r:id="rId72"/>
      <p:italic r:id="rId73"/>
    </p:embeddedFont>
    <p:embeddedFont>
      <p:font typeface="Tahoma" pitchFamily="34" charset="0"/>
      <p:regular r:id="rId74"/>
      <p:bold r:id="rId75"/>
    </p:embeddedFont>
    <p:embeddedFont>
      <p:font typeface="Calibri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648"/>
  </p:normalViewPr>
  <p:slideViewPr>
    <p:cSldViewPr snapToGrid="0">
      <p:cViewPr varScale="1">
        <p:scale>
          <a:sx n="43" d="100"/>
          <a:sy n="43" d="100"/>
        </p:scale>
        <p:origin x="-846" y="-126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A910F-CAEA-4490-8347-DEF78D51BD9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11CB8-D948-4A59-81B8-4437DC12D68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Владеет понятийным аппаратом финансовой грамотности </a:t>
          </a:r>
          <a:endParaRPr lang="ru-RU" dirty="0"/>
        </a:p>
      </dgm:t>
    </dgm:pt>
    <dgm:pt modelId="{6C750535-CF77-4914-9B7A-3984612A12E2}" type="parTrans" cxnId="{31717F92-6E6B-4FED-A577-5756B488C876}">
      <dgm:prSet/>
      <dgm:spPr/>
      <dgm:t>
        <a:bodyPr/>
        <a:lstStyle/>
        <a:p>
          <a:endParaRPr lang="ru-RU"/>
        </a:p>
      </dgm:t>
    </dgm:pt>
    <dgm:pt modelId="{6A63E93D-F2FC-4998-97CA-95BEC906DE98}" type="sibTrans" cxnId="{31717F92-6E6B-4FED-A577-5756B488C876}">
      <dgm:prSet/>
      <dgm:spPr/>
      <dgm:t>
        <a:bodyPr/>
        <a:lstStyle/>
        <a:p>
          <a:endParaRPr lang="ru-RU"/>
        </a:p>
      </dgm:t>
    </dgm:pt>
    <dgm:pt modelId="{19EC3972-8F30-484A-AC84-491F423E998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Разделяет  и демонстрирует ценности финансовой культуры </a:t>
          </a:r>
          <a:endParaRPr lang="ru-RU" dirty="0"/>
        </a:p>
      </dgm:t>
    </dgm:pt>
    <dgm:pt modelId="{5E2D7B03-A44E-41BF-A010-466D4F327FAF}" type="parTrans" cxnId="{3C1CE413-5320-4161-8B81-28D2B7BBBECC}">
      <dgm:prSet/>
      <dgm:spPr/>
      <dgm:t>
        <a:bodyPr/>
        <a:lstStyle/>
        <a:p>
          <a:endParaRPr lang="ru-RU"/>
        </a:p>
      </dgm:t>
    </dgm:pt>
    <dgm:pt modelId="{6C67D0D2-EDB2-4670-AD01-6D8F1180F4CB}" type="sibTrans" cxnId="{3C1CE413-5320-4161-8B81-28D2B7BBBECC}">
      <dgm:prSet/>
      <dgm:spPr/>
      <dgm:t>
        <a:bodyPr/>
        <a:lstStyle/>
        <a:p>
          <a:endParaRPr lang="ru-RU"/>
        </a:p>
      </dgm:t>
    </dgm:pt>
    <dgm:pt modelId="{C50CD42C-CF83-49D0-9452-A9C1CA6A91D3}">
      <dgm:prSet phldrT="[Текст]"/>
      <dgm:spPr/>
      <dgm:t>
        <a:bodyPr/>
        <a:lstStyle/>
        <a:p>
          <a:r>
            <a:rPr lang="ru-RU" dirty="0" smtClean="0"/>
            <a:t>Умеет совершать круг предметных действий финансовой грамотности, имеет опыт пользования финансовыми продуктами и услугами   </a:t>
          </a:r>
          <a:endParaRPr lang="ru-RU" dirty="0"/>
        </a:p>
      </dgm:t>
    </dgm:pt>
    <dgm:pt modelId="{CE268B77-2C2F-49A1-99A9-FBB47FF0F5F3}" type="parTrans" cxnId="{08E31358-C610-4B94-9D59-D98B7E048A03}">
      <dgm:prSet/>
      <dgm:spPr/>
      <dgm:t>
        <a:bodyPr/>
        <a:lstStyle/>
        <a:p>
          <a:endParaRPr lang="ru-RU"/>
        </a:p>
      </dgm:t>
    </dgm:pt>
    <dgm:pt modelId="{2CCA7CB6-79B0-494D-BCDA-93B282EBCC1D}" type="sibTrans" cxnId="{08E31358-C610-4B94-9D59-D98B7E048A03}">
      <dgm:prSet/>
      <dgm:spPr/>
      <dgm:t>
        <a:bodyPr/>
        <a:lstStyle/>
        <a:p>
          <a:endParaRPr lang="ru-RU"/>
        </a:p>
      </dgm:t>
    </dgm:pt>
    <dgm:pt modelId="{19BFA444-042C-4294-B176-7FC3FE58B87F}">
      <dgm:prSet phldrT="[Текст]"/>
      <dgm:spPr/>
      <dgm:t>
        <a:bodyPr/>
        <a:lstStyle/>
        <a:p>
          <a:r>
            <a:rPr lang="ru-RU" dirty="0" smtClean="0"/>
            <a:t>Владеть методикой обучения финансовой грамотности</a:t>
          </a:r>
          <a:endParaRPr lang="ru-RU" dirty="0"/>
        </a:p>
      </dgm:t>
    </dgm:pt>
    <dgm:pt modelId="{C7B2C3BA-7D44-425A-8726-6776931F2838}" type="parTrans" cxnId="{7BF46274-F181-42B5-AEA3-EF4AFD4AF2FB}">
      <dgm:prSet/>
      <dgm:spPr/>
      <dgm:t>
        <a:bodyPr/>
        <a:lstStyle/>
        <a:p>
          <a:endParaRPr lang="ru-RU"/>
        </a:p>
      </dgm:t>
    </dgm:pt>
    <dgm:pt modelId="{A647A969-5CE7-4FA7-89E3-FF999E6F1530}" type="sibTrans" cxnId="{7BF46274-F181-42B5-AEA3-EF4AFD4AF2FB}">
      <dgm:prSet/>
      <dgm:spPr/>
      <dgm:t>
        <a:bodyPr/>
        <a:lstStyle/>
        <a:p>
          <a:endParaRPr lang="ru-RU"/>
        </a:p>
      </dgm:t>
    </dgm:pt>
    <dgm:pt modelId="{236EAB97-C862-43C1-85B3-C93E3B70566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Грамотно использует интерактивные образовательные технологии </a:t>
          </a:r>
          <a:endParaRPr lang="ru-RU" dirty="0"/>
        </a:p>
      </dgm:t>
    </dgm:pt>
    <dgm:pt modelId="{6F3A8037-2BB2-40A5-8C55-745554BC182B}" type="parTrans" cxnId="{E0BF2101-C24A-4B01-8DF5-B94243213122}">
      <dgm:prSet/>
      <dgm:spPr/>
      <dgm:t>
        <a:bodyPr/>
        <a:lstStyle/>
        <a:p>
          <a:endParaRPr lang="ru-RU"/>
        </a:p>
      </dgm:t>
    </dgm:pt>
    <dgm:pt modelId="{D59ABAE0-41B6-41CD-A4EE-56EF0B00C720}" type="sibTrans" cxnId="{E0BF2101-C24A-4B01-8DF5-B94243213122}">
      <dgm:prSet/>
      <dgm:spPr/>
      <dgm:t>
        <a:bodyPr/>
        <a:lstStyle/>
        <a:p>
          <a:endParaRPr lang="ru-RU"/>
        </a:p>
      </dgm:t>
    </dgm:pt>
    <dgm:pt modelId="{098F34FB-DF62-4D93-87E1-25D3CC614E1A}">
      <dgm:prSet/>
      <dgm:spPr/>
      <dgm:t>
        <a:bodyPr/>
        <a:lstStyle/>
        <a:p>
          <a:r>
            <a:rPr lang="ru-RU" dirty="0" smtClean="0"/>
            <a:t>Умеет находить и адаптировать цифровые образовательные ресурсы  по финансовой грамотности </a:t>
          </a:r>
          <a:endParaRPr lang="ru-RU" dirty="0"/>
        </a:p>
      </dgm:t>
    </dgm:pt>
    <dgm:pt modelId="{4CDDADFA-FF6A-4238-AFF4-2A0D14B9EA61}" type="parTrans" cxnId="{FF731FE4-676D-4BAA-BEE4-C613581990AD}">
      <dgm:prSet/>
      <dgm:spPr/>
      <dgm:t>
        <a:bodyPr/>
        <a:lstStyle/>
        <a:p>
          <a:endParaRPr lang="ru-RU"/>
        </a:p>
      </dgm:t>
    </dgm:pt>
    <dgm:pt modelId="{A7E8AC8C-9EBA-4F21-9ACA-F170F0D3A3F6}" type="sibTrans" cxnId="{FF731FE4-676D-4BAA-BEE4-C613581990AD}">
      <dgm:prSet/>
      <dgm:spPr/>
      <dgm:t>
        <a:bodyPr/>
        <a:lstStyle/>
        <a:p>
          <a:endParaRPr lang="ru-RU"/>
        </a:p>
      </dgm:t>
    </dgm:pt>
    <dgm:pt modelId="{B0137316-EC3A-492B-AAAE-560B6677AF23}" type="pres">
      <dgm:prSet presAssocID="{2F1A910F-CAEA-4490-8347-DEF78D51BD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FBB6A-F2A3-4D7A-8016-A67B027CA392}" type="pres">
      <dgm:prSet presAssocID="{6DF11CB8-D948-4A59-81B8-4437DC12D6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2B64-AB95-4667-98F7-CCEB041F9932}" type="pres">
      <dgm:prSet presAssocID="{6A63E93D-F2FC-4998-97CA-95BEC906DE98}" presName="sibTrans" presStyleCnt="0"/>
      <dgm:spPr/>
    </dgm:pt>
    <dgm:pt modelId="{684B6BCE-DE79-4704-84F5-EA39484E77EA}" type="pres">
      <dgm:prSet presAssocID="{19EC3972-8F30-484A-AC84-491F423E998E}" presName="node" presStyleLbl="node1" presStyleIdx="1" presStyleCnt="6" custLinFactX="7319" custLinFactNeighborX="100000" custLinFactNeighborY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2BFA-9588-47AE-BCDA-184B91BFD35D}" type="pres">
      <dgm:prSet presAssocID="{6C67D0D2-EDB2-4670-AD01-6D8F1180F4CB}" presName="sibTrans" presStyleCnt="0"/>
      <dgm:spPr/>
    </dgm:pt>
    <dgm:pt modelId="{DFD26AA1-CC4D-4772-9C0D-4C2B6AB0F2FB}" type="pres">
      <dgm:prSet presAssocID="{C50CD42C-CF83-49D0-9452-A9C1CA6A91D3}" presName="node" presStyleLbl="node1" presStyleIdx="2" presStyleCnt="6" custLinFactX="-6491" custLinFactNeighborX="-100000" custLinFactNeighborY="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8C6FD-5C8B-4760-B083-67D42116E748}" type="pres">
      <dgm:prSet presAssocID="{2CCA7CB6-79B0-494D-BCDA-93B282EBCC1D}" presName="sibTrans" presStyleCnt="0"/>
      <dgm:spPr/>
    </dgm:pt>
    <dgm:pt modelId="{22134540-C5C9-4311-937B-83D71CD6B64C}" type="pres">
      <dgm:prSet presAssocID="{19BFA444-042C-4294-B176-7FC3FE58B8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E4FD3-527F-40EB-B200-1FF1132CBE5E}" type="pres">
      <dgm:prSet presAssocID="{A647A969-5CE7-4FA7-89E3-FF999E6F1530}" presName="sibTrans" presStyleCnt="0"/>
      <dgm:spPr/>
    </dgm:pt>
    <dgm:pt modelId="{46C6D15E-F167-4F15-8BED-D00F6A9F47A3}" type="pres">
      <dgm:prSet presAssocID="{236EAB97-C862-43C1-85B3-C93E3B7056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28BF5-AA05-40AC-80DC-7D81943CE99A}" type="pres">
      <dgm:prSet presAssocID="{D59ABAE0-41B6-41CD-A4EE-56EF0B00C720}" presName="sibTrans" presStyleCnt="0"/>
      <dgm:spPr/>
    </dgm:pt>
    <dgm:pt modelId="{6FD8C7C6-513C-4C3E-975C-3263D9A90CD0}" type="pres">
      <dgm:prSet presAssocID="{098F34FB-DF62-4D93-87E1-25D3CC614E1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31FE4-676D-4BAA-BEE4-C613581990AD}" srcId="{2F1A910F-CAEA-4490-8347-DEF78D51BD99}" destId="{098F34FB-DF62-4D93-87E1-25D3CC614E1A}" srcOrd="5" destOrd="0" parTransId="{4CDDADFA-FF6A-4238-AFF4-2A0D14B9EA61}" sibTransId="{A7E8AC8C-9EBA-4F21-9ACA-F170F0D3A3F6}"/>
    <dgm:cxn modelId="{8CF1FF69-E015-4038-AB4C-6E12B0062416}" type="presOf" srcId="{C50CD42C-CF83-49D0-9452-A9C1CA6A91D3}" destId="{DFD26AA1-CC4D-4772-9C0D-4C2B6AB0F2FB}" srcOrd="0" destOrd="0" presId="urn:microsoft.com/office/officeart/2005/8/layout/default#1"/>
    <dgm:cxn modelId="{31717F92-6E6B-4FED-A577-5756B488C876}" srcId="{2F1A910F-CAEA-4490-8347-DEF78D51BD99}" destId="{6DF11CB8-D948-4A59-81B8-4437DC12D68E}" srcOrd="0" destOrd="0" parTransId="{6C750535-CF77-4914-9B7A-3984612A12E2}" sibTransId="{6A63E93D-F2FC-4998-97CA-95BEC906DE98}"/>
    <dgm:cxn modelId="{C264E241-D608-4E26-84ED-30F398C40F6B}" type="presOf" srcId="{19BFA444-042C-4294-B176-7FC3FE58B87F}" destId="{22134540-C5C9-4311-937B-83D71CD6B64C}" srcOrd="0" destOrd="0" presId="urn:microsoft.com/office/officeart/2005/8/layout/default#1"/>
    <dgm:cxn modelId="{4FBD2209-E46A-440D-A02D-227186E6D306}" type="presOf" srcId="{6DF11CB8-D948-4A59-81B8-4437DC12D68E}" destId="{A3CFBB6A-F2A3-4D7A-8016-A67B027CA392}" srcOrd="0" destOrd="0" presId="urn:microsoft.com/office/officeart/2005/8/layout/default#1"/>
    <dgm:cxn modelId="{E0BF2101-C24A-4B01-8DF5-B94243213122}" srcId="{2F1A910F-CAEA-4490-8347-DEF78D51BD99}" destId="{236EAB97-C862-43C1-85B3-C93E3B705664}" srcOrd="4" destOrd="0" parTransId="{6F3A8037-2BB2-40A5-8C55-745554BC182B}" sibTransId="{D59ABAE0-41B6-41CD-A4EE-56EF0B00C720}"/>
    <dgm:cxn modelId="{2A7EA9E1-118B-4C56-9809-29C8A5583550}" type="presOf" srcId="{098F34FB-DF62-4D93-87E1-25D3CC614E1A}" destId="{6FD8C7C6-513C-4C3E-975C-3263D9A90CD0}" srcOrd="0" destOrd="0" presId="urn:microsoft.com/office/officeart/2005/8/layout/default#1"/>
    <dgm:cxn modelId="{A744CAFE-BF8B-4007-849F-1F8810A94962}" type="presOf" srcId="{2F1A910F-CAEA-4490-8347-DEF78D51BD99}" destId="{B0137316-EC3A-492B-AAAE-560B6677AF23}" srcOrd="0" destOrd="0" presId="urn:microsoft.com/office/officeart/2005/8/layout/default#1"/>
    <dgm:cxn modelId="{08E31358-C610-4B94-9D59-D98B7E048A03}" srcId="{2F1A910F-CAEA-4490-8347-DEF78D51BD99}" destId="{C50CD42C-CF83-49D0-9452-A9C1CA6A91D3}" srcOrd="2" destOrd="0" parTransId="{CE268B77-2C2F-49A1-99A9-FBB47FF0F5F3}" sibTransId="{2CCA7CB6-79B0-494D-BCDA-93B282EBCC1D}"/>
    <dgm:cxn modelId="{10880D15-2BE8-4DE8-B0E1-1B0258481AB3}" type="presOf" srcId="{19EC3972-8F30-484A-AC84-491F423E998E}" destId="{684B6BCE-DE79-4704-84F5-EA39484E77EA}" srcOrd="0" destOrd="0" presId="urn:microsoft.com/office/officeart/2005/8/layout/default#1"/>
    <dgm:cxn modelId="{3C1CE413-5320-4161-8B81-28D2B7BBBECC}" srcId="{2F1A910F-CAEA-4490-8347-DEF78D51BD99}" destId="{19EC3972-8F30-484A-AC84-491F423E998E}" srcOrd="1" destOrd="0" parTransId="{5E2D7B03-A44E-41BF-A010-466D4F327FAF}" sibTransId="{6C67D0D2-EDB2-4670-AD01-6D8F1180F4CB}"/>
    <dgm:cxn modelId="{7BF46274-F181-42B5-AEA3-EF4AFD4AF2FB}" srcId="{2F1A910F-CAEA-4490-8347-DEF78D51BD99}" destId="{19BFA444-042C-4294-B176-7FC3FE58B87F}" srcOrd="3" destOrd="0" parTransId="{C7B2C3BA-7D44-425A-8726-6776931F2838}" sibTransId="{A647A969-5CE7-4FA7-89E3-FF999E6F1530}"/>
    <dgm:cxn modelId="{E3114FBE-1B5C-45AB-82AF-53BA481C9FA1}" type="presOf" srcId="{236EAB97-C862-43C1-85B3-C93E3B705664}" destId="{46C6D15E-F167-4F15-8BED-D00F6A9F47A3}" srcOrd="0" destOrd="0" presId="urn:microsoft.com/office/officeart/2005/8/layout/default#1"/>
    <dgm:cxn modelId="{6C40B056-065E-45B5-82D2-BAAC057785BA}" type="presParOf" srcId="{B0137316-EC3A-492B-AAAE-560B6677AF23}" destId="{A3CFBB6A-F2A3-4D7A-8016-A67B027CA392}" srcOrd="0" destOrd="0" presId="urn:microsoft.com/office/officeart/2005/8/layout/default#1"/>
    <dgm:cxn modelId="{6A4FAF01-3F0C-4E76-BF1C-1EF1C987D119}" type="presParOf" srcId="{B0137316-EC3A-492B-AAAE-560B6677AF23}" destId="{5EC22B64-AB95-4667-98F7-CCEB041F9932}" srcOrd="1" destOrd="0" presId="urn:microsoft.com/office/officeart/2005/8/layout/default#1"/>
    <dgm:cxn modelId="{44E89B64-F20C-4C2A-AF17-B059AE5F2ED7}" type="presParOf" srcId="{B0137316-EC3A-492B-AAAE-560B6677AF23}" destId="{684B6BCE-DE79-4704-84F5-EA39484E77EA}" srcOrd="2" destOrd="0" presId="urn:microsoft.com/office/officeart/2005/8/layout/default#1"/>
    <dgm:cxn modelId="{A32AA0DF-6060-45D5-BD06-E2B82AB5898E}" type="presParOf" srcId="{B0137316-EC3A-492B-AAAE-560B6677AF23}" destId="{F4582BFA-9588-47AE-BCDA-184B91BFD35D}" srcOrd="3" destOrd="0" presId="urn:microsoft.com/office/officeart/2005/8/layout/default#1"/>
    <dgm:cxn modelId="{8112D539-4EEF-451A-BC54-D01EA1A7B3CC}" type="presParOf" srcId="{B0137316-EC3A-492B-AAAE-560B6677AF23}" destId="{DFD26AA1-CC4D-4772-9C0D-4C2B6AB0F2FB}" srcOrd="4" destOrd="0" presId="urn:microsoft.com/office/officeart/2005/8/layout/default#1"/>
    <dgm:cxn modelId="{13E06024-4E29-4E23-8479-E01EAF649A12}" type="presParOf" srcId="{B0137316-EC3A-492B-AAAE-560B6677AF23}" destId="{5B68C6FD-5C8B-4760-B083-67D42116E748}" srcOrd="5" destOrd="0" presId="urn:microsoft.com/office/officeart/2005/8/layout/default#1"/>
    <dgm:cxn modelId="{FBED5E8C-5C8A-448A-B77B-8DB6E89B24F1}" type="presParOf" srcId="{B0137316-EC3A-492B-AAAE-560B6677AF23}" destId="{22134540-C5C9-4311-937B-83D71CD6B64C}" srcOrd="6" destOrd="0" presId="urn:microsoft.com/office/officeart/2005/8/layout/default#1"/>
    <dgm:cxn modelId="{7319A234-CDCC-467A-80CD-169842BA47E1}" type="presParOf" srcId="{B0137316-EC3A-492B-AAAE-560B6677AF23}" destId="{274E4FD3-527F-40EB-B200-1FF1132CBE5E}" srcOrd="7" destOrd="0" presId="urn:microsoft.com/office/officeart/2005/8/layout/default#1"/>
    <dgm:cxn modelId="{64D23373-3E52-4DFA-9230-288E8DED1F1A}" type="presParOf" srcId="{B0137316-EC3A-492B-AAAE-560B6677AF23}" destId="{46C6D15E-F167-4F15-8BED-D00F6A9F47A3}" srcOrd="8" destOrd="0" presId="urn:microsoft.com/office/officeart/2005/8/layout/default#1"/>
    <dgm:cxn modelId="{300A5E0C-DDA9-46AF-9499-8D97F50C07DE}" type="presParOf" srcId="{B0137316-EC3A-492B-AAAE-560B6677AF23}" destId="{FDE28BF5-AA05-40AC-80DC-7D81943CE99A}" srcOrd="9" destOrd="0" presId="urn:microsoft.com/office/officeart/2005/8/layout/default#1"/>
    <dgm:cxn modelId="{BDFCA529-2DD2-4D70-B154-8F26EEE70625}" type="presParOf" srcId="{B0137316-EC3A-492B-AAAE-560B6677AF23}" destId="{6FD8C7C6-513C-4C3E-975C-3263D9A90CD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2F95B-52EB-45B0-B702-9361BF7ACF6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ABD9D-9E3E-4F91-BD79-4794A0A1295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Технологии развития практического мышления</a:t>
          </a:r>
        </a:p>
        <a:p>
          <a:r>
            <a:rPr lang="ru-RU" dirty="0" smtClean="0"/>
            <a:t> – кейс-технология </a:t>
          </a:r>
          <a:endParaRPr lang="ru-RU" dirty="0"/>
        </a:p>
      </dgm:t>
    </dgm:pt>
    <dgm:pt modelId="{8543C24B-CC31-49E2-AEFD-66A99272FF52}" type="parTrans" cxnId="{0A5B7C5E-73DF-4F06-A2C2-D6D6B9FF01F5}">
      <dgm:prSet/>
      <dgm:spPr/>
      <dgm:t>
        <a:bodyPr/>
        <a:lstStyle/>
        <a:p>
          <a:endParaRPr lang="ru-RU"/>
        </a:p>
      </dgm:t>
    </dgm:pt>
    <dgm:pt modelId="{6F03D645-17AA-4DDC-A22C-04E1614DE062}" type="sibTrans" cxnId="{0A5B7C5E-73DF-4F06-A2C2-D6D6B9FF01F5}">
      <dgm:prSet/>
      <dgm:spPr/>
      <dgm:t>
        <a:bodyPr/>
        <a:lstStyle/>
        <a:p>
          <a:endParaRPr lang="ru-RU"/>
        </a:p>
      </dgm:t>
    </dgm:pt>
    <dgm:pt modelId="{5F1BA513-E0AC-459A-8B22-04A7C3F30303}">
      <dgm:prSet phldrT="[Текст]"/>
      <dgm:spPr/>
      <dgm:t>
        <a:bodyPr/>
        <a:lstStyle/>
        <a:p>
          <a:r>
            <a:rPr lang="ru-RU" dirty="0" smtClean="0"/>
            <a:t>Технология развития коммуникативных навыков – игровая технология - диспут </a:t>
          </a:r>
          <a:endParaRPr lang="ru-RU" dirty="0"/>
        </a:p>
      </dgm:t>
    </dgm:pt>
    <dgm:pt modelId="{9C2D1CD0-1A4C-4C4E-B06C-8C9EFE69A477}" type="parTrans" cxnId="{8890A379-825E-480A-B345-CE6487094049}">
      <dgm:prSet/>
      <dgm:spPr/>
      <dgm:t>
        <a:bodyPr/>
        <a:lstStyle/>
        <a:p>
          <a:endParaRPr lang="ru-RU"/>
        </a:p>
      </dgm:t>
    </dgm:pt>
    <dgm:pt modelId="{5CA08856-0541-4984-BC8D-A11BC6A6FB0B}" type="sibTrans" cxnId="{8890A379-825E-480A-B345-CE6487094049}">
      <dgm:prSet/>
      <dgm:spPr/>
      <dgm:t>
        <a:bodyPr/>
        <a:lstStyle/>
        <a:p>
          <a:endParaRPr lang="ru-RU"/>
        </a:p>
      </dgm:t>
    </dgm:pt>
    <dgm:pt modelId="{4FFDD39A-B235-45AA-BFB8-5C0000346F2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Развитие творческих способностей обучающихся – технология творческой мастерской </a:t>
          </a:r>
          <a:endParaRPr lang="ru-RU" dirty="0"/>
        </a:p>
      </dgm:t>
    </dgm:pt>
    <dgm:pt modelId="{B50631D8-C485-4BCE-A1B0-142787E90C01}" type="parTrans" cxnId="{C6C00C99-C01D-4806-BC2A-2CB90B5ED458}">
      <dgm:prSet/>
      <dgm:spPr/>
      <dgm:t>
        <a:bodyPr/>
        <a:lstStyle/>
        <a:p>
          <a:endParaRPr lang="ru-RU"/>
        </a:p>
      </dgm:t>
    </dgm:pt>
    <dgm:pt modelId="{5E31F6B5-E276-4368-8FCD-2FCEAE8CC3B2}" type="sibTrans" cxnId="{C6C00C99-C01D-4806-BC2A-2CB90B5ED458}">
      <dgm:prSet/>
      <dgm:spPr/>
      <dgm:t>
        <a:bodyPr/>
        <a:lstStyle/>
        <a:p>
          <a:endParaRPr lang="ru-RU"/>
        </a:p>
      </dgm:t>
    </dgm:pt>
    <dgm:pt modelId="{8607A28A-E145-42AD-9419-4635B0924DC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err="1" smtClean="0"/>
            <a:t>Синематехнология</a:t>
          </a:r>
          <a:r>
            <a:rPr lang="ru-RU" dirty="0" smtClean="0"/>
            <a:t> – включение </a:t>
          </a:r>
          <a:r>
            <a:rPr lang="ru-RU" dirty="0" err="1" smtClean="0"/>
            <a:t>видеоконтента</a:t>
          </a:r>
          <a:r>
            <a:rPr lang="ru-RU" dirty="0" smtClean="0"/>
            <a:t> частично или  полностью в учебное занятие  </a:t>
          </a:r>
          <a:endParaRPr lang="ru-RU" dirty="0"/>
        </a:p>
      </dgm:t>
    </dgm:pt>
    <dgm:pt modelId="{7603B03F-CB67-48CE-9A43-AA99CD4F2B8D}" type="parTrans" cxnId="{E9567405-61B7-4568-87BE-2F7C3538F80A}">
      <dgm:prSet/>
      <dgm:spPr/>
      <dgm:t>
        <a:bodyPr/>
        <a:lstStyle/>
        <a:p>
          <a:endParaRPr lang="ru-RU"/>
        </a:p>
      </dgm:t>
    </dgm:pt>
    <dgm:pt modelId="{B0DE4EC3-C3D5-416A-ADE3-98CFD1DC445B}" type="sibTrans" cxnId="{E9567405-61B7-4568-87BE-2F7C3538F80A}">
      <dgm:prSet/>
      <dgm:spPr/>
      <dgm:t>
        <a:bodyPr/>
        <a:lstStyle/>
        <a:p>
          <a:endParaRPr lang="ru-RU"/>
        </a:p>
      </dgm:t>
    </dgm:pt>
    <dgm:pt modelId="{D1C95746-E190-4565-8357-1E60AC9484D7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Технология развития критического мышления – ПОПС формула</a:t>
          </a:r>
          <a:endParaRPr lang="ru-RU" dirty="0"/>
        </a:p>
      </dgm:t>
    </dgm:pt>
    <dgm:pt modelId="{71470932-30D8-4AFE-85C9-3188E05167F4}" type="parTrans" cxnId="{2C7B395F-A2C7-4456-B4F5-FE5176C9B9F1}">
      <dgm:prSet/>
      <dgm:spPr/>
      <dgm:t>
        <a:bodyPr/>
        <a:lstStyle/>
        <a:p>
          <a:endParaRPr lang="ru-RU"/>
        </a:p>
      </dgm:t>
    </dgm:pt>
    <dgm:pt modelId="{B25A2319-422E-4796-9421-F6B19BFE1FE0}" type="sibTrans" cxnId="{2C7B395F-A2C7-4456-B4F5-FE5176C9B9F1}">
      <dgm:prSet/>
      <dgm:spPr/>
      <dgm:t>
        <a:bodyPr/>
        <a:lstStyle/>
        <a:p>
          <a:endParaRPr lang="ru-RU"/>
        </a:p>
      </dgm:t>
    </dgm:pt>
    <dgm:pt modelId="{3B13A037-3D74-49B4-AD27-54A8AF6F28C1}" type="pres">
      <dgm:prSet presAssocID="{4922F95B-52EB-45B0-B702-9361BF7ACF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7AB5D-8142-4135-97E0-93A8199E6BB0}" type="pres">
      <dgm:prSet presAssocID="{94AABD9D-9E3E-4F91-BD79-4794A0A129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F671C-346B-44B7-9B36-EDA77BFD4D10}" type="pres">
      <dgm:prSet presAssocID="{6F03D645-17AA-4DDC-A22C-04E1614DE062}" presName="sibTrans" presStyleCnt="0"/>
      <dgm:spPr/>
    </dgm:pt>
    <dgm:pt modelId="{AF5A0FBA-748E-44BB-9C99-2ED96DD05673}" type="pres">
      <dgm:prSet presAssocID="{5F1BA513-E0AC-459A-8B22-04A7C3F303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A3794-8DB1-4FEA-B56E-FD1ABA0BCEB3}" type="pres">
      <dgm:prSet presAssocID="{5CA08856-0541-4984-BC8D-A11BC6A6FB0B}" presName="sibTrans" presStyleCnt="0"/>
      <dgm:spPr/>
    </dgm:pt>
    <dgm:pt modelId="{0C45BD3C-6D78-4600-BEEA-D9693220F1C2}" type="pres">
      <dgm:prSet presAssocID="{4FFDD39A-B235-45AA-BFB8-5C0000346F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33B6D-E2F6-4D1D-A28D-56575460C8CF}" type="pres">
      <dgm:prSet presAssocID="{5E31F6B5-E276-4368-8FCD-2FCEAE8CC3B2}" presName="sibTrans" presStyleCnt="0"/>
      <dgm:spPr/>
    </dgm:pt>
    <dgm:pt modelId="{7FE03A2B-3C99-4E7A-AC3F-671D30BB5A5C}" type="pres">
      <dgm:prSet presAssocID="{8607A28A-E145-42AD-9419-4635B0924D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1B65E-375C-4A24-BC93-2BF78176D75A}" type="pres">
      <dgm:prSet presAssocID="{B0DE4EC3-C3D5-416A-ADE3-98CFD1DC445B}" presName="sibTrans" presStyleCnt="0"/>
      <dgm:spPr/>
    </dgm:pt>
    <dgm:pt modelId="{4AA75AB4-F7E3-49D8-8299-62E058A38834}" type="pres">
      <dgm:prSet presAssocID="{D1C95746-E190-4565-8357-1E60AC9484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2157C-0D25-496B-A30C-111BFA19AB5C}" type="presOf" srcId="{5F1BA513-E0AC-459A-8B22-04A7C3F30303}" destId="{AF5A0FBA-748E-44BB-9C99-2ED96DD05673}" srcOrd="0" destOrd="0" presId="urn:microsoft.com/office/officeart/2005/8/layout/default#2"/>
    <dgm:cxn modelId="{2C7B395F-A2C7-4456-B4F5-FE5176C9B9F1}" srcId="{4922F95B-52EB-45B0-B702-9361BF7ACF6D}" destId="{D1C95746-E190-4565-8357-1E60AC9484D7}" srcOrd="4" destOrd="0" parTransId="{71470932-30D8-4AFE-85C9-3188E05167F4}" sibTransId="{B25A2319-422E-4796-9421-F6B19BFE1FE0}"/>
    <dgm:cxn modelId="{8890A379-825E-480A-B345-CE6487094049}" srcId="{4922F95B-52EB-45B0-B702-9361BF7ACF6D}" destId="{5F1BA513-E0AC-459A-8B22-04A7C3F30303}" srcOrd="1" destOrd="0" parTransId="{9C2D1CD0-1A4C-4C4E-B06C-8C9EFE69A477}" sibTransId="{5CA08856-0541-4984-BC8D-A11BC6A6FB0B}"/>
    <dgm:cxn modelId="{E9567405-61B7-4568-87BE-2F7C3538F80A}" srcId="{4922F95B-52EB-45B0-B702-9361BF7ACF6D}" destId="{8607A28A-E145-42AD-9419-4635B0924DC9}" srcOrd="3" destOrd="0" parTransId="{7603B03F-CB67-48CE-9A43-AA99CD4F2B8D}" sibTransId="{B0DE4EC3-C3D5-416A-ADE3-98CFD1DC445B}"/>
    <dgm:cxn modelId="{08485A4B-CA2C-4A06-854A-C2F41F54DBD8}" type="presOf" srcId="{4922F95B-52EB-45B0-B702-9361BF7ACF6D}" destId="{3B13A037-3D74-49B4-AD27-54A8AF6F28C1}" srcOrd="0" destOrd="0" presId="urn:microsoft.com/office/officeart/2005/8/layout/default#2"/>
    <dgm:cxn modelId="{0A5B7C5E-73DF-4F06-A2C2-D6D6B9FF01F5}" srcId="{4922F95B-52EB-45B0-B702-9361BF7ACF6D}" destId="{94AABD9D-9E3E-4F91-BD79-4794A0A1295E}" srcOrd="0" destOrd="0" parTransId="{8543C24B-CC31-49E2-AEFD-66A99272FF52}" sibTransId="{6F03D645-17AA-4DDC-A22C-04E1614DE062}"/>
    <dgm:cxn modelId="{FA276A19-C575-404A-8E4A-43146932CCE2}" type="presOf" srcId="{D1C95746-E190-4565-8357-1E60AC9484D7}" destId="{4AA75AB4-F7E3-49D8-8299-62E058A38834}" srcOrd="0" destOrd="0" presId="urn:microsoft.com/office/officeart/2005/8/layout/default#2"/>
    <dgm:cxn modelId="{D514D221-1172-4E96-A6DF-D54013089DD0}" type="presOf" srcId="{8607A28A-E145-42AD-9419-4635B0924DC9}" destId="{7FE03A2B-3C99-4E7A-AC3F-671D30BB5A5C}" srcOrd="0" destOrd="0" presId="urn:microsoft.com/office/officeart/2005/8/layout/default#2"/>
    <dgm:cxn modelId="{00990F72-F847-4DDC-A460-21A7E9357DE1}" type="presOf" srcId="{4FFDD39A-B235-45AA-BFB8-5C0000346F22}" destId="{0C45BD3C-6D78-4600-BEEA-D9693220F1C2}" srcOrd="0" destOrd="0" presId="urn:microsoft.com/office/officeart/2005/8/layout/default#2"/>
    <dgm:cxn modelId="{C6C00C99-C01D-4806-BC2A-2CB90B5ED458}" srcId="{4922F95B-52EB-45B0-B702-9361BF7ACF6D}" destId="{4FFDD39A-B235-45AA-BFB8-5C0000346F22}" srcOrd="2" destOrd="0" parTransId="{B50631D8-C485-4BCE-A1B0-142787E90C01}" sibTransId="{5E31F6B5-E276-4368-8FCD-2FCEAE8CC3B2}"/>
    <dgm:cxn modelId="{BCFAC231-ADC2-4F1E-AF46-014B0687E7F8}" type="presOf" srcId="{94AABD9D-9E3E-4F91-BD79-4794A0A1295E}" destId="{1867AB5D-8142-4135-97E0-93A8199E6BB0}" srcOrd="0" destOrd="0" presId="urn:microsoft.com/office/officeart/2005/8/layout/default#2"/>
    <dgm:cxn modelId="{E35923B7-2B5A-489A-B6E8-99BA59BCD3B5}" type="presParOf" srcId="{3B13A037-3D74-49B4-AD27-54A8AF6F28C1}" destId="{1867AB5D-8142-4135-97E0-93A8199E6BB0}" srcOrd="0" destOrd="0" presId="urn:microsoft.com/office/officeart/2005/8/layout/default#2"/>
    <dgm:cxn modelId="{1F41E93C-6114-439E-8C57-79B00A1981D1}" type="presParOf" srcId="{3B13A037-3D74-49B4-AD27-54A8AF6F28C1}" destId="{094F671C-346B-44B7-9B36-EDA77BFD4D10}" srcOrd="1" destOrd="0" presId="urn:microsoft.com/office/officeart/2005/8/layout/default#2"/>
    <dgm:cxn modelId="{AB80DF20-0B37-49E4-B671-50028EB4AC77}" type="presParOf" srcId="{3B13A037-3D74-49B4-AD27-54A8AF6F28C1}" destId="{AF5A0FBA-748E-44BB-9C99-2ED96DD05673}" srcOrd="2" destOrd="0" presId="urn:microsoft.com/office/officeart/2005/8/layout/default#2"/>
    <dgm:cxn modelId="{01AE78B6-2CE7-42B3-A9B6-7913C1E43B7B}" type="presParOf" srcId="{3B13A037-3D74-49B4-AD27-54A8AF6F28C1}" destId="{8A5A3794-8DB1-4FEA-B56E-FD1ABA0BCEB3}" srcOrd="3" destOrd="0" presId="urn:microsoft.com/office/officeart/2005/8/layout/default#2"/>
    <dgm:cxn modelId="{FACCCAD8-D810-4546-A6CC-65396EAC1D6A}" type="presParOf" srcId="{3B13A037-3D74-49B4-AD27-54A8AF6F28C1}" destId="{0C45BD3C-6D78-4600-BEEA-D9693220F1C2}" srcOrd="4" destOrd="0" presId="urn:microsoft.com/office/officeart/2005/8/layout/default#2"/>
    <dgm:cxn modelId="{780BD94C-E09E-4FFE-93F3-49EABF0D02E5}" type="presParOf" srcId="{3B13A037-3D74-49B4-AD27-54A8AF6F28C1}" destId="{5E733B6D-E2F6-4D1D-A28D-56575460C8CF}" srcOrd="5" destOrd="0" presId="urn:microsoft.com/office/officeart/2005/8/layout/default#2"/>
    <dgm:cxn modelId="{8C724A62-43D4-4746-AF9F-F3F9C3BFB86A}" type="presParOf" srcId="{3B13A037-3D74-49B4-AD27-54A8AF6F28C1}" destId="{7FE03A2B-3C99-4E7A-AC3F-671D30BB5A5C}" srcOrd="6" destOrd="0" presId="urn:microsoft.com/office/officeart/2005/8/layout/default#2"/>
    <dgm:cxn modelId="{447243DC-157F-45A1-BB4B-EEADC5C0BC10}" type="presParOf" srcId="{3B13A037-3D74-49B4-AD27-54A8AF6F28C1}" destId="{FD11B65E-375C-4A24-BC93-2BF78176D75A}" srcOrd="7" destOrd="0" presId="urn:microsoft.com/office/officeart/2005/8/layout/default#2"/>
    <dgm:cxn modelId="{6B1F784A-AF18-4D31-899B-E687DBD23CF6}" type="presParOf" srcId="{3B13A037-3D74-49B4-AD27-54A8AF6F28C1}" destId="{4AA75AB4-F7E3-49D8-8299-62E058A3883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61385-6846-4B75-9141-C7DC87B11DF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423D548-2924-4A55-9FE0-C0EC67E10AEB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Прием </a:t>
          </a:r>
        </a:p>
        <a:p>
          <a:pPr algn="ctr"/>
          <a:r>
            <a:rPr lang="ru-RU" dirty="0" smtClean="0"/>
            <a:t>«З – Х - У»</a:t>
          </a:r>
          <a:endParaRPr lang="ru-RU" dirty="0"/>
        </a:p>
      </dgm:t>
    </dgm:pt>
    <dgm:pt modelId="{6E44B47D-1B74-4CEA-A105-9AA58174ADFE}" type="parTrans" cxnId="{F5AC92A4-DC4C-4FF7-9717-EAACD8BCAA28}">
      <dgm:prSet/>
      <dgm:spPr/>
      <dgm:t>
        <a:bodyPr/>
        <a:lstStyle/>
        <a:p>
          <a:endParaRPr lang="ru-RU"/>
        </a:p>
      </dgm:t>
    </dgm:pt>
    <dgm:pt modelId="{EC206ED9-9EB4-460A-998E-2A6AE83C6F48}" type="sibTrans" cxnId="{F5AC92A4-DC4C-4FF7-9717-EAACD8BCAA28}">
      <dgm:prSet/>
      <dgm:spPr/>
      <dgm:t>
        <a:bodyPr/>
        <a:lstStyle/>
        <a:p>
          <a:endParaRPr lang="ru-RU"/>
        </a:p>
      </dgm:t>
    </dgm:pt>
    <dgm:pt modelId="{E6988571-3CEB-470B-AB28-C043E7A6FB6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err="1" smtClean="0"/>
            <a:t>Видеоконтент</a:t>
          </a:r>
          <a:r>
            <a:rPr lang="ru-RU" dirty="0" smtClean="0"/>
            <a:t>	</a:t>
          </a:r>
          <a:endParaRPr lang="ru-RU" dirty="0"/>
        </a:p>
      </dgm:t>
    </dgm:pt>
    <dgm:pt modelId="{7AED9556-5E2F-44D8-99DA-49B0679E7EBB}" type="parTrans" cxnId="{4C3CDE76-50C2-4515-8B66-480ADBEEB151}">
      <dgm:prSet/>
      <dgm:spPr/>
      <dgm:t>
        <a:bodyPr/>
        <a:lstStyle/>
        <a:p>
          <a:endParaRPr lang="ru-RU"/>
        </a:p>
      </dgm:t>
    </dgm:pt>
    <dgm:pt modelId="{0CA03A62-C7E0-44FB-B16A-72136C31372B}" type="sibTrans" cxnId="{4C3CDE76-50C2-4515-8B66-480ADBEEB151}">
      <dgm:prSet/>
      <dgm:spPr/>
      <dgm:t>
        <a:bodyPr/>
        <a:lstStyle/>
        <a:p>
          <a:endParaRPr lang="ru-RU"/>
        </a:p>
      </dgm:t>
    </dgm:pt>
    <dgm:pt modelId="{7DD9D260-0CDF-4662-883F-6909FA0C40E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Анимированная презентация</a:t>
          </a:r>
          <a:endParaRPr lang="ru-RU" dirty="0"/>
        </a:p>
      </dgm:t>
    </dgm:pt>
    <dgm:pt modelId="{63F8C8BE-2BD1-40E5-841A-0C19F668E8FB}" type="parTrans" cxnId="{F09FCEE2-05A6-45DD-81B6-DCB38962A9C2}">
      <dgm:prSet/>
      <dgm:spPr/>
      <dgm:t>
        <a:bodyPr/>
        <a:lstStyle/>
        <a:p>
          <a:endParaRPr lang="ru-RU"/>
        </a:p>
      </dgm:t>
    </dgm:pt>
    <dgm:pt modelId="{3E1C7862-BD68-43D1-944B-9A983BD5F42F}" type="sibTrans" cxnId="{F09FCEE2-05A6-45DD-81B6-DCB38962A9C2}">
      <dgm:prSet/>
      <dgm:spPr/>
      <dgm:t>
        <a:bodyPr/>
        <a:lstStyle/>
        <a:p>
          <a:endParaRPr lang="ru-RU"/>
        </a:p>
      </dgm:t>
    </dgm:pt>
    <dgm:pt modelId="{0D3A88FA-9717-46CC-B981-EB4D59E14E9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Проблемная ситуация</a:t>
          </a:r>
          <a:endParaRPr lang="ru-RU" dirty="0"/>
        </a:p>
      </dgm:t>
    </dgm:pt>
    <dgm:pt modelId="{5959BE92-57D2-4156-A7F3-5C4ABA2E2C66}" type="parTrans" cxnId="{F781C86E-65D0-44FC-8BAA-43ED4551FC95}">
      <dgm:prSet/>
      <dgm:spPr/>
      <dgm:t>
        <a:bodyPr/>
        <a:lstStyle/>
        <a:p>
          <a:endParaRPr lang="ru-RU"/>
        </a:p>
      </dgm:t>
    </dgm:pt>
    <dgm:pt modelId="{281E62C9-C047-4893-AA95-7D1915EE9254}" type="sibTrans" cxnId="{F781C86E-65D0-44FC-8BAA-43ED4551FC95}">
      <dgm:prSet/>
      <dgm:spPr/>
      <dgm:t>
        <a:bodyPr/>
        <a:lstStyle/>
        <a:p>
          <a:endParaRPr lang="ru-RU"/>
        </a:p>
      </dgm:t>
    </dgm:pt>
    <dgm:pt modelId="{5A36DE5E-243F-4FF1-B46D-3D29D752BA5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Кластер</a:t>
          </a:r>
          <a:endParaRPr lang="ru-RU" dirty="0"/>
        </a:p>
      </dgm:t>
    </dgm:pt>
    <dgm:pt modelId="{8EA795FD-E975-4D85-8F2C-67A7A853F0B0}" type="parTrans" cxnId="{CFF2A67D-9224-4E6F-9A46-BF006D6CC129}">
      <dgm:prSet/>
      <dgm:spPr/>
      <dgm:t>
        <a:bodyPr/>
        <a:lstStyle/>
        <a:p>
          <a:endParaRPr lang="ru-RU"/>
        </a:p>
      </dgm:t>
    </dgm:pt>
    <dgm:pt modelId="{2F14EB19-6645-4B0F-BD2B-58A19B977905}" type="sibTrans" cxnId="{CFF2A67D-9224-4E6F-9A46-BF006D6CC129}">
      <dgm:prSet/>
      <dgm:spPr/>
      <dgm:t>
        <a:bodyPr/>
        <a:lstStyle/>
        <a:p>
          <a:endParaRPr lang="ru-RU"/>
        </a:p>
      </dgm:t>
    </dgm:pt>
    <dgm:pt modelId="{EE5E40A6-1C84-4FCC-9561-0C2CCFD5A752}">
      <dgm:prSet/>
      <dgm:spPr>
        <a:solidFill>
          <a:srgbClr val="00B0F0"/>
        </a:solidFill>
      </dgm:spPr>
      <dgm:t>
        <a:bodyPr/>
        <a:lstStyle/>
        <a:p>
          <a:r>
            <a:rPr lang="ru-RU" dirty="0" err="1" smtClean="0"/>
            <a:t>Сторитейлин</a:t>
          </a:r>
          <a:endParaRPr lang="ru-RU" dirty="0"/>
        </a:p>
      </dgm:t>
    </dgm:pt>
    <dgm:pt modelId="{A9F3323D-E511-46F0-9450-2C312621DA77}" type="parTrans" cxnId="{64D5A671-BD45-493C-B63E-D151FFDDB7BF}">
      <dgm:prSet/>
      <dgm:spPr/>
    </dgm:pt>
    <dgm:pt modelId="{6723B7E6-9D16-4105-A025-84B96731524C}" type="sibTrans" cxnId="{64D5A671-BD45-493C-B63E-D151FFDDB7BF}">
      <dgm:prSet/>
      <dgm:spPr/>
    </dgm:pt>
    <dgm:pt modelId="{7974D5CE-EE38-4692-B471-F2D108A9062F}" type="pres">
      <dgm:prSet presAssocID="{97861385-6846-4B75-9141-C7DC87B11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2428D-F49C-4103-83CB-AF4B72F28EB7}" type="pres">
      <dgm:prSet presAssocID="{F423D548-2924-4A55-9FE0-C0EC67E10A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47EAA-8675-41CF-A33F-41B642C71CD5}" type="pres">
      <dgm:prSet presAssocID="{EC206ED9-9EB4-460A-998E-2A6AE83C6F48}" presName="sibTrans" presStyleCnt="0"/>
      <dgm:spPr/>
    </dgm:pt>
    <dgm:pt modelId="{75E8B01C-1156-4AFB-A470-4D8FD93594A7}" type="pres">
      <dgm:prSet presAssocID="{E6988571-3CEB-470B-AB28-C043E7A6FB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45E2-0F34-4D3B-9081-5F167A2D9B4D}" type="pres">
      <dgm:prSet presAssocID="{0CA03A62-C7E0-44FB-B16A-72136C31372B}" presName="sibTrans" presStyleCnt="0"/>
      <dgm:spPr/>
    </dgm:pt>
    <dgm:pt modelId="{77E181CD-3121-4642-9DC7-D3C578915580}" type="pres">
      <dgm:prSet presAssocID="{7DD9D260-0CDF-4662-883F-6909FA0C40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F005-5A53-49D6-A221-A6178946DFB1}" type="pres">
      <dgm:prSet presAssocID="{3E1C7862-BD68-43D1-944B-9A983BD5F42F}" presName="sibTrans" presStyleCnt="0"/>
      <dgm:spPr/>
    </dgm:pt>
    <dgm:pt modelId="{D2631BD5-C397-4CB7-8B8A-DC95A615D7A6}" type="pres">
      <dgm:prSet presAssocID="{0D3A88FA-9717-46CC-B981-EB4D59E14E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B3FFC-A5BC-4EB9-9B9F-64D9C627E290}" type="pres">
      <dgm:prSet presAssocID="{281E62C9-C047-4893-AA95-7D1915EE9254}" presName="sibTrans" presStyleCnt="0"/>
      <dgm:spPr/>
    </dgm:pt>
    <dgm:pt modelId="{EBF3426A-E2D4-4F90-B0AA-AB3FB2A2F28D}" type="pres">
      <dgm:prSet presAssocID="{5A36DE5E-243F-4FF1-B46D-3D29D752BA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7B75-BD6D-4479-A417-BC4F28E1BCED}" type="pres">
      <dgm:prSet presAssocID="{2F14EB19-6645-4B0F-BD2B-58A19B977905}" presName="sibTrans" presStyleCnt="0"/>
      <dgm:spPr/>
    </dgm:pt>
    <dgm:pt modelId="{78684C99-B554-4924-BC67-4233CF5D55BA}" type="pres">
      <dgm:prSet presAssocID="{EE5E40A6-1C84-4FCC-9561-0C2CCFD5A7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CDE76-50C2-4515-8B66-480ADBEEB151}" srcId="{97861385-6846-4B75-9141-C7DC87B11DF9}" destId="{E6988571-3CEB-470B-AB28-C043E7A6FB65}" srcOrd="1" destOrd="0" parTransId="{7AED9556-5E2F-44D8-99DA-49B0679E7EBB}" sibTransId="{0CA03A62-C7E0-44FB-B16A-72136C31372B}"/>
    <dgm:cxn modelId="{2586F903-2319-484A-83CA-28F0B0250391}" type="presOf" srcId="{7DD9D260-0CDF-4662-883F-6909FA0C40E8}" destId="{77E181CD-3121-4642-9DC7-D3C578915580}" srcOrd="0" destOrd="0" presId="urn:microsoft.com/office/officeart/2005/8/layout/default"/>
    <dgm:cxn modelId="{2DF9A97B-08FB-4B51-95DA-F350B5C03659}" type="presOf" srcId="{97861385-6846-4B75-9141-C7DC87B11DF9}" destId="{7974D5CE-EE38-4692-B471-F2D108A9062F}" srcOrd="0" destOrd="0" presId="urn:microsoft.com/office/officeart/2005/8/layout/default"/>
    <dgm:cxn modelId="{F09FCEE2-05A6-45DD-81B6-DCB38962A9C2}" srcId="{97861385-6846-4B75-9141-C7DC87B11DF9}" destId="{7DD9D260-0CDF-4662-883F-6909FA0C40E8}" srcOrd="2" destOrd="0" parTransId="{63F8C8BE-2BD1-40E5-841A-0C19F668E8FB}" sibTransId="{3E1C7862-BD68-43D1-944B-9A983BD5F42F}"/>
    <dgm:cxn modelId="{E168FE23-4263-45DD-B3DB-5CF1292D127A}" type="presOf" srcId="{0D3A88FA-9717-46CC-B981-EB4D59E14E95}" destId="{D2631BD5-C397-4CB7-8B8A-DC95A615D7A6}" srcOrd="0" destOrd="0" presId="urn:microsoft.com/office/officeart/2005/8/layout/default"/>
    <dgm:cxn modelId="{1DDE37D2-B502-4DD4-A722-4839ADD9EF31}" type="presOf" srcId="{F423D548-2924-4A55-9FE0-C0EC67E10AEB}" destId="{6732428D-F49C-4103-83CB-AF4B72F28EB7}" srcOrd="0" destOrd="0" presId="urn:microsoft.com/office/officeart/2005/8/layout/default"/>
    <dgm:cxn modelId="{F781C86E-65D0-44FC-8BAA-43ED4551FC95}" srcId="{97861385-6846-4B75-9141-C7DC87B11DF9}" destId="{0D3A88FA-9717-46CC-B981-EB4D59E14E95}" srcOrd="3" destOrd="0" parTransId="{5959BE92-57D2-4156-A7F3-5C4ABA2E2C66}" sibTransId="{281E62C9-C047-4893-AA95-7D1915EE9254}"/>
    <dgm:cxn modelId="{CFF2A67D-9224-4E6F-9A46-BF006D6CC129}" srcId="{97861385-6846-4B75-9141-C7DC87B11DF9}" destId="{5A36DE5E-243F-4FF1-B46D-3D29D752BA56}" srcOrd="4" destOrd="0" parTransId="{8EA795FD-E975-4D85-8F2C-67A7A853F0B0}" sibTransId="{2F14EB19-6645-4B0F-BD2B-58A19B977905}"/>
    <dgm:cxn modelId="{2EB3B9F3-E68F-4CAB-BC4C-745C367B58C4}" type="presOf" srcId="{E6988571-3CEB-470B-AB28-C043E7A6FB65}" destId="{75E8B01C-1156-4AFB-A470-4D8FD93594A7}" srcOrd="0" destOrd="0" presId="urn:microsoft.com/office/officeart/2005/8/layout/default"/>
    <dgm:cxn modelId="{8BC5A824-A5F5-4A56-9A52-A4968C2C5E9A}" type="presOf" srcId="{EE5E40A6-1C84-4FCC-9561-0C2CCFD5A752}" destId="{78684C99-B554-4924-BC67-4233CF5D55BA}" srcOrd="0" destOrd="0" presId="urn:microsoft.com/office/officeart/2005/8/layout/default"/>
    <dgm:cxn modelId="{F5AC92A4-DC4C-4FF7-9717-EAACD8BCAA28}" srcId="{97861385-6846-4B75-9141-C7DC87B11DF9}" destId="{F423D548-2924-4A55-9FE0-C0EC67E10AEB}" srcOrd="0" destOrd="0" parTransId="{6E44B47D-1B74-4CEA-A105-9AA58174ADFE}" sibTransId="{EC206ED9-9EB4-460A-998E-2A6AE83C6F48}"/>
    <dgm:cxn modelId="{64D5A671-BD45-493C-B63E-D151FFDDB7BF}" srcId="{97861385-6846-4B75-9141-C7DC87B11DF9}" destId="{EE5E40A6-1C84-4FCC-9561-0C2CCFD5A752}" srcOrd="5" destOrd="0" parTransId="{A9F3323D-E511-46F0-9450-2C312621DA77}" sibTransId="{6723B7E6-9D16-4105-A025-84B96731524C}"/>
    <dgm:cxn modelId="{10BA2E1C-0F0D-4B1C-A4A9-8B14CB5C0989}" type="presOf" srcId="{5A36DE5E-243F-4FF1-B46D-3D29D752BA56}" destId="{EBF3426A-E2D4-4F90-B0AA-AB3FB2A2F28D}" srcOrd="0" destOrd="0" presId="urn:microsoft.com/office/officeart/2005/8/layout/default"/>
    <dgm:cxn modelId="{21A5A5BE-D03A-4B94-8256-A6276DC2CE16}" type="presParOf" srcId="{7974D5CE-EE38-4692-B471-F2D108A9062F}" destId="{6732428D-F49C-4103-83CB-AF4B72F28EB7}" srcOrd="0" destOrd="0" presId="urn:microsoft.com/office/officeart/2005/8/layout/default"/>
    <dgm:cxn modelId="{4401BB7B-2983-4FE2-A142-9072EB0E8135}" type="presParOf" srcId="{7974D5CE-EE38-4692-B471-F2D108A9062F}" destId="{28847EAA-8675-41CF-A33F-41B642C71CD5}" srcOrd="1" destOrd="0" presId="urn:microsoft.com/office/officeart/2005/8/layout/default"/>
    <dgm:cxn modelId="{EE637B69-F34E-4FFA-87DF-1C1FF6793DC1}" type="presParOf" srcId="{7974D5CE-EE38-4692-B471-F2D108A9062F}" destId="{75E8B01C-1156-4AFB-A470-4D8FD93594A7}" srcOrd="2" destOrd="0" presId="urn:microsoft.com/office/officeart/2005/8/layout/default"/>
    <dgm:cxn modelId="{4E0DA9B0-857C-4687-922D-BF5F0F267C1D}" type="presParOf" srcId="{7974D5CE-EE38-4692-B471-F2D108A9062F}" destId="{A15545E2-0F34-4D3B-9081-5F167A2D9B4D}" srcOrd="3" destOrd="0" presId="urn:microsoft.com/office/officeart/2005/8/layout/default"/>
    <dgm:cxn modelId="{545892F7-5E8A-4BCB-92F9-3660897D3A6C}" type="presParOf" srcId="{7974D5CE-EE38-4692-B471-F2D108A9062F}" destId="{77E181CD-3121-4642-9DC7-D3C578915580}" srcOrd="4" destOrd="0" presId="urn:microsoft.com/office/officeart/2005/8/layout/default"/>
    <dgm:cxn modelId="{097B7AD8-D40C-4E96-A739-5CD93A263EE5}" type="presParOf" srcId="{7974D5CE-EE38-4692-B471-F2D108A9062F}" destId="{54BBF005-5A53-49D6-A221-A6178946DFB1}" srcOrd="5" destOrd="0" presId="urn:microsoft.com/office/officeart/2005/8/layout/default"/>
    <dgm:cxn modelId="{D6F49732-5EEC-4E52-A6F8-C0912C08EF5A}" type="presParOf" srcId="{7974D5CE-EE38-4692-B471-F2D108A9062F}" destId="{D2631BD5-C397-4CB7-8B8A-DC95A615D7A6}" srcOrd="6" destOrd="0" presId="urn:microsoft.com/office/officeart/2005/8/layout/default"/>
    <dgm:cxn modelId="{EE5F8EAD-39A9-4C8F-A0A7-84545366559E}" type="presParOf" srcId="{7974D5CE-EE38-4692-B471-F2D108A9062F}" destId="{A7FB3FFC-A5BC-4EB9-9B9F-64D9C627E290}" srcOrd="7" destOrd="0" presId="urn:microsoft.com/office/officeart/2005/8/layout/default"/>
    <dgm:cxn modelId="{F3684423-2F87-42F1-9634-8A375C98A66A}" type="presParOf" srcId="{7974D5CE-EE38-4692-B471-F2D108A9062F}" destId="{EBF3426A-E2D4-4F90-B0AA-AB3FB2A2F28D}" srcOrd="8" destOrd="0" presId="urn:microsoft.com/office/officeart/2005/8/layout/default"/>
    <dgm:cxn modelId="{F80AAFE9-DCF6-4C74-B8AF-AF3225B22C29}" type="presParOf" srcId="{7974D5CE-EE38-4692-B471-F2D108A9062F}" destId="{C33E7B75-BD6D-4479-A417-BC4F28E1BCED}" srcOrd="9" destOrd="0" presId="urn:microsoft.com/office/officeart/2005/8/layout/default"/>
    <dgm:cxn modelId="{3D1B206B-5D17-4577-8CD6-4F2CC8FBD629}" type="presParOf" srcId="{7974D5CE-EE38-4692-B471-F2D108A9062F}" destId="{78684C99-B554-4924-BC67-4233CF5D55BA}" srcOrd="1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861385-6846-4B75-9141-C7DC87B11DF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423D548-2924-4A55-9FE0-C0EC67E10AEB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Творческая мастерская </a:t>
          </a:r>
          <a:endParaRPr lang="ru-RU" dirty="0"/>
        </a:p>
      </dgm:t>
    </dgm:pt>
    <dgm:pt modelId="{6E44B47D-1B74-4CEA-A105-9AA58174ADFE}" type="parTrans" cxnId="{F5AC92A4-DC4C-4FF7-9717-EAACD8BCAA28}">
      <dgm:prSet/>
      <dgm:spPr/>
      <dgm:t>
        <a:bodyPr/>
        <a:lstStyle/>
        <a:p>
          <a:endParaRPr lang="ru-RU"/>
        </a:p>
      </dgm:t>
    </dgm:pt>
    <dgm:pt modelId="{EC206ED9-9EB4-460A-998E-2A6AE83C6F48}" type="sibTrans" cxnId="{F5AC92A4-DC4C-4FF7-9717-EAACD8BCAA28}">
      <dgm:prSet/>
      <dgm:spPr/>
      <dgm:t>
        <a:bodyPr/>
        <a:lstStyle/>
        <a:p>
          <a:endParaRPr lang="ru-RU"/>
        </a:p>
      </dgm:t>
    </dgm:pt>
    <dgm:pt modelId="{E6988571-3CEB-470B-AB28-C043E7A6FB6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Учебные задачи	</a:t>
          </a:r>
          <a:endParaRPr lang="ru-RU" dirty="0"/>
        </a:p>
      </dgm:t>
    </dgm:pt>
    <dgm:pt modelId="{7AED9556-5E2F-44D8-99DA-49B0679E7EBB}" type="parTrans" cxnId="{4C3CDE76-50C2-4515-8B66-480ADBEEB151}">
      <dgm:prSet/>
      <dgm:spPr/>
      <dgm:t>
        <a:bodyPr/>
        <a:lstStyle/>
        <a:p>
          <a:endParaRPr lang="ru-RU"/>
        </a:p>
      </dgm:t>
    </dgm:pt>
    <dgm:pt modelId="{0CA03A62-C7E0-44FB-B16A-72136C31372B}" type="sibTrans" cxnId="{4C3CDE76-50C2-4515-8B66-480ADBEEB151}">
      <dgm:prSet/>
      <dgm:spPr/>
      <dgm:t>
        <a:bodyPr/>
        <a:lstStyle/>
        <a:p>
          <a:endParaRPr lang="ru-RU"/>
        </a:p>
      </dgm:t>
    </dgm:pt>
    <dgm:pt modelId="{7DD9D260-0CDF-4662-883F-6909FA0C40E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Кейс-метод</a:t>
          </a:r>
          <a:endParaRPr lang="ru-RU" dirty="0"/>
        </a:p>
      </dgm:t>
    </dgm:pt>
    <dgm:pt modelId="{63F8C8BE-2BD1-40E5-841A-0C19F668E8FB}" type="parTrans" cxnId="{F09FCEE2-05A6-45DD-81B6-DCB38962A9C2}">
      <dgm:prSet/>
      <dgm:spPr/>
      <dgm:t>
        <a:bodyPr/>
        <a:lstStyle/>
        <a:p>
          <a:endParaRPr lang="ru-RU"/>
        </a:p>
      </dgm:t>
    </dgm:pt>
    <dgm:pt modelId="{3E1C7862-BD68-43D1-944B-9A983BD5F42F}" type="sibTrans" cxnId="{F09FCEE2-05A6-45DD-81B6-DCB38962A9C2}">
      <dgm:prSet/>
      <dgm:spPr/>
      <dgm:t>
        <a:bodyPr/>
        <a:lstStyle/>
        <a:p>
          <a:endParaRPr lang="ru-RU"/>
        </a:p>
      </dgm:t>
    </dgm:pt>
    <dgm:pt modelId="{0D3A88FA-9717-46CC-B981-EB4D59E14E9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Игра	</a:t>
          </a:r>
          <a:endParaRPr lang="ru-RU" dirty="0"/>
        </a:p>
      </dgm:t>
    </dgm:pt>
    <dgm:pt modelId="{5959BE92-57D2-4156-A7F3-5C4ABA2E2C66}" type="parTrans" cxnId="{F781C86E-65D0-44FC-8BAA-43ED4551FC95}">
      <dgm:prSet/>
      <dgm:spPr/>
      <dgm:t>
        <a:bodyPr/>
        <a:lstStyle/>
        <a:p>
          <a:endParaRPr lang="ru-RU"/>
        </a:p>
      </dgm:t>
    </dgm:pt>
    <dgm:pt modelId="{281E62C9-C047-4893-AA95-7D1915EE9254}" type="sibTrans" cxnId="{F781C86E-65D0-44FC-8BAA-43ED4551FC95}">
      <dgm:prSet/>
      <dgm:spPr/>
      <dgm:t>
        <a:bodyPr/>
        <a:lstStyle/>
        <a:p>
          <a:endParaRPr lang="ru-RU"/>
        </a:p>
      </dgm:t>
    </dgm:pt>
    <dgm:pt modelId="{5A36DE5E-243F-4FF1-B46D-3D29D752BA5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Диаграмма связей </a:t>
          </a:r>
          <a:endParaRPr lang="ru-RU" dirty="0"/>
        </a:p>
      </dgm:t>
    </dgm:pt>
    <dgm:pt modelId="{8EA795FD-E975-4D85-8F2C-67A7A853F0B0}" type="parTrans" cxnId="{CFF2A67D-9224-4E6F-9A46-BF006D6CC129}">
      <dgm:prSet/>
      <dgm:spPr/>
      <dgm:t>
        <a:bodyPr/>
        <a:lstStyle/>
        <a:p>
          <a:endParaRPr lang="ru-RU"/>
        </a:p>
      </dgm:t>
    </dgm:pt>
    <dgm:pt modelId="{2F14EB19-6645-4B0F-BD2B-58A19B977905}" type="sibTrans" cxnId="{CFF2A67D-9224-4E6F-9A46-BF006D6CC129}">
      <dgm:prSet/>
      <dgm:spPr/>
      <dgm:t>
        <a:bodyPr/>
        <a:lstStyle/>
        <a:p>
          <a:endParaRPr lang="ru-RU"/>
        </a:p>
      </dgm:t>
    </dgm:pt>
    <dgm:pt modelId="{896F613C-9DCA-4A13-927A-A3B9AEE37AFA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Проектные задания </a:t>
          </a:r>
          <a:endParaRPr lang="ru-RU" dirty="0"/>
        </a:p>
      </dgm:t>
    </dgm:pt>
    <dgm:pt modelId="{E877C2BA-9F9F-49E7-8F55-687BAF1CEA72}" type="parTrans" cxnId="{8F6C1187-53BE-422B-BB02-087922D57F47}">
      <dgm:prSet/>
      <dgm:spPr/>
    </dgm:pt>
    <dgm:pt modelId="{410E603F-A477-4663-A1BC-5983CA8D123D}" type="sibTrans" cxnId="{8F6C1187-53BE-422B-BB02-087922D57F47}">
      <dgm:prSet/>
      <dgm:spPr/>
    </dgm:pt>
    <dgm:pt modelId="{7974D5CE-EE38-4692-B471-F2D108A9062F}" type="pres">
      <dgm:prSet presAssocID="{97861385-6846-4B75-9141-C7DC87B11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2428D-F49C-4103-83CB-AF4B72F28EB7}" type="pres">
      <dgm:prSet presAssocID="{F423D548-2924-4A55-9FE0-C0EC67E10A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47EAA-8675-41CF-A33F-41B642C71CD5}" type="pres">
      <dgm:prSet presAssocID="{EC206ED9-9EB4-460A-998E-2A6AE83C6F48}" presName="sibTrans" presStyleCnt="0"/>
      <dgm:spPr/>
    </dgm:pt>
    <dgm:pt modelId="{75E8B01C-1156-4AFB-A470-4D8FD93594A7}" type="pres">
      <dgm:prSet presAssocID="{E6988571-3CEB-470B-AB28-C043E7A6FB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45E2-0F34-4D3B-9081-5F167A2D9B4D}" type="pres">
      <dgm:prSet presAssocID="{0CA03A62-C7E0-44FB-B16A-72136C31372B}" presName="sibTrans" presStyleCnt="0"/>
      <dgm:spPr/>
    </dgm:pt>
    <dgm:pt modelId="{77E181CD-3121-4642-9DC7-D3C578915580}" type="pres">
      <dgm:prSet presAssocID="{7DD9D260-0CDF-4662-883F-6909FA0C40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F005-5A53-49D6-A221-A6178946DFB1}" type="pres">
      <dgm:prSet presAssocID="{3E1C7862-BD68-43D1-944B-9A983BD5F42F}" presName="sibTrans" presStyleCnt="0"/>
      <dgm:spPr/>
    </dgm:pt>
    <dgm:pt modelId="{D2631BD5-C397-4CB7-8B8A-DC95A615D7A6}" type="pres">
      <dgm:prSet presAssocID="{0D3A88FA-9717-46CC-B981-EB4D59E14E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B3FFC-A5BC-4EB9-9B9F-64D9C627E290}" type="pres">
      <dgm:prSet presAssocID="{281E62C9-C047-4893-AA95-7D1915EE9254}" presName="sibTrans" presStyleCnt="0"/>
      <dgm:spPr/>
    </dgm:pt>
    <dgm:pt modelId="{EBF3426A-E2D4-4F90-B0AA-AB3FB2A2F28D}" type="pres">
      <dgm:prSet presAssocID="{5A36DE5E-243F-4FF1-B46D-3D29D752BA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7B75-BD6D-4479-A417-BC4F28E1BCED}" type="pres">
      <dgm:prSet presAssocID="{2F14EB19-6645-4B0F-BD2B-58A19B977905}" presName="sibTrans" presStyleCnt="0"/>
      <dgm:spPr/>
    </dgm:pt>
    <dgm:pt modelId="{34362D1F-F2CB-4096-8212-88718865C2BA}" type="pres">
      <dgm:prSet presAssocID="{896F613C-9DCA-4A13-927A-A3B9AEE37A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C92A4-DC4C-4FF7-9717-EAACD8BCAA28}" srcId="{97861385-6846-4B75-9141-C7DC87B11DF9}" destId="{F423D548-2924-4A55-9FE0-C0EC67E10AEB}" srcOrd="0" destOrd="0" parTransId="{6E44B47D-1B74-4CEA-A105-9AA58174ADFE}" sibTransId="{EC206ED9-9EB4-460A-998E-2A6AE83C6F48}"/>
    <dgm:cxn modelId="{2F82F5E8-4989-47C3-8943-EAAA840B8C88}" type="presOf" srcId="{E6988571-3CEB-470B-AB28-C043E7A6FB65}" destId="{75E8B01C-1156-4AFB-A470-4D8FD93594A7}" srcOrd="0" destOrd="0" presId="urn:microsoft.com/office/officeart/2005/8/layout/default"/>
    <dgm:cxn modelId="{15F8D8BF-E2E4-423B-9F41-90866EE7573A}" type="presOf" srcId="{97861385-6846-4B75-9141-C7DC87B11DF9}" destId="{7974D5CE-EE38-4692-B471-F2D108A9062F}" srcOrd="0" destOrd="0" presId="urn:microsoft.com/office/officeart/2005/8/layout/default"/>
    <dgm:cxn modelId="{8F6C1187-53BE-422B-BB02-087922D57F47}" srcId="{97861385-6846-4B75-9141-C7DC87B11DF9}" destId="{896F613C-9DCA-4A13-927A-A3B9AEE37AFA}" srcOrd="5" destOrd="0" parTransId="{E877C2BA-9F9F-49E7-8F55-687BAF1CEA72}" sibTransId="{410E603F-A477-4663-A1BC-5983CA8D123D}"/>
    <dgm:cxn modelId="{7ADABA23-23EB-4863-8DA9-BA3448FFF124}" type="presOf" srcId="{0D3A88FA-9717-46CC-B981-EB4D59E14E95}" destId="{D2631BD5-C397-4CB7-8B8A-DC95A615D7A6}" srcOrd="0" destOrd="0" presId="urn:microsoft.com/office/officeart/2005/8/layout/default"/>
    <dgm:cxn modelId="{7E11B759-0DEE-4881-93AA-A0ABFBFF4B23}" type="presOf" srcId="{F423D548-2924-4A55-9FE0-C0EC67E10AEB}" destId="{6732428D-F49C-4103-83CB-AF4B72F28EB7}" srcOrd="0" destOrd="0" presId="urn:microsoft.com/office/officeart/2005/8/layout/default"/>
    <dgm:cxn modelId="{F781C86E-65D0-44FC-8BAA-43ED4551FC95}" srcId="{97861385-6846-4B75-9141-C7DC87B11DF9}" destId="{0D3A88FA-9717-46CC-B981-EB4D59E14E95}" srcOrd="3" destOrd="0" parTransId="{5959BE92-57D2-4156-A7F3-5C4ABA2E2C66}" sibTransId="{281E62C9-C047-4893-AA95-7D1915EE9254}"/>
    <dgm:cxn modelId="{EDCCF8A3-F536-465E-B8F6-47B81629D690}" type="presOf" srcId="{7DD9D260-0CDF-4662-883F-6909FA0C40E8}" destId="{77E181CD-3121-4642-9DC7-D3C578915580}" srcOrd="0" destOrd="0" presId="urn:microsoft.com/office/officeart/2005/8/layout/default"/>
    <dgm:cxn modelId="{F09FCEE2-05A6-45DD-81B6-DCB38962A9C2}" srcId="{97861385-6846-4B75-9141-C7DC87B11DF9}" destId="{7DD9D260-0CDF-4662-883F-6909FA0C40E8}" srcOrd="2" destOrd="0" parTransId="{63F8C8BE-2BD1-40E5-841A-0C19F668E8FB}" sibTransId="{3E1C7862-BD68-43D1-944B-9A983BD5F42F}"/>
    <dgm:cxn modelId="{4C3CDE76-50C2-4515-8B66-480ADBEEB151}" srcId="{97861385-6846-4B75-9141-C7DC87B11DF9}" destId="{E6988571-3CEB-470B-AB28-C043E7A6FB65}" srcOrd="1" destOrd="0" parTransId="{7AED9556-5E2F-44D8-99DA-49B0679E7EBB}" sibTransId="{0CA03A62-C7E0-44FB-B16A-72136C31372B}"/>
    <dgm:cxn modelId="{CFF2A67D-9224-4E6F-9A46-BF006D6CC129}" srcId="{97861385-6846-4B75-9141-C7DC87B11DF9}" destId="{5A36DE5E-243F-4FF1-B46D-3D29D752BA56}" srcOrd="4" destOrd="0" parTransId="{8EA795FD-E975-4D85-8F2C-67A7A853F0B0}" sibTransId="{2F14EB19-6645-4B0F-BD2B-58A19B977905}"/>
    <dgm:cxn modelId="{17F7BA5A-A77E-4621-BE7D-0E512F7EC762}" type="presOf" srcId="{5A36DE5E-243F-4FF1-B46D-3D29D752BA56}" destId="{EBF3426A-E2D4-4F90-B0AA-AB3FB2A2F28D}" srcOrd="0" destOrd="0" presId="urn:microsoft.com/office/officeart/2005/8/layout/default"/>
    <dgm:cxn modelId="{69CB6151-6ABB-49ED-B484-3EBC3D5BEEBD}" type="presOf" srcId="{896F613C-9DCA-4A13-927A-A3B9AEE37AFA}" destId="{34362D1F-F2CB-4096-8212-88718865C2BA}" srcOrd="0" destOrd="0" presId="urn:microsoft.com/office/officeart/2005/8/layout/default"/>
    <dgm:cxn modelId="{CCE1A8BD-B686-49A5-B472-68824FD66BE6}" type="presParOf" srcId="{7974D5CE-EE38-4692-B471-F2D108A9062F}" destId="{6732428D-F49C-4103-83CB-AF4B72F28EB7}" srcOrd="0" destOrd="0" presId="urn:microsoft.com/office/officeart/2005/8/layout/default"/>
    <dgm:cxn modelId="{652DA681-F680-4DCC-97A3-DBD4A31E3AC1}" type="presParOf" srcId="{7974D5CE-EE38-4692-B471-F2D108A9062F}" destId="{28847EAA-8675-41CF-A33F-41B642C71CD5}" srcOrd="1" destOrd="0" presId="urn:microsoft.com/office/officeart/2005/8/layout/default"/>
    <dgm:cxn modelId="{BB195528-E539-43C4-9101-A0D622171EE0}" type="presParOf" srcId="{7974D5CE-EE38-4692-B471-F2D108A9062F}" destId="{75E8B01C-1156-4AFB-A470-4D8FD93594A7}" srcOrd="2" destOrd="0" presId="urn:microsoft.com/office/officeart/2005/8/layout/default"/>
    <dgm:cxn modelId="{B6817825-1829-41F0-B3E0-228BA5206587}" type="presParOf" srcId="{7974D5CE-EE38-4692-B471-F2D108A9062F}" destId="{A15545E2-0F34-4D3B-9081-5F167A2D9B4D}" srcOrd="3" destOrd="0" presId="urn:microsoft.com/office/officeart/2005/8/layout/default"/>
    <dgm:cxn modelId="{8CE6B134-DED5-440E-AA4B-2C7B8DC2DE00}" type="presParOf" srcId="{7974D5CE-EE38-4692-B471-F2D108A9062F}" destId="{77E181CD-3121-4642-9DC7-D3C578915580}" srcOrd="4" destOrd="0" presId="urn:microsoft.com/office/officeart/2005/8/layout/default"/>
    <dgm:cxn modelId="{83112100-0D45-4662-8D51-1C59AD31AA3F}" type="presParOf" srcId="{7974D5CE-EE38-4692-B471-F2D108A9062F}" destId="{54BBF005-5A53-49D6-A221-A6178946DFB1}" srcOrd="5" destOrd="0" presId="urn:microsoft.com/office/officeart/2005/8/layout/default"/>
    <dgm:cxn modelId="{0C20B5F3-C478-45AB-9208-061AE1221F39}" type="presParOf" srcId="{7974D5CE-EE38-4692-B471-F2D108A9062F}" destId="{D2631BD5-C397-4CB7-8B8A-DC95A615D7A6}" srcOrd="6" destOrd="0" presId="urn:microsoft.com/office/officeart/2005/8/layout/default"/>
    <dgm:cxn modelId="{318A4FB0-B669-4B93-AD5F-3C592835BE95}" type="presParOf" srcId="{7974D5CE-EE38-4692-B471-F2D108A9062F}" destId="{A7FB3FFC-A5BC-4EB9-9B9F-64D9C627E290}" srcOrd="7" destOrd="0" presId="urn:microsoft.com/office/officeart/2005/8/layout/default"/>
    <dgm:cxn modelId="{A9DA5ABF-37B9-4620-BC33-08FF6504713B}" type="presParOf" srcId="{7974D5CE-EE38-4692-B471-F2D108A9062F}" destId="{EBF3426A-E2D4-4F90-B0AA-AB3FB2A2F28D}" srcOrd="8" destOrd="0" presId="urn:microsoft.com/office/officeart/2005/8/layout/default"/>
    <dgm:cxn modelId="{68901B57-7DC1-4754-A0B3-A6C5517C06AB}" type="presParOf" srcId="{7974D5CE-EE38-4692-B471-F2D108A9062F}" destId="{C33E7B75-BD6D-4479-A417-BC4F28E1BCED}" srcOrd="9" destOrd="0" presId="urn:microsoft.com/office/officeart/2005/8/layout/default"/>
    <dgm:cxn modelId="{DEF1C0FF-DB18-45BD-913A-8DD6575489A5}" type="presParOf" srcId="{7974D5CE-EE38-4692-B471-F2D108A9062F}" destId="{34362D1F-F2CB-4096-8212-88718865C2BA}" srcOrd="1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861385-6846-4B75-9141-C7DC87B11DF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423D548-2924-4A55-9FE0-C0EC67E10AEB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 err="1" smtClean="0"/>
            <a:t>Синквейн</a:t>
          </a:r>
          <a:endParaRPr lang="ru-RU" dirty="0"/>
        </a:p>
      </dgm:t>
    </dgm:pt>
    <dgm:pt modelId="{6E44B47D-1B74-4CEA-A105-9AA58174ADFE}" type="parTrans" cxnId="{F5AC92A4-DC4C-4FF7-9717-EAACD8BCAA28}">
      <dgm:prSet/>
      <dgm:spPr/>
      <dgm:t>
        <a:bodyPr/>
        <a:lstStyle/>
        <a:p>
          <a:endParaRPr lang="ru-RU"/>
        </a:p>
      </dgm:t>
    </dgm:pt>
    <dgm:pt modelId="{EC206ED9-9EB4-460A-998E-2A6AE83C6F48}" type="sibTrans" cxnId="{F5AC92A4-DC4C-4FF7-9717-EAACD8BCAA28}">
      <dgm:prSet/>
      <dgm:spPr/>
      <dgm:t>
        <a:bodyPr/>
        <a:lstStyle/>
        <a:p>
          <a:endParaRPr lang="ru-RU"/>
        </a:p>
      </dgm:t>
    </dgm:pt>
    <dgm:pt modelId="{E6988571-3CEB-470B-AB28-C043E7A6FB6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Прием </a:t>
          </a:r>
        </a:p>
        <a:p>
          <a:r>
            <a:rPr lang="ru-RU" dirty="0" smtClean="0"/>
            <a:t>З-Х-У</a:t>
          </a:r>
          <a:endParaRPr lang="ru-RU" dirty="0"/>
        </a:p>
      </dgm:t>
    </dgm:pt>
    <dgm:pt modelId="{7AED9556-5E2F-44D8-99DA-49B0679E7EBB}" type="parTrans" cxnId="{4C3CDE76-50C2-4515-8B66-480ADBEEB151}">
      <dgm:prSet/>
      <dgm:spPr/>
      <dgm:t>
        <a:bodyPr/>
        <a:lstStyle/>
        <a:p>
          <a:endParaRPr lang="ru-RU"/>
        </a:p>
      </dgm:t>
    </dgm:pt>
    <dgm:pt modelId="{0CA03A62-C7E0-44FB-B16A-72136C31372B}" type="sibTrans" cxnId="{4C3CDE76-50C2-4515-8B66-480ADBEEB151}">
      <dgm:prSet/>
      <dgm:spPr/>
      <dgm:t>
        <a:bodyPr/>
        <a:lstStyle/>
        <a:p>
          <a:endParaRPr lang="ru-RU"/>
        </a:p>
      </dgm:t>
    </dgm:pt>
    <dgm:pt modelId="{7DD9D260-0CDF-4662-883F-6909FA0C40E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Билетик на выход </a:t>
          </a:r>
        </a:p>
        <a:p>
          <a:r>
            <a:rPr lang="ru-RU" dirty="0" smtClean="0"/>
            <a:t>3-2-1</a:t>
          </a:r>
          <a:endParaRPr lang="ru-RU" dirty="0"/>
        </a:p>
      </dgm:t>
    </dgm:pt>
    <dgm:pt modelId="{63F8C8BE-2BD1-40E5-841A-0C19F668E8FB}" type="parTrans" cxnId="{F09FCEE2-05A6-45DD-81B6-DCB38962A9C2}">
      <dgm:prSet/>
      <dgm:spPr/>
      <dgm:t>
        <a:bodyPr/>
        <a:lstStyle/>
        <a:p>
          <a:endParaRPr lang="ru-RU"/>
        </a:p>
      </dgm:t>
    </dgm:pt>
    <dgm:pt modelId="{3E1C7862-BD68-43D1-944B-9A983BD5F42F}" type="sibTrans" cxnId="{F09FCEE2-05A6-45DD-81B6-DCB38962A9C2}">
      <dgm:prSet/>
      <dgm:spPr/>
      <dgm:t>
        <a:bodyPr/>
        <a:lstStyle/>
        <a:p>
          <a:endParaRPr lang="ru-RU"/>
        </a:p>
      </dgm:t>
    </dgm:pt>
    <dgm:pt modelId="{0D3A88FA-9717-46CC-B981-EB4D59E14E95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dirty="0" smtClean="0"/>
            <a:t>Раньше я думал, а теперь я знаю	</a:t>
          </a:r>
          <a:endParaRPr lang="ru-RU" dirty="0"/>
        </a:p>
      </dgm:t>
    </dgm:pt>
    <dgm:pt modelId="{5959BE92-57D2-4156-A7F3-5C4ABA2E2C66}" type="parTrans" cxnId="{F781C86E-65D0-44FC-8BAA-43ED4551FC95}">
      <dgm:prSet/>
      <dgm:spPr/>
      <dgm:t>
        <a:bodyPr/>
        <a:lstStyle/>
        <a:p>
          <a:endParaRPr lang="ru-RU"/>
        </a:p>
      </dgm:t>
    </dgm:pt>
    <dgm:pt modelId="{281E62C9-C047-4893-AA95-7D1915EE9254}" type="sibTrans" cxnId="{F781C86E-65D0-44FC-8BAA-43ED4551FC95}">
      <dgm:prSet/>
      <dgm:spPr/>
      <dgm:t>
        <a:bodyPr/>
        <a:lstStyle/>
        <a:p>
          <a:endParaRPr lang="ru-RU"/>
        </a:p>
      </dgm:t>
    </dgm:pt>
    <dgm:pt modelId="{5A36DE5E-243F-4FF1-B46D-3D29D752BA5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Чемодан, мясорубка, корзина</a:t>
          </a:r>
          <a:endParaRPr lang="ru-RU" dirty="0"/>
        </a:p>
      </dgm:t>
    </dgm:pt>
    <dgm:pt modelId="{8EA795FD-E975-4D85-8F2C-67A7A853F0B0}" type="parTrans" cxnId="{CFF2A67D-9224-4E6F-9A46-BF006D6CC129}">
      <dgm:prSet/>
      <dgm:spPr/>
      <dgm:t>
        <a:bodyPr/>
        <a:lstStyle/>
        <a:p>
          <a:endParaRPr lang="ru-RU"/>
        </a:p>
      </dgm:t>
    </dgm:pt>
    <dgm:pt modelId="{2F14EB19-6645-4B0F-BD2B-58A19B977905}" type="sibTrans" cxnId="{CFF2A67D-9224-4E6F-9A46-BF006D6CC129}">
      <dgm:prSet/>
      <dgm:spPr/>
      <dgm:t>
        <a:bodyPr/>
        <a:lstStyle/>
        <a:p>
          <a:endParaRPr lang="ru-RU"/>
        </a:p>
      </dgm:t>
    </dgm:pt>
    <dgm:pt modelId="{896F613C-9DCA-4A13-927A-A3B9AEE37AFA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Продолжи фразу </a:t>
          </a:r>
          <a:endParaRPr lang="ru-RU" dirty="0"/>
        </a:p>
      </dgm:t>
    </dgm:pt>
    <dgm:pt modelId="{E877C2BA-9F9F-49E7-8F55-687BAF1CEA72}" type="parTrans" cxnId="{8F6C1187-53BE-422B-BB02-087922D57F47}">
      <dgm:prSet/>
      <dgm:spPr/>
    </dgm:pt>
    <dgm:pt modelId="{410E603F-A477-4663-A1BC-5983CA8D123D}" type="sibTrans" cxnId="{8F6C1187-53BE-422B-BB02-087922D57F47}">
      <dgm:prSet/>
      <dgm:spPr/>
    </dgm:pt>
    <dgm:pt modelId="{7974D5CE-EE38-4692-B471-F2D108A9062F}" type="pres">
      <dgm:prSet presAssocID="{97861385-6846-4B75-9141-C7DC87B11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2428D-F49C-4103-83CB-AF4B72F28EB7}" type="pres">
      <dgm:prSet presAssocID="{F423D548-2924-4A55-9FE0-C0EC67E10A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47EAA-8675-41CF-A33F-41B642C71CD5}" type="pres">
      <dgm:prSet presAssocID="{EC206ED9-9EB4-460A-998E-2A6AE83C6F48}" presName="sibTrans" presStyleCnt="0"/>
      <dgm:spPr/>
    </dgm:pt>
    <dgm:pt modelId="{75E8B01C-1156-4AFB-A470-4D8FD93594A7}" type="pres">
      <dgm:prSet presAssocID="{E6988571-3CEB-470B-AB28-C043E7A6FB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45E2-0F34-4D3B-9081-5F167A2D9B4D}" type="pres">
      <dgm:prSet presAssocID="{0CA03A62-C7E0-44FB-B16A-72136C31372B}" presName="sibTrans" presStyleCnt="0"/>
      <dgm:spPr/>
    </dgm:pt>
    <dgm:pt modelId="{77E181CD-3121-4642-9DC7-D3C578915580}" type="pres">
      <dgm:prSet presAssocID="{7DD9D260-0CDF-4662-883F-6909FA0C40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F005-5A53-49D6-A221-A6178946DFB1}" type="pres">
      <dgm:prSet presAssocID="{3E1C7862-BD68-43D1-944B-9A983BD5F42F}" presName="sibTrans" presStyleCnt="0"/>
      <dgm:spPr/>
    </dgm:pt>
    <dgm:pt modelId="{D2631BD5-C397-4CB7-8B8A-DC95A615D7A6}" type="pres">
      <dgm:prSet presAssocID="{0D3A88FA-9717-46CC-B981-EB4D59E14E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B3FFC-A5BC-4EB9-9B9F-64D9C627E290}" type="pres">
      <dgm:prSet presAssocID="{281E62C9-C047-4893-AA95-7D1915EE9254}" presName="sibTrans" presStyleCnt="0"/>
      <dgm:spPr/>
    </dgm:pt>
    <dgm:pt modelId="{EBF3426A-E2D4-4F90-B0AA-AB3FB2A2F28D}" type="pres">
      <dgm:prSet presAssocID="{5A36DE5E-243F-4FF1-B46D-3D29D752BA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7B75-BD6D-4479-A417-BC4F28E1BCED}" type="pres">
      <dgm:prSet presAssocID="{2F14EB19-6645-4B0F-BD2B-58A19B977905}" presName="sibTrans" presStyleCnt="0"/>
      <dgm:spPr/>
    </dgm:pt>
    <dgm:pt modelId="{34362D1F-F2CB-4096-8212-88718865C2BA}" type="pres">
      <dgm:prSet presAssocID="{896F613C-9DCA-4A13-927A-A3B9AEE37A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C92A4-DC4C-4FF7-9717-EAACD8BCAA28}" srcId="{97861385-6846-4B75-9141-C7DC87B11DF9}" destId="{F423D548-2924-4A55-9FE0-C0EC67E10AEB}" srcOrd="0" destOrd="0" parTransId="{6E44B47D-1B74-4CEA-A105-9AA58174ADFE}" sibTransId="{EC206ED9-9EB4-460A-998E-2A6AE83C6F48}"/>
    <dgm:cxn modelId="{8F6C1187-53BE-422B-BB02-087922D57F47}" srcId="{97861385-6846-4B75-9141-C7DC87B11DF9}" destId="{896F613C-9DCA-4A13-927A-A3B9AEE37AFA}" srcOrd="5" destOrd="0" parTransId="{E877C2BA-9F9F-49E7-8F55-687BAF1CEA72}" sibTransId="{410E603F-A477-4663-A1BC-5983CA8D123D}"/>
    <dgm:cxn modelId="{1C028ADD-671B-49A4-B884-EA971ED1A75E}" type="presOf" srcId="{0D3A88FA-9717-46CC-B981-EB4D59E14E95}" destId="{D2631BD5-C397-4CB7-8B8A-DC95A615D7A6}" srcOrd="0" destOrd="0" presId="urn:microsoft.com/office/officeart/2005/8/layout/default"/>
    <dgm:cxn modelId="{9EC1F7A2-3D2A-4B37-995D-E0A294FD7305}" type="presOf" srcId="{97861385-6846-4B75-9141-C7DC87B11DF9}" destId="{7974D5CE-EE38-4692-B471-F2D108A9062F}" srcOrd="0" destOrd="0" presId="urn:microsoft.com/office/officeart/2005/8/layout/default"/>
    <dgm:cxn modelId="{F781C86E-65D0-44FC-8BAA-43ED4551FC95}" srcId="{97861385-6846-4B75-9141-C7DC87B11DF9}" destId="{0D3A88FA-9717-46CC-B981-EB4D59E14E95}" srcOrd="3" destOrd="0" parTransId="{5959BE92-57D2-4156-A7F3-5C4ABA2E2C66}" sibTransId="{281E62C9-C047-4893-AA95-7D1915EE9254}"/>
    <dgm:cxn modelId="{921268F3-77BF-4D8F-A354-E9C525C89ED8}" type="presOf" srcId="{7DD9D260-0CDF-4662-883F-6909FA0C40E8}" destId="{77E181CD-3121-4642-9DC7-D3C578915580}" srcOrd="0" destOrd="0" presId="urn:microsoft.com/office/officeart/2005/8/layout/default"/>
    <dgm:cxn modelId="{5CC35E00-B250-469F-8B17-5AA5B0FFE32C}" type="presOf" srcId="{896F613C-9DCA-4A13-927A-A3B9AEE37AFA}" destId="{34362D1F-F2CB-4096-8212-88718865C2BA}" srcOrd="0" destOrd="0" presId="urn:microsoft.com/office/officeart/2005/8/layout/default"/>
    <dgm:cxn modelId="{F09FCEE2-05A6-45DD-81B6-DCB38962A9C2}" srcId="{97861385-6846-4B75-9141-C7DC87B11DF9}" destId="{7DD9D260-0CDF-4662-883F-6909FA0C40E8}" srcOrd="2" destOrd="0" parTransId="{63F8C8BE-2BD1-40E5-841A-0C19F668E8FB}" sibTransId="{3E1C7862-BD68-43D1-944B-9A983BD5F42F}"/>
    <dgm:cxn modelId="{F214F73A-2C9E-478A-B8BF-422F54B1586F}" type="presOf" srcId="{5A36DE5E-243F-4FF1-B46D-3D29D752BA56}" destId="{EBF3426A-E2D4-4F90-B0AA-AB3FB2A2F28D}" srcOrd="0" destOrd="0" presId="urn:microsoft.com/office/officeart/2005/8/layout/default"/>
    <dgm:cxn modelId="{8D7EC321-7194-4876-8DD2-EBFED7827E76}" type="presOf" srcId="{F423D548-2924-4A55-9FE0-C0EC67E10AEB}" destId="{6732428D-F49C-4103-83CB-AF4B72F28EB7}" srcOrd="0" destOrd="0" presId="urn:microsoft.com/office/officeart/2005/8/layout/default"/>
    <dgm:cxn modelId="{CFF2A67D-9224-4E6F-9A46-BF006D6CC129}" srcId="{97861385-6846-4B75-9141-C7DC87B11DF9}" destId="{5A36DE5E-243F-4FF1-B46D-3D29D752BA56}" srcOrd="4" destOrd="0" parTransId="{8EA795FD-E975-4D85-8F2C-67A7A853F0B0}" sibTransId="{2F14EB19-6645-4B0F-BD2B-58A19B977905}"/>
    <dgm:cxn modelId="{4C3CDE76-50C2-4515-8B66-480ADBEEB151}" srcId="{97861385-6846-4B75-9141-C7DC87B11DF9}" destId="{E6988571-3CEB-470B-AB28-C043E7A6FB65}" srcOrd="1" destOrd="0" parTransId="{7AED9556-5E2F-44D8-99DA-49B0679E7EBB}" sibTransId="{0CA03A62-C7E0-44FB-B16A-72136C31372B}"/>
    <dgm:cxn modelId="{B4ADD6CD-67F5-4A6B-90B7-ABFB4720657A}" type="presOf" srcId="{E6988571-3CEB-470B-AB28-C043E7A6FB65}" destId="{75E8B01C-1156-4AFB-A470-4D8FD93594A7}" srcOrd="0" destOrd="0" presId="urn:microsoft.com/office/officeart/2005/8/layout/default"/>
    <dgm:cxn modelId="{ADA55CDE-C5F5-4513-9D26-FAD1FA52E40A}" type="presParOf" srcId="{7974D5CE-EE38-4692-B471-F2D108A9062F}" destId="{6732428D-F49C-4103-83CB-AF4B72F28EB7}" srcOrd="0" destOrd="0" presId="urn:microsoft.com/office/officeart/2005/8/layout/default"/>
    <dgm:cxn modelId="{236F62AC-9940-4C29-9697-7FA01F0CD87D}" type="presParOf" srcId="{7974D5CE-EE38-4692-B471-F2D108A9062F}" destId="{28847EAA-8675-41CF-A33F-41B642C71CD5}" srcOrd="1" destOrd="0" presId="urn:microsoft.com/office/officeart/2005/8/layout/default"/>
    <dgm:cxn modelId="{84BB1404-B4E1-4923-B58C-FC42A3DE5420}" type="presParOf" srcId="{7974D5CE-EE38-4692-B471-F2D108A9062F}" destId="{75E8B01C-1156-4AFB-A470-4D8FD93594A7}" srcOrd="2" destOrd="0" presId="urn:microsoft.com/office/officeart/2005/8/layout/default"/>
    <dgm:cxn modelId="{B74CA0A7-0BE4-4364-A18E-998B2097719B}" type="presParOf" srcId="{7974D5CE-EE38-4692-B471-F2D108A9062F}" destId="{A15545E2-0F34-4D3B-9081-5F167A2D9B4D}" srcOrd="3" destOrd="0" presId="urn:microsoft.com/office/officeart/2005/8/layout/default"/>
    <dgm:cxn modelId="{0873567A-7C45-4AA7-BCC9-3953085F85B0}" type="presParOf" srcId="{7974D5CE-EE38-4692-B471-F2D108A9062F}" destId="{77E181CD-3121-4642-9DC7-D3C578915580}" srcOrd="4" destOrd="0" presId="urn:microsoft.com/office/officeart/2005/8/layout/default"/>
    <dgm:cxn modelId="{4B8FF1A0-279C-4B59-B131-5ABA5B31CD7E}" type="presParOf" srcId="{7974D5CE-EE38-4692-B471-F2D108A9062F}" destId="{54BBF005-5A53-49D6-A221-A6178946DFB1}" srcOrd="5" destOrd="0" presId="urn:microsoft.com/office/officeart/2005/8/layout/default"/>
    <dgm:cxn modelId="{A362C011-8BAB-4B72-8F9A-9A60946C2D7F}" type="presParOf" srcId="{7974D5CE-EE38-4692-B471-F2D108A9062F}" destId="{D2631BD5-C397-4CB7-8B8A-DC95A615D7A6}" srcOrd="6" destOrd="0" presId="urn:microsoft.com/office/officeart/2005/8/layout/default"/>
    <dgm:cxn modelId="{11F77BED-BCA2-44A3-A30A-26426EC741E9}" type="presParOf" srcId="{7974D5CE-EE38-4692-B471-F2D108A9062F}" destId="{A7FB3FFC-A5BC-4EB9-9B9F-64D9C627E290}" srcOrd="7" destOrd="0" presId="urn:microsoft.com/office/officeart/2005/8/layout/default"/>
    <dgm:cxn modelId="{CB5351F0-25E2-4DFF-9BF8-5DE65684483C}" type="presParOf" srcId="{7974D5CE-EE38-4692-B471-F2D108A9062F}" destId="{EBF3426A-E2D4-4F90-B0AA-AB3FB2A2F28D}" srcOrd="8" destOrd="0" presId="urn:microsoft.com/office/officeart/2005/8/layout/default"/>
    <dgm:cxn modelId="{B7261C82-648D-427B-904E-4A8BBAC45366}" type="presParOf" srcId="{7974D5CE-EE38-4692-B471-F2D108A9062F}" destId="{C33E7B75-BD6D-4479-A417-BC4F28E1BCED}" srcOrd="9" destOrd="0" presId="urn:microsoft.com/office/officeart/2005/8/layout/default"/>
    <dgm:cxn modelId="{771ED0EA-0E20-4263-8731-BDFA851456E8}" type="presParOf" srcId="{7974D5CE-EE38-4692-B471-F2D108A9062F}" destId="{34362D1F-F2CB-4096-8212-88718865C2BA}" srcOrd="10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BB6A-F2A3-4D7A-8016-A67B027CA392}">
      <dsp:nvSpPr>
        <dsp:cNvPr id="0" name=""/>
        <dsp:cNvSpPr/>
      </dsp:nvSpPr>
      <dsp:spPr>
        <a:xfrm>
          <a:off x="0" y="672289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Владеет понятийным аппаратом финансовой грамотности </a:t>
          </a:r>
          <a:endParaRPr lang="ru-RU" sz="2400" kern="1200" dirty="0"/>
        </a:p>
      </dsp:txBody>
      <dsp:txXfrm>
        <a:off x="0" y="672289"/>
        <a:ext cx="3967273" cy="2380364"/>
      </dsp:txXfrm>
    </dsp:sp>
    <dsp:sp modelId="{684B6BCE-DE79-4704-84F5-EA39484E77EA}">
      <dsp:nvSpPr>
        <dsp:cNvPr id="0" name=""/>
        <dsp:cNvSpPr/>
      </dsp:nvSpPr>
      <dsp:spPr>
        <a:xfrm>
          <a:off x="8621638" y="656007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Разделяет  и демонстрирует ценности финансовой культуры </a:t>
          </a:r>
          <a:endParaRPr lang="ru-RU" sz="2400" kern="1200" dirty="0"/>
        </a:p>
      </dsp:txBody>
      <dsp:txXfrm>
        <a:off x="8621638" y="656007"/>
        <a:ext cx="3967273" cy="2380364"/>
      </dsp:txXfrm>
    </dsp:sp>
    <dsp:sp modelId="{DFD26AA1-CC4D-4772-9C0D-4C2B6AB0F2FB}">
      <dsp:nvSpPr>
        <dsp:cNvPr id="0" name=""/>
        <dsp:cNvSpPr/>
      </dsp:nvSpPr>
      <dsp:spPr>
        <a:xfrm>
          <a:off x="4503212" y="678073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Уметь совершать круг предметных действий финансовой грамотности, имеет опыт пользования финансовыми продуктами и услугами   </a:t>
          </a:r>
          <a:endParaRPr lang="ru-RU" sz="2400" kern="1200" dirty="0"/>
        </a:p>
      </dsp:txBody>
      <dsp:txXfrm>
        <a:off x="4503212" y="678073"/>
        <a:ext cx="3967273" cy="2380364"/>
      </dsp:txXfrm>
    </dsp:sp>
    <dsp:sp modelId="{22134540-C5C9-4311-937B-83D71CD6B64C}">
      <dsp:nvSpPr>
        <dsp:cNvPr id="0" name=""/>
        <dsp:cNvSpPr/>
      </dsp:nvSpPr>
      <dsp:spPr>
        <a:xfrm>
          <a:off x="0" y="3449380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Владеть методикой обучения финансовой грамотности</a:t>
          </a:r>
          <a:endParaRPr lang="ru-RU" sz="2400" kern="1200" dirty="0"/>
        </a:p>
      </dsp:txBody>
      <dsp:txXfrm>
        <a:off x="0" y="3449380"/>
        <a:ext cx="3967273" cy="2380364"/>
      </dsp:txXfrm>
    </dsp:sp>
    <dsp:sp modelId="{46C6D15E-F167-4F15-8BED-D00F6A9F47A3}">
      <dsp:nvSpPr>
        <dsp:cNvPr id="0" name=""/>
        <dsp:cNvSpPr/>
      </dsp:nvSpPr>
      <dsp:spPr>
        <a:xfrm>
          <a:off x="4364000" y="3449380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Грамотно использовать интерактивные образовательные технологии </a:t>
          </a:r>
          <a:endParaRPr lang="ru-RU" sz="2400" kern="1200" dirty="0"/>
        </a:p>
      </dsp:txBody>
      <dsp:txXfrm>
        <a:off x="4364000" y="3449380"/>
        <a:ext cx="3967273" cy="2380364"/>
      </dsp:txXfrm>
    </dsp:sp>
    <dsp:sp modelId="{6FD8C7C6-513C-4C3E-975C-3263D9A90CD0}">
      <dsp:nvSpPr>
        <dsp:cNvPr id="0" name=""/>
        <dsp:cNvSpPr/>
      </dsp:nvSpPr>
      <dsp:spPr>
        <a:xfrm>
          <a:off x="8728001" y="3449380"/>
          <a:ext cx="3967273" cy="2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Уметь находить и адаптировать цифровые образовательные ресурсы  по финансовой грамотности </a:t>
          </a:r>
          <a:endParaRPr lang="ru-RU" sz="2400" kern="1200" dirty="0"/>
        </a:p>
      </dsp:txBody>
      <dsp:txXfrm>
        <a:off x="8728001" y="3449380"/>
        <a:ext cx="3967273" cy="2380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7AB5D-8142-4135-97E0-93A8199E6BB0}">
      <dsp:nvSpPr>
        <dsp:cNvPr id="0" name=""/>
        <dsp:cNvSpPr/>
      </dsp:nvSpPr>
      <dsp:spPr>
        <a:xfrm>
          <a:off x="0" y="833229"/>
          <a:ext cx="3717936" cy="2230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Технологии развития практического мышления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– кейс-технология </a:t>
          </a:r>
          <a:endParaRPr lang="ru-RU" sz="2500" kern="1200" dirty="0"/>
        </a:p>
      </dsp:txBody>
      <dsp:txXfrm>
        <a:off x="0" y="833229"/>
        <a:ext cx="3717936" cy="2230761"/>
      </dsp:txXfrm>
    </dsp:sp>
    <dsp:sp modelId="{AF5A0FBA-748E-44BB-9C99-2ED96DD05673}">
      <dsp:nvSpPr>
        <dsp:cNvPr id="0" name=""/>
        <dsp:cNvSpPr/>
      </dsp:nvSpPr>
      <dsp:spPr>
        <a:xfrm>
          <a:off x="4089729" y="833229"/>
          <a:ext cx="3717936" cy="2230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Технология развития коммуникативных навыков – игровая технология - диспут </a:t>
          </a:r>
          <a:endParaRPr lang="ru-RU" sz="2500" kern="1200" dirty="0"/>
        </a:p>
      </dsp:txBody>
      <dsp:txXfrm>
        <a:off x="4089729" y="833229"/>
        <a:ext cx="3717936" cy="2230761"/>
      </dsp:txXfrm>
    </dsp:sp>
    <dsp:sp modelId="{0C45BD3C-6D78-4600-BEEA-D9693220F1C2}">
      <dsp:nvSpPr>
        <dsp:cNvPr id="0" name=""/>
        <dsp:cNvSpPr/>
      </dsp:nvSpPr>
      <dsp:spPr>
        <a:xfrm>
          <a:off x="8179459" y="833229"/>
          <a:ext cx="3717936" cy="2230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Развитие творческих </a:t>
          </a:r>
          <a:r>
            <a:rPr lang="ru-RU" sz="2500" kern="1200" smtClean="0"/>
            <a:t>способнотей</a:t>
          </a:r>
          <a:r>
            <a:rPr lang="ru-RU" sz="2500" kern="1200" dirty="0" smtClean="0"/>
            <a:t> обучающихся – технология творческой мастерской </a:t>
          </a:r>
          <a:endParaRPr lang="ru-RU" sz="2500" kern="1200" dirty="0"/>
        </a:p>
      </dsp:txBody>
      <dsp:txXfrm>
        <a:off x="8179459" y="833229"/>
        <a:ext cx="3717936" cy="2230761"/>
      </dsp:txXfrm>
    </dsp:sp>
    <dsp:sp modelId="{7FE03A2B-3C99-4E7A-AC3F-671D30BB5A5C}">
      <dsp:nvSpPr>
        <dsp:cNvPr id="0" name=""/>
        <dsp:cNvSpPr/>
      </dsp:nvSpPr>
      <dsp:spPr>
        <a:xfrm>
          <a:off x="2044864" y="3435785"/>
          <a:ext cx="3717936" cy="2230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Синематехнология</a:t>
          </a:r>
          <a:r>
            <a:rPr lang="ru-RU" sz="2500" kern="1200" dirty="0" smtClean="0"/>
            <a:t> – включение </a:t>
          </a:r>
          <a:r>
            <a:rPr lang="ru-RU" sz="2500" kern="1200" dirty="0" err="1" smtClean="0"/>
            <a:t>видеоконтента</a:t>
          </a:r>
          <a:r>
            <a:rPr lang="ru-RU" sz="2500" kern="1200" dirty="0" smtClean="0"/>
            <a:t> частично или  полностью в учебное занятие  </a:t>
          </a:r>
          <a:endParaRPr lang="ru-RU" sz="2500" kern="1200" dirty="0"/>
        </a:p>
      </dsp:txBody>
      <dsp:txXfrm>
        <a:off x="2044864" y="3435785"/>
        <a:ext cx="3717936" cy="2230761"/>
      </dsp:txXfrm>
    </dsp:sp>
    <dsp:sp modelId="{4AA75AB4-F7E3-49D8-8299-62E058A38834}">
      <dsp:nvSpPr>
        <dsp:cNvPr id="0" name=""/>
        <dsp:cNvSpPr/>
      </dsp:nvSpPr>
      <dsp:spPr>
        <a:xfrm>
          <a:off x="6134594" y="3435785"/>
          <a:ext cx="3717936" cy="2230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Технология развития критического мышления – ПОПС формула</a:t>
          </a:r>
          <a:endParaRPr lang="ru-RU" sz="2500" kern="1200" dirty="0"/>
        </a:p>
      </dsp:txBody>
      <dsp:txXfrm>
        <a:off x="6134594" y="3435785"/>
        <a:ext cx="3717936" cy="2230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4244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87760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22136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00867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254974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9354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740306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01129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624394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651742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47178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178897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569766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056934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43433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63385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85195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486345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9567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624394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60040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724972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433129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088195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12030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284068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86034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0482346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2809429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3140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33617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26054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54480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541874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1568013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71637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205600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1644170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8962438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694414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73731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449879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55994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0183685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2695132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7538345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502403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7452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8674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hyperlink" Target="https://edu.pacc.ru/individualevent/articles/Stantsionnye-igry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edu.pacc.ru/individualevent/articles/Stantsionnye-igry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083136" y="3997122"/>
            <a:ext cx="12355550" cy="22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</a:t>
            </a:r>
            <a:endParaRPr lang="ru-RU" sz="2800" b="1" dirty="0" smtClean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«ОРГАНИЗАЦИОННО-МЕТОДИЧЕСКИЕ УСЛОВИЯ ПОДГОТОВКИ УЧИТЕЛЕЙ К ПРЕПОДАВАНИЮ ФИНАНСОВОЙ ГРАМОТНОСТИ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НА УРОКАХ ГЕОГРАФИИ В СООТВЕТСТВИИ  В ФГОС ОСНОВНОГО И СРЕДНЕГО ОБЩЕГО ОБРАЗОВАНИЯ»</a:t>
            </a:r>
            <a:endParaRPr lang="ru-RU" sz="28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МОТИВАЦИОННО-ЦЕЛЕВОГО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74849" y="3055434"/>
          <a:ext cx="14831121" cy="607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804"/>
                <a:gridCol w="10289317"/>
              </a:tblGrid>
              <a:tr h="122449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Методический инструмент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Описание</a:t>
                      </a:r>
                      <a:endParaRPr lang="ru-RU" sz="3200" dirty="0"/>
                    </a:p>
                  </a:txBody>
                  <a:tcPr/>
                </a:tc>
              </a:tr>
              <a:tr h="15339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Кластер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Учитель выделяет ключевое понятие тему урока,  вписывает в овал в центре доски и записывает ассоциации и представления учеников по изучаемой теме (лучики). От слова «Гроздь» </a:t>
                      </a:r>
                      <a:endParaRPr lang="ru-RU" sz="2400" dirty="0"/>
                    </a:p>
                  </a:txBody>
                  <a:tcPr/>
                </a:tc>
              </a:tr>
              <a:tr h="16574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Проблемная ситуация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Специально созданная учителем учебная ситуация , при которой ученик осознает недостаточность  имеющихся  у него знаний   и умений (</a:t>
                      </a:r>
                      <a:r>
                        <a:rPr lang="ru-RU" sz="2400" dirty="0" err="1" smtClean="0"/>
                        <a:t>внутрипредметных</a:t>
                      </a:r>
                      <a:r>
                        <a:rPr lang="ru-RU" sz="2400" dirty="0" smtClean="0"/>
                        <a:t> и </a:t>
                      </a:r>
                      <a:r>
                        <a:rPr lang="ru-RU" sz="2400" dirty="0" err="1" smtClean="0"/>
                        <a:t>метпредметных</a:t>
                      </a:r>
                      <a:r>
                        <a:rPr lang="ru-RU" sz="2400" dirty="0" smtClean="0"/>
                        <a:t>)  для достижения поставленной перед ним цели.</a:t>
                      </a:r>
                      <a:endParaRPr lang="ru-RU" sz="2400" dirty="0"/>
                    </a:p>
                  </a:txBody>
                  <a:tcPr/>
                </a:tc>
              </a:tr>
              <a:tr h="1657442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Сторитейлинг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Педагогическая техника, построенная на использовании историй с определенной структурой  и героем, направленная на решение педагогических задач  обучения и развития.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ОПЕРАЦИОННО-ДЕЙСТВЕННОГО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367667" y="2988527"/>
          <a:ext cx="12442509" cy="65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ОПЕРАЦИОННО-ДЕЙСТВЕННОГО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53990" y="3003264"/>
          <a:ext cx="1445198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914"/>
                <a:gridCol w="87050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Методический инструмент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Творческая мастерская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 обучения, в основе которого лежит организация совместной деятельности по проектированию и созданию </a:t>
                      </a:r>
                      <a:r>
                        <a:rPr lang="ru-RU" sz="2800" dirty="0" err="1" smtClean="0"/>
                        <a:t>креативного</a:t>
                      </a:r>
                      <a:r>
                        <a:rPr lang="ru-RU" sz="2800" dirty="0" smtClean="0"/>
                        <a:t> продукта, дающего новое знание  и/или новый опыт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Учебные задачи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 обучения, позволяющий формировать навыки решения конкретных  ситуаций в сфере финансовой грамотности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Кейс-метод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Работа  обучающихся со специально подготовленным учебным материалом, содержащим структурированное описание ситуаций, заимствованных из реальной практик и не имеющих единственного  верного ответа  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ОПЕРАЦИОННО-ДЕЙСТВЕННОГО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08663" y="3003264"/>
          <a:ext cx="15098752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583"/>
                <a:gridCol w="980616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Методический инструмент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8721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Игра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Воссоздание и усвоение общественного  опыта во всех его проявлениях (знаниях, умениях, навыках, эмоционально-оценочной деятельности ) через создание игровой (смоделированной)  ситуации .</a:t>
                      </a:r>
                    </a:p>
                    <a:p>
                      <a:r>
                        <a:rPr lang="ru-RU" sz="2800" dirty="0" smtClean="0"/>
                        <a:t>Виды игр: настольные, ролевые, станционные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Диаграмма связей </a:t>
                      </a:r>
                    </a:p>
                    <a:p>
                      <a:r>
                        <a:rPr lang="ru-RU" sz="2800" dirty="0" smtClean="0"/>
                        <a:t>(ментальная карта)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Используется для выявления связи между причинами возникновения проблем и выбора приоритетов для приложения усилий , которые принесут наибольшую отдачу в решении проблемы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Проектные задания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Организация деятельности, направленной на получение нового результата (продукта) в тесной связи с реальной жизненной практикой  с учетом временных и ресурсных ограничений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РЕФЛЕКТИВНО-ОЦЕНОЧНОГО 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367667" y="2988527"/>
          <a:ext cx="12442509" cy="65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РЕФЛЕКТИВНО-ОЦЕНОЧНОГО 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94406" y="3042912"/>
          <a:ext cx="12648142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165"/>
                <a:gridCol w="8494977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Методический прием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Синквейн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Методический прием составления  не имеющего рифмы стихотворения , состоящего из 5 строк, написание каждой из которых подчинено определенным правилам. </a:t>
                      </a:r>
                      <a:r>
                        <a:rPr lang="ru-RU" sz="2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Таким образом происходит краткое </a:t>
                      </a:r>
                      <a:r>
                        <a:rPr lang="ru-RU" sz="24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резюмирование</a:t>
                      </a:r>
                      <a:r>
                        <a:rPr lang="ru-RU" sz="2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и подведение итогов по изученному учебному материалу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Прием З –Х - 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Используется для  на этапе рефлексии так: ученики  заполняют третий столбец таблицы «Узнал о …» послед знакомства с новой информацией   и сравнивают со столбцами «Знаю о …», «Хочу узнать …..»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Билетик на выход 3-2-1-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Ученики заполняют на листочках: 3 факта, о которых он и узнали на занятии   2  факта, которые показались  им наиболее интересными; у вопрос, который у них остался ил  факт, который они сделали. При выходе с занятия отдают их </a:t>
                      </a:r>
                      <a:r>
                        <a:rPr lang="ru-RU" sz="2400" dirty="0" err="1" smtClean="0"/>
                        <a:t>учител</a:t>
                      </a:r>
                      <a:r>
                        <a:rPr lang="ru-RU" sz="2400" dirty="0" smtClean="0"/>
                        <a:t>.   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РЕФЛЕКТИВНО-ОЦЕНОЧНОГО 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4059" y="3278458"/>
          <a:ext cx="13916721" cy="477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718"/>
                <a:gridCol w="9347003"/>
              </a:tblGrid>
              <a:tr h="7376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Методический прием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11714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Раньше я думал …., а теперь я знаю…..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Ученик вместо многоточия вставляет своё продолжение каждой фразы</a:t>
                      </a:r>
                      <a:endParaRPr lang="ru-RU" sz="2400" dirty="0"/>
                    </a:p>
                  </a:txBody>
                  <a:tcPr/>
                </a:tc>
              </a:tr>
              <a:tr h="16921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Чемодан , мясорубка, корзина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Используются существующие рисунке. Чемодан -  беру с собой. Мясорубка- надо обдумать. Корзина – не буду пользоваться</a:t>
                      </a:r>
                      <a:endParaRPr lang="ru-RU" sz="2400" dirty="0"/>
                    </a:p>
                  </a:txBody>
                  <a:tcPr/>
                </a:tc>
              </a:tr>
              <a:tr h="11714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Продолжи фразу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«Я сегодня узнал…»,  «Я понял ……», «Я применю….», «Меня удивило…..»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РЕФЛЕКТИВНО-ОЦЕНОЧНОГО 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4059" y="3278458"/>
          <a:ext cx="13916721" cy="418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718"/>
                <a:gridCol w="9347003"/>
              </a:tblGrid>
              <a:tr h="7376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Методический прием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11714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Дидактический </a:t>
                      </a:r>
                      <a:r>
                        <a:rPr lang="ru-RU" sz="2400" dirty="0" err="1" smtClean="0"/>
                        <a:t>синквейн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83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Первая строка</a:t>
                      </a:r>
                      <a:r>
                        <a:rPr lang="ru-RU" sz="2183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одно существительное или местоимение, обозначающее главную тему.</a:t>
                      </a:r>
                    </a:p>
                    <a:p>
                      <a:r>
                        <a:rPr lang="ru-RU" sz="2183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Вторая строка</a:t>
                      </a:r>
                      <a:r>
                        <a:rPr lang="ru-RU" sz="2183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два прилагательных или причастия — эпитеты к главной теме.</a:t>
                      </a:r>
                    </a:p>
                    <a:p>
                      <a:r>
                        <a:rPr lang="ru-RU" sz="2183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Третья строка</a:t>
                      </a:r>
                      <a:r>
                        <a:rPr lang="ru-RU" sz="2183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три глагола или деепричастия, показывающие действия, связанные с темой.</a:t>
                      </a:r>
                    </a:p>
                    <a:p>
                      <a:r>
                        <a:rPr lang="ru-RU" sz="2183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Четвертая строка</a:t>
                      </a:r>
                      <a:r>
                        <a:rPr lang="ru-RU" sz="2183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фраза из четырех слов, выражающая отношение к теме или суть темы.</a:t>
                      </a:r>
                    </a:p>
                    <a:p>
                      <a:r>
                        <a:rPr lang="ru-RU" sz="2183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Пятая строка</a:t>
                      </a:r>
                      <a:r>
                        <a:rPr lang="ru-RU" sz="2183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одно существительное, связанное с первым словом.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МЕТОДИЧЕСКИЙ  ИНСТРУМЕНТАРИЙ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59B60B-0012-A14E-CDA6-CBDB1093C47F}"/>
              </a:ext>
            </a:extLst>
          </p:cNvPr>
          <p:cNvSpPr txBox="1"/>
          <p:nvPr/>
        </p:nvSpPr>
        <p:spPr>
          <a:xfrm>
            <a:off x="2483998" y="3285108"/>
            <a:ext cx="15386267" cy="4513558"/>
          </a:xfrm>
          <a:prstGeom prst="rect">
            <a:avLst/>
          </a:prstGeom>
          <a:noFill/>
        </p:spPr>
        <p:txBody>
          <a:bodyPr wrap="square" lIns="142381" tIns="71191" rIns="142381" bIns="71191">
            <a:spAutoFit/>
          </a:bodyPr>
          <a:lstStyle/>
          <a:p>
            <a:pPr>
              <a:lnSpc>
                <a:spcPts val="2616"/>
              </a:lnSpc>
              <a:spcAft>
                <a:spcPts val="4087"/>
              </a:spcAft>
            </a:pPr>
            <a:r>
              <a:rPr lang="ru-RU" b="1" kern="0" dirty="0">
                <a:solidFill>
                  <a:srgbClr val="1D1D1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учитывать при выборе методов обучения?</a:t>
            </a:r>
            <a:endParaRPr lang="ru-RU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569"/>
              </a:spcBef>
              <a:spcAft>
                <a:spcPts val="2569"/>
              </a:spcAft>
            </a:pPr>
            <a:r>
              <a:rPr lang="ru-RU" sz="2800" dirty="0">
                <a:solidFill>
                  <a:srgbClr val="1D1D1D"/>
                </a:solidFill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педагогики подбираются под каждую новую работу, цель, задачу с учетом:</a:t>
            </a:r>
            <a:endParaRPr lang="ru-RU" sz="3100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930" indent="-533930">
              <a:lnSpc>
                <a:spcPct val="107000"/>
              </a:lnSpc>
              <a:spcAft>
                <a:spcPts val="1401"/>
              </a:spcAft>
              <a:buSzPts val="1000"/>
              <a:buFont typeface="Symbol" panose="05050102010706020507" pitchFamily="18" charset="2"/>
              <a:buChar char=""/>
              <a:tabLst>
                <a:tab pos="711906" algn="l"/>
              </a:tabLst>
            </a:pPr>
            <a:r>
              <a:rPr lang="ru-RU" sz="2800" dirty="0">
                <a:solidFill>
                  <a:srgbClr val="1D1D1D"/>
                </a:solidFill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и степени сложности материала.</a:t>
            </a:r>
            <a:endParaRPr lang="ru-RU" sz="3100" kern="100" dirty="0">
              <a:solidFill>
                <a:srgbClr val="1D1D1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930" indent="-533930">
              <a:lnSpc>
                <a:spcPct val="107000"/>
              </a:lnSpc>
              <a:spcAft>
                <a:spcPts val="1401"/>
              </a:spcAft>
              <a:buSzPts val="1000"/>
              <a:buFont typeface="Symbol" panose="05050102010706020507" pitchFamily="18" charset="2"/>
              <a:buChar char=""/>
              <a:tabLst>
                <a:tab pos="711906" algn="l"/>
              </a:tabLst>
            </a:pPr>
            <a:r>
              <a:rPr lang="ru-RU" sz="2800" dirty="0">
                <a:solidFill>
                  <a:srgbClr val="1D1D1D"/>
                </a:solidFill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Типа, целей и задач занятия.</a:t>
            </a:r>
            <a:endParaRPr lang="ru-RU" sz="3100" kern="100" dirty="0">
              <a:solidFill>
                <a:srgbClr val="1D1D1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930" indent="-533930">
              <a:lnSpc>
                <a:spcPct val="107000"/>
              </a:lnSpc>
              <a:spcAft>
                <a:spcPts val="1401"/>
              </a:spcAft>
              <a:buSzPts val="1000"/>
              <a:buFont typeface="Symbol" panose="05050102010706020507" pitchFamily="18" charset="2"/>
              <a:buChar char=""/>
              <a:tabLst>
                <a:tab pos="711906" algn="l"/>
              </a:tabLst>
            </a:pPr>
            <a:r>
              <a:rPr lang="ru-RU" sz="2800" dirty="0">
                <a:solidFill>
                  <a:srgbClr val="1D1D1D"/>
                </a:solidFill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 класса: возраста детей, сплоченности, уровня подготовки и т. д.</a:t>
            </a:r>
            <a:endParaRPr lang="ru-RU" sz="3100" kern="100" dirty="0">
              <a:solidFill>
                <a:srgbClr val="1D1D1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930" indent="-533930">
              <a:lnSpc>
                <a:spcPct val="107000"/>
              </a:lnSpc>
              <a:spcAft>
                <a:spcPts val="1401"/>
              </a:spcAft>
              <a:buSzPts val="1000"/>
              <a:buFont typeface="Symbol" panose="05050102010706020507" pitchFamily="18" charset="2"/>
              <a:buChar char=""/>
              <a:tabLst>
                <a:tab pos="711906" algn="l"/>
              </a:tabLst>
            </a:pPr>
            <a:r>
              <a:rPr lang="ru-RU" sz="2800" dirty="0">
                <a:solidFill>
                  <a:srgbClr val="1D1D1D"/>
                </a:solidFill>
                <a:highlight>
                  <a:srgbClr val="FFFFFF"/>
                </a:highligh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Индивидуальных  особенностей каждого ребенка.</a:t>
            </a:r>
            <a:endParaRPr lang="ru-RU" sz="3100" kern="100" dirty="0">
              <a:solidFill>
                <a:srgbClr val="1D1D1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ПЕДАГОГИЧЕСКИЕ МЕТОДЫ И ПРИЕМЫ ОБУЧЕНИЯ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59B60B-0012-A14E-CDA6-CBDB1093C47F}"/>
              </a:ext>
            </a:extLst>
          </p:cNvPr>
          <p:cNvSpPr txBox="1"/>
          <p:nvPr/>
        </p:nvSpPr>
        <p:spPr>
          <a:xfrm>
            <a:off x="2257892" y="2899317"/>
            <a:ext cx="15386267" cy="5314419"/>
          </a:xfrm>
          <a:prstGeom prst="rect">
            <a:avLst/>
          </a:prstGeom>
          <a:noFill/>
        </p:spPr>
        <p:txBody>
          <a:bodyPr wrap="square" lIns="142381" tIns="71191" rIns="142381" bIns="71191">
            <a:spAutoFit/>
          </a:bodyPr>
          <a:lstStyle/>
          <a:p>
            <a:pPr algn="just"/>
            <a:r>
              <a:rPr lang="ru-RU" sz="2800" b="1" dirty="0">
                <a:ea typeface="Times New Roman" panose="02020603050405020304" pitchFamily="18" charset="0"/>
              </a:rPr>
              <a:t>Репродуктивные методы</a:t>
            </a:r>
            <a:r>
              <a:rPr lang="ru-RU" sz="2800" dirty="0">
                <a:ea typeface="Times New Roman" panose="02020603050405020304" pitchFamily="18" charset="0"/>
              </a:rPr>
              <a:t>: </a:t>
            </a:r>
          </a:p>
          <a:p>
            <a:pPr marL="444941" indent="-444941" algn="just">
              <a:buFontTx/>
              <a:buChar char="-"/>
            </a:pPr>
            <a:r>
              <a:rPr lang="ru-RU" sz="2800" dirty="0">
                <a:ea typeface="Times New Roman" panose="02020603050405020304" pitchFamily="18" charset="0"/>
              </a:rPr>
              <a:t>рассказ учителя </a:t>
            </a:r>
            <a:r>
              <a:rPr lang="ru-RU" sz="2800" dirty="0" smtClean="0">
                <a:ea typeface="Times New Roman" panose="02020603050405020304" pitchFamily="18" charset="0"/>
              </a:rPr>
              <a:t>, интегрирующий тематику финансовой грамотности в содержание предмета «География»  </a:t>
            </a:r>
            <a:endParaRPr lang="ru-RU" sz="2800" dirty="0">
              <a:ea typeface="Times New Roman" panose="02020603050405020304" pitchFamily="18" charset="0"/>
            </a:endParaRPr>
          </a:p>
          <a:p>
            <a:pPr marL="444941" indent="-444941" algn="just">
              <a:buFontTx/>
              <a:buChar char="-"/>
            </a:pPr>
            <a:r>
              <a:rPr lang="ru-RU" sz="2800" dirty="0">
                <a:ea typeface="Times New Roman" panose="02020603050405020304" pitchFamily="18" charset="0"/>
              </a:rPr>
              <a:t>рассказ-беседа с актуализацией опыта учащихся </a:t>
            </a:r>
          </a:p>
          <a:p>
            <a:pPr marL="444941" indent="-444941" algn="just">
              <a:buFontTx/>
              <a:buChar char="-"/>
            </a:pPr>
            <a:r>
              <a:rPr lang="ru-RU" sz="2800" dirty="0">
                <a:ea typeface="Times New Roman" panose="02020603050405020304" pitchFamily="18" charset="0"/>
              </a:rPr>
              <a:t>работа с учебным текстом  </a:t>
            </a:r>
          </a:p>
          <a:p>
            <a:pPr marL="444941" indent="-444941" algn="just">
              <a:buFontTx/>
              <a:buChar char="-"/>
            </a:pPr>
            <a:r>
              <a:rPr lang="ru-RU" dirty="0">
                <a:ea typeface="Times New Roman" panose="02020603050405020304" pitchFamily="18" charset="0"/>
              </a:rPr>
              <a:t>и</a:t>
            </a:r>
            <a:r>
              <a:rPr lang="ru-RU" sz="2800" dirty="0">
                <a:ea typeface="Times New Roman" panose="02020603050405020304" pitchFamily="18" charset="0"/>
              </a:rPr>
              <a:t>ллюстрация /демонстрация финансовых явлений и процессов </a:t>
            </a:r>
          </a:p>
          <a:p>
            <a:pPr marL="444941" indent="-444941" algn="just">
              <a:buFontTx/>
              <a:buChar char="-"/>
            </a:pPr>
            <a:r>
              <a:rPr lang="ru-RU" dirty="0">
                <a:ea typeface="Times New Roman" panose="02020603050405020304" pitchFamily="18" charset="0"/>
              </a:rPr>
              <a:t>р</a:t>
            </a:r>
            <a:r>
              <a:rPr lang="ru-RU" sz="2800" dirty="0">
                <a:ea typeface="Times New Roman" panose="02020603050405020304" pitchFamily="18" charset="0"/>
              </a:rPr>
              <a:t>ешение репродуктивных тестов, задач, заданий </a:t>
            </a:r>
          </a:p>
          <a:p>
            <a:pPr marL="444941" indent="-444941" algn="just">
              <a:buFontTx/>
              <a:buChar char="-"/>
            </a:pPr>
            <a:endParaRPr lang="ru-RU" sz="2800" dirty="0">
              <a:ea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a typeface="Times New Roman" panose="02020603050405020304" pitchFamily="18" charset="0"/>
              </a:rPr>
              <a:t>Продуктивные методы: </a:t>
            </a:r>
          </a:p>
          <a:p>
            <a:pPr marL="444941" indent="-444941" algn="just">
              <a:buFontTx/>
              <a:buChar char="-"/>
            </a:pPr>
            <a:r>
              <a:rPr lang="ru-RU" dirty="0">
                <a:ea typeface="Times New Roman" panose="02020603050405020304" pitchFamily="18" charset="0"/>
              </a:rPr>
              <a:t>п</a:t>
            </a:r>
            <a:r>
              <a:rPr lang="ru-RU" sz="2800" dirty="0">
                <a:ea typeface="Times New Roman" panose="02020603050405020304" pitchFamily="18" charset="0"/>
              </a:rPr>
              <a:t>роблемно-поисковые; </a:t>
            </a:r>
          </a:p>
          <a:p>
            <a:pPr marL="444941" indent="-444941" algn="just">
              <a:buFontTx/>
              <a:buChar char="-"/>
            </a:pPr>
            <a:r>
              <a:rPr lang="ru-RU" dirty="0">
                <a:ea typeface="Times New Roman" panose="02020603050405020304" pitchFamily="18" charset="0"/>
              </a:rPr>
              <a:t>и</a:t>
            </a:r>
            <a:r>
              <a:rPr lang="ru-RU" sz="2800" dirty="0">
                <a:ea typeface="Times New Roman" panose="02020603050405020304" pitchFamily="18" charset="0"/>
              </a:rPr>
              <a:t>сследовательско – поисковые;</a:t>
            </a:r>
          </a:p>
          <a:p>
            <a:pPr algn="just"/>
            <a:r>
              <a:rPr lang="ru-RU" sz="2800" dirty="0">
                <a:ea typeface="Times New Roman" panose="02020603050405020304" pitchFamily="18" charset="0"/>
              </a:rPr>
              <a:t>-   проектные;</a:t>
            </a:r>
          </a:p>
        </p:txBody>
      </p:sp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083136" y="3997122"/>
            <a:ext cx="12355550" cy="162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ТЕМА 2.2.«МЕТОДИЧЕСКИЕ ПОДХОДЫ</a:t>
            </a:r>
          </a:p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 К ФОРМИРОВАНИЮ  ФИНАНСОВОЙ ГРАМОТНОСТИ</a:t>
            </a:r>
          </a:p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 НА УРОКАХ ГЕОГРАФИИ </a:t>
            </a:r>
            <a:endParaRPr lang="ru-RU" sz="32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ПЕДАГОГИЧЕСКИЕ МЕТОДЫ И ПРИЕМЫ ОБУЧЕНИЯ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59B60B-0012-A14E-CDA6-CBDB1093C47F}"/>
              </a:ext>
            </a:extLst>
          </p:cNvPr>
          <p:cNvSpPr txBox="1"/>
          <p:nvPr/>
        </p:nvSpPr>
        <p:spPr>
          <a:xfrm>
            <a:off x="2319454" y="3033132"/>
            <a:ext cx="13716000" cy="6053082"/>
          </a:xfrm>
          <a:prstGeom prst="rect">
            <a:avLst/>
          </a:prstGeom>
          <a:noFill/>
        </p:spPr>
        <p:txBody>
          <a:bodyPr wrap="square" lIns="142381" tIns="71191" rIns="142381" bIns="71191">
            <a:spAutoFit/>
          </a:bodyPr>
          <a:lstStyle/>
          <a:p>
            <a:pPr defTabSz="1423812">
              <a:buClrTx/>
              <a:defRPr/>
            </a:pPr>
            <a:r>
              <a:rPr lang="ru-RU" sz="3200" kern="1200" dirty="0">
                <a:ea typeface="+mn-ea"/>
                <a:cs typeface="+mn-cs"/>
              </a:rPr>
              <a:t>Педагогические приемы, используемые </a:t>
            </a:r>
            <a:r>
              <a:rPr lang="ru-RU" sz="3200" kern="1200" dirty="0" smtClean="0">
                <a:ea typeface="+mn-ea"/>
                <a:cs typeface="+mn-cs"/>
              </a:rPr>
              <a:t>в процессе интеграции тематики ФГ в содержание географии  </a:t>
            </a:r>
            <a:endParaRPr lang="ru-RU" sz="3200" kern="1200" dirty="0">
              <a:ea typeface="+mn-ea"/>
              <a:cs typeface="+mn-cs"/>
            </a:endParaRPr>
          </a:p>
          <a:p>
            <a:pPr defTabSz="1423812">
              <a:buClrTx/>
              <a:defRPr/>
            </a:pPr>
            <a:endParaRPr lang="ru-RU" sz="3200" kern="1200" dirty="0">
              <a:ea typeface="+mn-ea"/>
              <a:cs typeface="+mn-cs"/>
            </a:endParaRPr>
          </a:p>
          <a:p>
            <a:pPr marL="444941" indent="-444941" defTabSz="1423812">
              <a:buClrTx/>
              <a:buFontTx/>
              <a:buChar char="-"/>
              <a:defRPr/>
            </a:pPr>
            <a:r>
              <a:rPr lang="ru-RU" sz="3200" kern="1200" dirty="0">
                <a:ea typeface="+mn-ea"/>
                <a:cs typeface="+mn-cs"/>
              </a:rPr>
              <a:t>использование актуальной для обучающегося тематики</a:t>
            </a:r>
          </a:p>
          <a:p>
            <a:pPr marL="444941" indent="-444941" defTabSz="1423812">
              <a:buClrTx/>
              <a:buFontTx/>
              <a:buChar char="-"/>
              <a:defRPr/>
            </a:pPr>
            <a:endParaRPr lang="ru-RU" sz="3200" kern="1200" dirty="0">
              <a:ea typeface="+mn-ea"/>
              <a:cs typeface="+mn-cs"/>
            </a:endParaRPr>
          </a:p>
          <a:p>
            <a:pPr marL="444941" indent="-444941" defTabSz="1423812">
              <a:buClrTx/>
              <a:buFontTx/>
              <a:buChar char="-"/>
              <a:defRPr/>
            </a:pPr>
            <a:r>
              <a:rPr lang="ru-RU" sz="3200" kern="1200" dirty="0">
                <a:ea typeface="+mn-ea"/>
                <a:cs typeface="+mn-cs"/>
              </a:rPr>
              <a:t>использование </a:t>
            </a:r>
            <a:r>
              <a:rPr lang="ru-RU" sz="3200" kern="1200" dirty="0" err="1" smtClean="0">
                <a:ea typeface="+mn-ea"/>
                <a:cs typeface="+mn-cs"/>
              </a:rPr>
              <a:t>инфографики</a:t>
            </a:r>
            <a:r>
              <a:rPr lang="ru-RU" sz="3200" kern="1200" dirty="0" smtClean="0">
                <a:ea typeface="+mn-ea"/>
                <a:cs typeface="+mn-cs"/>
              </a:rPr>
              <a:t> и </a:t>
            </a:r>
            <a:r>
              <a:rPr lang="ru-RU" sz="3200" kern="1200" dirty="0" err="1" smtClean="0">
                <a:ea typeface="+mn-ea"/>
                <a:cs typeface="+mn-cs"/>
              </a:rPr>
              <a:t>геоинформационных</a:t>
            </a:r>
            <a:r>
              <a:rPr lang="ru-RU" sz="3200" kern="1200" dirty="0" smtClean="0">
                <a:ea typeface="+mn-ea"/>
                <a:cs typeface="+mn-cs"/>
              </a:rPr>
              <a:t> систем</a:t>
            </a:r>
            <a:endParaRPr lang="ru-RU" sz="3200" kern="1200" dirty="0">
              <a:ea typeface="+mn-ea"/>
              <a:cs typeface="+mn-cs"/>
            </a:endParaRPr>
          </a:p>
          <a:p>
            <a:pPr marL="444941" indent="-444941" defTabSz="1423812">
              <a:buClrTx/>
              <a:buFontTx/>
              <a:buChar char="-"/>
              <a:defRPr/>
            </a:pP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pPr marL="444941" indent="-444941" defTabSz="1423812">
              <a:buClrTx/>
              <a:buFontTx/>
              <a:buChar char="-"/>
              <a:defRPr/>
            </a:pPr>
            <a:r>
              <a:rPr lang="ru-RU" sz="3200" kern="1200" dirty="0">
                <a:ea typeface="+mn-ea"/>
                <a:cs typeface="+mn-cs"/>
              </a:rPr>
              <a:t>использование сайтов для поиска информации</a:t>
            </a:r>
          </a:p>
          <a:p>
            <a:pPr defTabSz="1423812">
              <a:buClrTx/>
              <a:defRPr/>
            </a:pPr>
            <a:r>
              <a:rPr lang="ru-RU" sz="3200" kern="1200" dirty="0">
                <a:ea typeface="+mn-ea"/>
                <a:cs typeface="+mn-cs"/>
              </a:rPr>
              <a:t> </a:t>
            </a:r>
          </a:p>
          <a:p>
            <a:pPr marL="444941" indent="-444941" defTabSz="1423812">
              <a:buClrTx/>
              <a:buFontTx/>
              <a:buChar char="-"/>
              <a:defRPr/>
            </a:pPr>
            <a:r>
              <a:rPr lang="ru-RU" sz="3200" kern="1200" dirty="0" smtClean="0">
                <a:ea typeface="+mn-ea"/>
                <a:cs typeface="+mn-cs"/>
              </a:rPr>
              <a:t>включение </a:t>
            </a:r>
            <a:r>
              <a:rPr lang="ru-RU" sz="3200" kern="1200" dirty="0">
                <a:ea typeface="+mn-ea"/>
                <a:cs typeface="+mn-cs"/>
              </a:rPr>
              <a:t>духа соревнования в учебную деятельность</a:t>
            </a:r>
          </a:p>
          <a:p>
            <a:pPr marL="444941" indent="-444941" defTabSz="1423812">
              <a:buClrTx/>
              <a:buFontTx/>
              <a:buChar char="-"/>
              <a:defRPr/>
            </a:pPr>
            <a:endParaRPr lang="ru-RU" sz="3200" kern="1200" dirty="0">
              <a:ea typeface="+mn-ea"/>
              <a:cs typeface="+mn-cs"/>
            </a:endParaRPr>
          </a:p>
          <a:p>
            <a:pPr marL="444941" indent="-444941" defTabSz="1423812">
              <a:buClrTx/>
              <a:buFontTx/>
              <a:buChar char="-"/>
              <a:defRPr/>
            </a:pPr>
            <a:r>
              <a:rPr lang="ru-RU" sz="3200" kern="1200" dirty="0">
                <a:ea typeface="+mn-ea"/>
                <a:cs typeface="+mn-cs"/>
              </a:rPr>
              <a:t>анализ </a:t>
            </a:r>
            <a:r>
              <a:rPr lang="ru-RU" sz="3200" kern="1200" dirty="0" smtClean="0">
                <a:ea typeface="+mn-ea"/>
                <a:cs typeface="+mn-cs"/>
              </a:rPr>
              <a:t>статистических данных и материалов </a:t>
            </a:r>
            <a:r>
              <a:rPr lang="ru-RU" sz="3200" kern="1200" dirty="0">
                <a:ea typeface="+mn-ea"/>
                <a:cs typeface="+mn-cs"/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ПЕДАГОГИЧЕСКИЕ ПРИЕМЫ, ИСПОЛЬЗУЕМЫЕ В   ОБУЧЕНИИ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59B60B-0012-A14E-CDA6-CBDB1093C47F}"/>
              </a:ext>
            </a:extLst>
          </p:cNvPr>
          <p:cNvSpPr txBox="1"/>
          <p:nvPr/>
        </p:nvSpPr>
        <p:spPr>
          <a:xfrm>
            <a:off x="2185639" y="2765502"/>
            <a:ext cx="15997210" cy="6921269"/>
          </a:xfrm>
          <a:prstGeom prst="rect">
            <a:avLst/>
          </a:prstGeom>
          <a:noFill/>
        </p:spPr>
        <p:txBody>
          <a:bodyPr wrap="square" lIns="142381" tIns="71191" rIns="142381" bIns="71191">
            <a:spAutoFit/>
          </a:bodyPr>
          <a:lstStyle/>
          <a:p>
            <a:pPr defTabSz="1423812">
              <a:buClrTx/>
              <a:defRPr/>
            </a:pPr>
            <a:endParaRPr lang="ru-RU" sz="2800" kern="1200" dirty="0"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28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Создание какого-то творческого продукта своими руками (сказки, плакаты и др.)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Подбор иллюстраций к финансовой проблеме; 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Подбор афоризмов, цитат, пословиц и поговорок;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Придумывания проблемных ситуаций (как положительных, так и отрицательных); 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Анализ (и или поиск) финансовых вопросов в фильмах, мультфильмах, литературе; 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Трансформация финансового текста в таблицу, график, диаграмму; 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Написание эссе; </a:t>
            </a:r>
          </a:p>
          <a:p>
            <a:pPr>
              <a:lnSpc>
                <a:spcPct val="107000"/>
              </a:lnSpc>
              <a:spcAft>
                <a:spcPts val="1246"/>
              </a:spcAft>
            </a:pP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ru-RU" sz="3200" kern="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Разработка </a:t>
            </a:r>
            <a:r>
              <a:rPr lang="ru-RU" sz="3200" kern="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вопросов, заданий для </a:t>
            </a:r>
            <a:r>
              <a:rPr lang="ru-RU" sz="3200" kern="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проведения диспута с другими  командами </a:t>
            </a:r>
            <a:endParaRPr lang="ru-RU" sz="3200" kern="1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7294" y="2679404"/>
            <a:ext cx="16546386" cy="359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r>
              <a:rPr lang="ru-RU" sz="3200" dirty="0" smtClean="0"/>
              <a:t>При проведении ряда уроков по географии целесообразно использовать два вида   </a:t>
            </a:r>
            <a:r>
              <a:rPr lang="ru-RU" sz="3200" dirty="0" err="1" smtClean="0"/>
              <a:t>видеоматерилов</a:t>
            </a:r>
            <a:r>
              <a:rPr lang="ru-RU" sz="3200" dirty="0" smtClean="0"/>
              <a:t>:</a:t>
            </a:r>
          </a:p>
          <a:p>
            <a:pPr marL="514350" indent="-514350" fontAlgn="base">
              <a:buAutoNum type="arabicParenR"/>
            </a:pPr>
            <a:r>
              <a:rPr lang="ru-RU" sz="3200" dirty="0" smtClean="0"/>
              <a:t>Анимированные презентации для обучающихся 5 – 7, 8 – 9, 10 – 11 классов</a:t>
            </a:r>
          </a:p>
          <a:p>
            <a:pPr marL="514350" indent="-514350" fontAlgn="base">
              <a:buAutoNum type="arabicParenR"/>
            </a:pPr>
            <a:r>
              <a:rPr lang="ru-RU" sz="3200" dirty="0" smtClean="0"/>
              <a:t>Отдельные элементы сериалов, подготовленных компанией ПАКК</a:t>
            </a:r>
          </a:p>
          <a:p>
            <a:pPr fontAlgn="base"/>
            <a:r>
              <a:rPr lang="ru-RU" sz="3200" dirty="0" smtClean="0"/>
              <a:t> ( короткометражные художественные фильмы) </a:t>
            </a:r>
          </a:p>
          <a:p>
            <a:pPr fontAlgn="base"/>
            <a:r>
              <a:rPr lang="ru-RU" sz="3200" dirty="0" smtClean="0"/>
              <a:t>- «Моя семья и другие проблемы» для учащихся  8 – 9 классов</a:t>
            </a:r>
          </a:p>
          <a:p>
            <a:pPr fontAlgn="base"/>
            <a:r>
              <a:rPr lang="ru-RU" sz="3200" dirty="0" smtClean="0"/>
              <a:t>- «Любовь, дружба, экономика» для учащихся 10 -11 классов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 descr="http://qrcoder.ru/code/?http%3A%2F%2Fhttps%3A%2F%2Fxn--80apaohbc3aw9e.xn--p1ai%2FmAteriAlS%2FaNiMirOvAnnYe-prezEnTACII-PO-fiNAnsOvOJ-GRAMOTNOsTi-DLya-uROKov-vO-5-7-KLAsSaH%2F%3Fysclid%3Dm19kg4yel0562082560&amp;4&amp;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640" y="6837479"/>
            <a:ext cx="1913130" cy="19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qrcoder.ru/code/?http%3A%2F%2Fhttps%3A%2F%2Fxn--80apaohbc3aw9e.xn--p1ai%2Fmaterials%2Fanimirovannye-prezentacii-po-finansovoj-gramotnosti-dlya-urokov-v-8-9-klassah%2F%3Fysclid%3Dm19khz3qdy285423658&amp;4&amp;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9363" y="6746312"/>
            <a:ext cx="1959692" cy="20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qrcoder.ru/code/?http%3A%2F%2Fhttps%3A%2F%2Fxn--80apaohbc3aw9e.xn--p1ai%2Fmaterials%2Fanimirovannye-prezentacii-po-finansovoj-gramotnosti-dlya-urokov-v-10-11-klassah%2F%3Fysclid%3Dm19kyz3ntf780998418&amp;4&amp;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84340" y="6623242"/>
            <a:ext cx="2105065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27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7294" y="2679404"/>
            <a:ext cx="16546386" cy="605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514350" indent="-514350" fontAlgn="base">
              <a:buAutoNum type="arabicParenR"/>
            </a:pPr>
            <a:r>
              <a:rPr lang="ru-RU" sz="3200" dirty="0" smtClean="0"/>
              <a:t>Анимированные презентации для обучающихся 5 – 7, 8 – 9, 10 – 11 классов </a:t>
            </a:r>
          </a:p>
          <a:p>
            <a:pPr marL="514350" indent="-514350" fontAlgn="base">
              <a:buAutoNum type="arabicParenR"/>
            </a:pPr>
            <a:r>
              <a:rPr lang="ru-RU" sz="3200" dirty="0" smtClean="0"/>
              <a:t>Например: презентации  «Виды денег»   и  «Финансовые риски в целом и как от них защититься» для обучающихся 8 класса можно использовать при изучении раздела «Материки и страны»   в  7 классе </a:t>
            </a:r>
          </a:p>
          <a:p>
            <a:pPr marL="514350" indent="-514350" fontAlgn="base">
              <a:buAutoNum type="arabicParenR"/>
            </a:pPr>
            <a:endParaRPr lang="ru-RU" sz="3200" dirty="0"/>
          </a:p>
          <a:p>
            <a:pPr marL="514350" indent="-514350" fontAlgn="base">
              <a:buAutoNum type="arabicParenR"/>
            </a:pPr>
            <a:endParaRPr lang="ru-RU" sz="3200" dirty="0" smtClean="0"/>
          </a:p>
          <a:p>
            <a:pPr marL="514350" indent="-514350" fontAlgn="base">
              <a:buAutoNum type="arabicParenR"/>
            </a:pPr>
            <a:endParaRPr lang="ru-RU" sz="3200" dirty="0"/>
          </a:p>
          <a:p>
            <a:pPr marL="514350" indent="-514350" fontAlgn="base">
              <a:buAutoNum type="arabicParenR"/>
            </a:pPr>
            <a:endParaRPr lang="ru-RU" sz="3200" dirty="0" smtClean="0"/>
          </a:p>
          <a:p>
            <a:pPr marL="514350" indent="-514350" fontAlgn="base">
              <a:buAutoNum type="arabicParenR"/>
            </a:pPr>
            <a:endParaRPr lang="ru-RU" sz="3200" dirty="0"/>
          </a:p>
          <a:p>
            <a:pPr marL="514350" indent="-514350" fontAlgn="base">
              <a:buAutoNum type="arabicParenR"/>
            </a:pPr>
            <a:endParaRPr lang="ru-RU" sz="3200" dirty="0" smtClean="0"/>
          </a:p>
          <a:p>
            <a:pPr fontAlgn="base"/>
            <a:endParaRPr lang="ru-RU" sz="3200" dirty="0"/>
          </a:p>
          <a:p>
            <a:pPr fontAlgn="base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17959" t="11122" r="22074" b="17015"/>
          <a:stretch/>
        </p:blipFill>
        <p:spPr bwMode="auto">
          <a:xfrm>
            <a:off x="1323625" y="5281528"/>
            <a:ext cx="5421046" cy="365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15073" t="13118" r="19187" b="17015"/>
          <a:stretch/>
        </p:blipFill>
        <p:spPr bwMode="auto">
          <a:xfrm>
            <a:off x="7915960" y="5181752"/>
            <a:ext cx="5544567" cy="376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qrcoder.ru/code/?http%3A%2F%2Fhttps%3A%2F%2Fxn--80apaohbc3aw9e.xn--p1ai%2FmAteriAlS%2FaNiMirOvAnnYe-prezEnTACII-PO-fiNAnsOvOJ-GRAMOTNOsTi-DLya-uROKov-vO-5-7-KLAsSaH%2F%3Fysclid%3Dm19kg4yel0562082560&amp;4&amp;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1328" y="5878474"/>
            <a:ext cx="1913130" cy="19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54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616149" y="2679404"/>
            <a:ext cx="16397531" cy="900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r>
              <a:rPr lang="ru-RU" sz="3200" dirty="0" smtClean="0"/>
              <a:t>Транслируемое содержание образования в презентации «Финансовые риски в целом и как от них защититься»</a:t>
            </a:r>
          </a:p>
          <a:p>
            <a:pPr fontAlgn="base"/>
            <a:endParaRPr lang="ru-RU" sz="3200" dirty="0" smtClean="0"/>
          </a:p>
          <a:p>
            <a:pPr fontAlgn="base"/>
            <a:r>
              <a:rPr lang="ru-RU" sz="3200" dirty="0" smtClean="0"/>
              <a:t>Основные понятия: валюта, валютные риски</a:t>
            </a:r>
          </a:p>
          <a:p>
            <a:pPr fontAlgn="base"/>
            <a:endParaRPr lang="ru-RU" sz="3200" dirty="0" smtClean="0"/>
          </a:p>
          <a:p>
            <a:pPr fontAlgn="base"/>
            <a:r>
              <a:rPr lang="ru-RU" sz="3200" dirty="0" smtClean="0"/>
              <a:t>Деньги могут обесцениться не только из-за роста цен, но и из-за изменения курса национальной валюты, другими словами стоимости одного рубля, выраженной в долларах, евро или других валютах. </a:t>
            </a:r>
          </a:p>
          <a:p>
            <a:pPr fontAlgn="base"/>
            <a:endParaRPr lang="ru-RU" sz="3200" dirty="0" smtClean="0"/>
          </a:p>
          <a:p>
            <a:pPr fontAlgn="base"/>
            <a:r>
              <a:rPr lang="ru-RU" sz="3200" dirty="0" smtClean="0"/>
              <a:t>Вопросы к обучающимся:</a:t>
            </a:r>
          </a:p>
          <a:p>
            <a:pPr fontAlgn="base"/>
            <a:endParaRPr lang="ru-RU" sz="3200" dirty="0" smtClean="0"/>
          </a:p>
          <a:p>
            <a:pPr fontAlgn="base"/>
            <a:r>
              <a:rPr lang="ru-RU" sz="3200" dirty="0" smtClean="0"/>
              <a:t>Как вы понимаете валютный риск?</a:t>
            </a:r>
          </a:p>
          <a:p>
            <a:pPr fontAlgn="base"/>
            <a:r>
              <a:rPr lang="ru-RU" sz="3200" dirty="0" smtClean="0"/>
              <a:t>Можно ли его избежать?</a:t>
            </a:r>
            <a:endParaRPr lang="ru-RU" sz="3200" dirty="0"/>
          </a:p>
          <a:p>
            <a:pPr marL="514350" indent="-514350" fontAlgn="base">
              <a:buAutoNum type="arabicParenR"/>
            </a:pPr>
            <a:endParaRPr lang="ru-RU" sz="3200" dirty="0" smtClean="0"/>
          </a:p>
          <a:p>
            <a:pPr marL="514350" indent="-514350" fontAlgn="base">
              <a:buAutoNum type="arabicParenR"/>
            </a:pPr>
            <a:endParaRPr lang="ru-RU" sz="3200" dirty="0"/>
          </a:p>
          <a:p>
            <a:pPr marL="514350" indent="-514350" fontAlgn="base">
              <a:buAutoNum type="arabicParenR"/>
            </a:pPr>
            <a:endParaRPr lang="ru-RU" sz="3200" dirty="0" smtClean="0"/>
          </a:p>
          <a:p>
            <a:pPr fontAlgn="base"/>
            <a:endParaRPr lang="ru-RU" sz="3200" dirty="0"/>
          </a:p>
          <a:p>
            <a:pPr fontAlgn="base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2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7294" y="2679404"/>
            <a:ext cx="16546386" cy="162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endParaRPr lang="ru-RU" sz="3200" dirty="0" smtClean="0"/>
          </a:p>
          <a:p>
            <a:pPr fontAlgn="base"/>
            <a:endParaRPr lang="ru-RU" sz="3200" dirty="0"/>
          </a:p>
          <a:p>
            <a:pPr fontAlgn="base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046" y="2679404"/>
            <a:ext cx="13827717" cy="7540103"/>
          </a:xfrm>
          <a:prstGeom prst="rect">
            <a:avLst/>
          </a:prstGeom>
        </p:spPr>
      </p:pic>
      <p:pic>
        <p:nvPicPr>
          <p:cNvPr id="7" name="Рисунок 6" descr="http://qrcoder.ru/code/?http%3A%2F%2Fhttps%3A%2F%2Fxn--80apaohbc3aw9e.xn--p1ai%2Fmaterials%2Fserial-moya-semya-i-drugie-problemy%2F%3Fysclid%3Dm19l9kisfc645945420&amp;4&amp;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10119" y="4536026"/>
            <a:ext cx="2021205" cy="20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03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382233" y="2679404"/>
            <a:ext cx="15906307" cy="746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темы  «Человеческий капитал» в 8 классе можно использовать серию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и как надо учиться»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6 мин. 16 сек.  сериала «Моя семья и другие проблемы».</a:t>
            </a: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образования: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капитал, образование, доход</a:t>
            </a:r>
          </a:p>
          <a:p>
            <a:pPr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образования на последующую карьеру и, соответственно, на личные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научится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рассчитывать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и семейный доход;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рассчитывать личные расходы и расходы семьи как в краткосрочном, так и в долгосрочном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периоде; 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личное образование и последующий семейный доход.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различные профессии и сферы занятости для оценки потенциала извлечения дохода и роста своего благосостояния в ближайшем и отдаленном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</a:t>
            </a:r>
          </a:p>
          <a:p>
            <a:pPr fontAlgn="base"/>
            <a:endParaRPr lang="ru-RU" sz="3200" dirty="0"/>
          </a:p>
          <a:p>
            <a:pPr fontAlgn="base"/>
            <a:endParaRPr lang="ru-RU" sz="3200" dirty="0" smtClean="0"/>
          </a:p>
          <a:p>
            <a:pPr fontAlgn="base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9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7294" y="2679404"/>
            <a:ext cx="16546386" cy="662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Краткое описание содержания серии «Зачем и как надо учиться»</a:t>
            </a:r>
          </a:p>
          <a:p>
            <a:r>
              <a:rPr lang="ru-RU" dirty="0" smtClean="0"/>
              <a:t>Приехав </a:t>
            </a:r>
            <a:r>
              <a:rPr lang="ru-RU" dirty="0"/>
              <a:t>на дачу, Маша и Миша видят объявление о приеме сухой крапивы. Маша решает заняться ее заготовлением. Она знакомится с материалами о лекарственных растениях и их заготовке. К этому делу она привлекает Мишу и его приятелей, с которыми обещает расплатиться после сдачи сушеной крапивы на заготовительный пункт. Она делает расчеты: сколько нужно собрать свежей крапивы, чтобы получить планируемое количество высушенной, и сколько нужно платить Мишиным приятелям за килограмм собранной свежей крапивы, чтобы остаться с прибылью..</a:t>
            </a:r>
          </a:p>
          <a:p>
            <a:r>
              <a:rPr lang="ru-RU" dirty="0"/>
              <a:t>Но при сдаче высушенной крапивы выясняется, что Машин расчет был неверен, сухой крапивы оказывается меньше, и они с Мишей не получают ожидаемых денег.</a:t>
            </a:r>
          </a:p>
          <a:p>
            <a:r>
              <a:rPr lang="ru-RU" dirty="0"/>
              <a:t>Дядя Вадим подробно разъясняет, в чем Маша допустила ошибку, и, похвалив за то, что она не поленилась разобраться с вопросами заготовки лекарственных трав и экономики задуманного бизнеса, призывает ее более внимательно относиться к получению необходимых знаний в школе.</a:t>
            </a:r>
          </a:p>
          <a:p>
            <a:endParaRPr lang="ru-RU" dirty="0" smtClean="0"/>
          </a:p>
          <a:p>
            <a:r>
              <a:rPr lang="ru-RU" dirty="0" smtClean="0"/>
              <a:t>Видеоматериал </a:t>
            </a:r>
            <a:r>
              <a:rPr lang="ru-RU" dirty="0"/>
              <a:t>подводит зрителей к пониманию того, что при всей важности самообразования, для которого существуют широкие возможности, нельзя недооценивать роль основного образования. </a:t>
            </a:r>
            <a:endParaRPr lang="ru-RU" dirty="0" smtClean="0"/>
          </a:p>
          <a:p>
            <a:r>
              <a:rPr lang="ru-RU" dirty="0" smtClean="0"/>
              <a:t>Герои </a:t>
            </a:r>
            <a:r>
              <a:rPr lang="ru-RU" dirty="0"/>
              <a:t>на своем опыте понимают, что внимательное отношение к образованию помогает избежать досадных неудач в выбранном деле.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9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7294" y="2679404"/>
            <a:ext cx="16546386" cy="37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цель видеоматериала: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учащихся правильное отношение к образованию. Видеоматериал иллюстрирует важность образования для достижения наилучших результатов в работе, в том числе финансовых. Использование видеоматериала помогает учащимся задуматься о необходимости вкладывать собственные усилия в свое образование и соотнести это с последующим личным доходом.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15233" t="9410" r="17103" b="11027"/>
          <a:stretch/>
        </p:blipFill>
        <p:spPr bwMode="auto">
          <a:xfrm>
            <a:off x="5330282" y="5018049"/>
            <a:ext cx="8853549" cy="5045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07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СИНЕМАТЕХНОЛОГИЯ В ФОРМИРОВАНИИ ФИНАНСОВОЙ ГРАМОТНОСТИ 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658679" y="2679404"/>
            <a:ext cx="15566066" cy="741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вопросы для обсуждения после просмотра серии  «Зачем и как нужно учиться»: </a:t>
            </a:r>
          </a:p>
          <a:p>
            <a:pPr lvl="0"/>
            <a:endParaRPr lang="ru-RU" dirty="0" smtClean="0"/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понимаете выражение «я учусь для “корочки”, чтобы потом меня взяли на работу»? Близко ли вам такое отношение к учебе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фильме показано, как недостаточное владение математикой становится причиной потери денег. Можете ли вы привести похожие примеры для других школьных предметов?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Можете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привести примеры успешных, но плохо образованных людей? Если да, то как вы думаете: они добились успеха благодаря своей необразованности или вопреки ей?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Можете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привести примеры образованных, но неуспешных людей? Как вы думаете, чего им не хватает для успеха? По вашему мнению, образование скорее помогает или мешает приобрести недостающие для успеха качества?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нужных и уважаемых профессий необходимо высшее образование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</a:rPr>
              <a:t>ПЛАН ЛЕКЦИОННОГО ЗАНЯТИЯ </a:t>
            </a:r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3062177"/>
            <a:ext cx="17083809" cy="61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57200" indent="-457200">
              <a:buSzPts val="1400"/>
              <a:buAutoNum type="arabicPeriod"/>
            </a:pPr>
            <a:r>
              <a:rPr lang="ru-RU" sz="3200" dirty="0" smtClean="0"/>
              <a:t>1. </a:t>
            </a:r>
            <a:r>
              <a:rPr lang="ru-RU" sz="3200" dirty="0" smtClean="0"/>
              <a:t>Краткая характеристика методического инструментария, обеспечивающего </a:t>
            </a:r>
            <a:r>
              <a:rPr lang="ru-RU" sz="3200" dirty="0"/>
              <a:t>формирование финансовой грамотности на уроках </a:t>
            </a:r>
            <a:r>
              <a:rPr lang="ru-RU" sz="3200" dirty="0" smtClean="0"/>
              <a:t>географии </a:t>
            </a:r>
            <a:endParaRPr lang="ru-RU" sz="3200" dirty="0" smtClean="0"/>
          </a:p>
          <a:p>
            <a:pPr marL="457200" indent="-457200">
              <a:buSzPts val="1400"/>
              <a:buAutoNum type="arabicPeriod"/>
            </a:pPr>
            <a:endParaRPr lang="ru-RU" sz="3200" dirty="0" smtClean="0"/>
          </a:p>
          <a:p>
            <a:pPr marL="457200" indent="-457200">
              <a:buSzPts val="1400"/>
              <a:buAutoNum type="arabicPeriod"/>
            </a:pPr>
            <a:r>
              <a:rPr lang="ru-RU" sz="3200" dirty="0" smtClean="0"/>
              <a:t>2. Роль </a:t>
            </a:r>
            <a:r>
              <a:rPr lang="ru-RU" sz="3200" dirty="0" err="1" smtClean="0"/>
              <a:t>синематехнологии</a:t>
            </a:r>
            <a:r>
              <a:rPr lang="ru-RU" sz="3200" dirty="0" smtClean="0"/>
              <a:t> в формировании финансовой грамотности на уроках географии</a:t>
            </a:r>
            <a:endParaRPr lang="ru-RU" sz="3200" dirty="0" smtClean="0"/>
          </a:p>
          <a:p>
            <a:pPr marL="457200" indent="-457200">
              <a:buSzPts val="1400"/>
              <a:buAutoNum type="arabicPeriod"/>
            </a:pPr>
            <a:endParaRPr lang="ru-RU" sz="3200" dirty="0" smtClean="0"/>
          </a:p>
          <a:p>
            <a:pPr marL="457200" indent="-457200">
              <a:buSzPts val="1400"/>
              <a:buAutoNum type="arabicPeriod"/>
            </a:pPr>
            <a:r>
              <a:rPr lang="ru-RU" sz="3200" dirty="0" smtClean="0"/>
              <a:t>2. Знакомство со </a:t>
            </a:r>
            <a:r>
              <a:rPr lang="ru-RU" sz="3200" dirty="0" smtClean="0"/>
              <a:t>сценариями:  станционной игры «</a:t>
            </a:r>
            <a:r>
              <a:rPr lang="ru-RU" sz="3200" dirty="0" err="1" smtClean="0"/>
              <a:t>Евротур</a:t>
            </a:r>
            <a:r>
              <a:rPr lang="ru-RU" sz="3200" dirty="0" smtClean="0"/>
              <a:t>», практическим занятием  «Как отправиться в путешествие, оптимизируя затраты»  и  дебатами по теме «Человеческий капитал»</a:t>
            </a:r>
            <a:endParaRPr lang="ru-RU" sz="3200" dirty="0" smtClean="0"/>
          </a:p>
          <a:p>
            <a:pPr marL="457200" indent="-457200">
              <a:buSzPts val="1400"/>
              <a:buAutoNum type="arabicPeriod"/>
            </a:pPr>
            <a:endParaRPr lang="ru-RU" dirty="0" smtClean="0"/>
          </a:p>
          <a:p>
            <a:pPr marL="457200" indent="-457200">
              <a:buSzPts val="1400"/>
              <a:buAutoNum type="arabicPeriod"/>
            </a:pPr>
            <a:endParaRPr lang="ru-RU" dirty="0" smtClean="0"/>
          </a:p>
          <a:p>
            <a:pPr marL="457200" indent="-457200">
              <a:buSzPts val="1400"/>
              <a:buAutoNum type="arabicPeriod"/>
            </a:pPr>
            <a:endParaRPr lang="ru-RU" dirty="0" smtClean="0"/>
          </a:p>
          <a:p>
            <a:pPr marL="514350" indent="-514350">
              <a:buSzPts val="1400"/>
              <a:buAutoNum type="arabicPeriod"/>
            </a:pPr>
            <a:endParaRPr lang="ru-RU" sz="2800" dirty="0" smtClean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ИГРА «ГЕОГРАФИЯ ДЕНЕГ»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1807" t="27947" r="9246" b="19296"/>
          <a:stretch/>
        </p:blipFill>
        <p:spPr bwMode="auto">
          <a:xfrm>
            <a:off x="1382751" y="2408664"/>
            <a:ext cx="16369990" cy="7002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37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БЛИЦ-ОПРООС «СОВРЕМЕННЫЕ ДЕНЬГИ РОССИИ»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8;p3"/>
          <p:cNvSpPr txBox="1"/>
          <p:nvPr/>
        </p:nvSpPr>
        <p:spPr>
          <a:xfrm>
            <a:off x="1850065" y="2351415"/>
            <a:ext cx="15543112" cy="789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На каких купюрах изображены реки? (10,50,500,5000)</a:t>
            </a:r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- На этой купюре изображен памятник основателю российского флота. (500)</a:t>
            </a:r>
          </a:p>
          <a:p>
            <a:r>
              <a:rPr lang="ru-RU" sz="2800" dirty="0">
                <a:latin typeface="+mn-lt"/>
              </a:rPr>
              <a:t>- На этой купюре изображено здание биржи. (50)</a:t>
            </a:r>
          </a:p>
          <a:p>
            <a:r>
              <a:rPr lang="ru-RU" sz="2800" dirty="0">
                <a:latin typeface="+mn-lt"/>
              </a:rPr>
              <a:t>- На каких купюрах изображены гербы? (1000,5000)</a:t>
            </a:r>
          </a:p>
          <a:p>
            <a:r>
              <a:rPr lang="ru-RU" sz="2800" dirty="0">
                <a:latin typeface="+mn-lt"/>
              </a:rPr>
              <a:t>- На этой купюре изображена ГЭС. (10)</a:t>
            </a:r>
          </a:p>
          <a:p>
            <a:r>
              <a:rPr lang="ru-RU" sz="2800" dirty="0">
                <a:latin typeface="+mn-lt"/>
              </a:rPr>
              <a:t>- На этой купюре изображен памятник губернатору Восточной Сибири. (5000)</a:t>
            </a:r>
          </a:p>
          <a:p>
            <a:r>
              <a:rPr lang="ru-RU" sz="2800" dirty="0">
                <a:latin typeface="+mn-lt"/>
              </a:rPr>
              <a:t>- На этой купюре изображено здание театра. (100)</a:t>
            </a:r>
          </a:p>
          <a:p>
            <a:r>
              <a:rPr lang="ru-RU" sz="2800" dirty="0">
                <a:latin typeface="+mn-lt"/>
              </a:rPr>
              <a:t>- На этой купюре изображен </a:t>
            </a:r>
            <a:r>
              <a:rPr lang="ru-RU" sz="2800" dirty="0" err="1">
                <a:latin typeface="+mn-lt"/>
              </a:rPr>
              <a:t>Спасо</a:t>
            </a:r>
            <a:r>
              <a:rPr lang="ru-RU" sz="2800" dirty="0">
                <a:latin typeface="+mn-lt"/>
              </a:rPr>
              <a:t> - Преображенский монастырь. (1000)</a:t>
            </a:r>
          </a:p>
          <a:p>
            <a:r>
              <a:rPr lang="ru-RU" sz="2800" dirty="0">
                <a:latin typeface="+mn-lt"/>
              </a:rPr>
              <a:t>- На этой купюре изображен покровитель искусств бог Аполлон. (100)</a:t>
            </a:r>
          </a:p>
          <a:p>
            <a:r>
              <a:rPr lang="ru-RU" sz="2800" dirty="0">
                <a:latin typeface="+mn-lt"/>
              </a:rPr>
              <a:t>- На этой купюре изображен памятник князю, который являлся символом народного просвещения средних веков в России. (1000)</a:t>
            </a:r>
          </a:p>
          <a:p>
            <a:r>
              <a:rPr lang="ru-RU" sz="2800" dirty="0">
                <a:latin typeface="+mn-lt"/>
              </a:rPr>
              <a:t>- На этой купюре изображен Коммунальный мост. (10)</a:t>
            </a:r>
          </a:p>
          <a:p>
            <a:r>
              <a:rPr lang="ru-RU" sz="2800" dirty="0">
                <a:latin typeface="+mn-lt"/>
              </a:rPr>
              <a:t>- На этой купюре изображена Часовня Казанской Богоматери. (1000)</a:t>
            </a:r>
          </a:p>
          <a:p>
            <a:r>
              <a:rPr lang="ru-RU" sz="2800" dirty="0">
                <a:latin typeface="+mn-lt"/>
              </a:rPr>
              <a:t>- На этой купюре изображен Соловецкий монастырь. (500)</a:t>
            </a:r>
          </a:p>
          <a:p>
            <a:r>
              <a:rPr lang="ru-RU" sz="2800" dirty="0">
                <a:latin typeface="+mn-lt"/>
              </a:rPr>
              <a:t>- На этой купюре изображены отроги Восточного Сояна. (10)</a:t>
            </a:r>
          </a:p>
          <a:p>
            <a:r>
              <a:rPr lang="ru-RU" sz="2800" dirty="0">
                <a:latin typeface="+mn-lt"/>
              </a:rPr>
              <a:t>- На этой купюре изображен Петропавловский собор. (50)</a:t>
            </a:r>
          </a:p>
          <a:p>
            <a:r>
              <a:rPr lang="ru-RU" sz="2800" dirty="0">
                <a:latin typeface="+mn-lt"/>
              </a:rPr>
              <a:t>- На этой купюре изображен речной вокзал. (500)</a:t>
            </a:r>
          </a:p>
          <a:p>
            <a:r>
              <a:rPr lang="ru-RU" sz="2800" dirty="0">
                <a:latin typeface="+mn-lt"/>
              </a:rPr>
              <a:t>- На этой купюре изображена Стрелка Васильевского острова. (50)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1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ИСПОЛЬЗОВАНИЕ ПРИЛОЖЕНИЕ «БАНКНОТЫ БАНКА РОССИИ»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НА УРОКАХ ГЕОГРАФИИ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4853" t="27947" r="13736" b="17871"/>
          <a:stretch/>
        </p:blipFill>
        <p:spPr bwMode="auto">
          <a:xfrm>
            <a:off x="2743200" y="2854712"/>
            <a:ext cx="12227441" cy="6757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017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Станционная игра «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Евротур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» для обучающихся 7 – 8 классов 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  <a:hlinkClick r:id="rId4"/>
              </a:rPr>
              <a:t>https://edu.pacc.ru/individualevent/articles/Stantsionnye-igry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  <a:hlinkClick r:id="rId4"/>
              </a:rPr>
              <a:t>/</a:t>
            </a:r>
            <a:endParaRPr lang="ru-RU" sz="3600" b="1" dirty="0" smtClean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577964" y="2679404"/>
            <a:ext cx="13435715" cy="753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r>
              <a:rPr lang="ru-RU" sz="3200" dirty="0"/>
              <a:t>В игре участникам будет предложено совершить путешествие по европейским городам. Первым этапом игры является составление бюджета поездки. Далее, участники проходят 4 станции (посещают разные города).  </a:t>
            </a:r>
            <a:r>
              <a:rPr lang="ru-RU" sz="3200" dirty="0" smtClean="0"/>
              <a:t>В </a:t>
            </a:r>
            <a:r>
              <a:rPr lang="ru-RU" sz="3200" dirty="0"/>
              <a:t>каждом городе они сталкиваются со случайным событием, требующим принятия решения.  Командам придется тратить запланированные в своем бюджете средства на непредвиденные расходы, и в соответствии с различными изменениями корректировать свои расходы. </a:t>
            </a:r>
            <a:r>
              <a:rPr lang="ru-RU" sz="3200" dirty="0" smtClean="0"/>
              <a:t>осле </a:t>
            </a:r>
            <a:r>
              <a:rPr lang="ru-RU" sz="3200" dirty="0"/>
              <a:t>принятия решения по каждой ситуации им предлагается посетить последовательно 3 известные локации (достопримечательности города).</a:t>
            </a:r>
          </a:p>
          <a:p>
            <a:pPr fontAlgn="base"/>
            <a:r>
              <a:rPr lang="ru-RU" sz="3200" dirty="0"/>
              <a:t> Чтобы посетить локацию необходимо решить простое задание. Если участники справляются с ним, то зарабатывают очки удовлетворения.</a:t>
            </a:r>
          </a:p>
          <a:p>
            <a:pPr fontAlgn="base"/>
            <a:r>
              <a:rPr lang="ru-RU" sz="3200" dirty="0"/>
              <a:t>Количество участников— 15-30 человек (4 команды по 4-8 человек).  </a:t>
            </a:r>
            <a:r>
              <a:rPr lang="ru-RU" sz="3200" dirty="0" smtClean="0"/>
              <a:t>Продолжительность</a:t>
            </a:r>
            <a:r>
              <a:rPr lang="ru-RU" sz="3200" dirty="0"/>
              <a:t> — 90 минут.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28232" t="54183" r="56382" b="16132"/>
          <a:stretch/>
        </p:blipFill>
        <p:spPr bwMode="auto">
          <a:xfrm>
            <a:off x="744279" y="4167963"/>
            <a:ext cx="3833685" cy="41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090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Станционная игра «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Евротур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» для обучающихся 7 – 8 классов 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  <a:hlinkClick r:id="rId4"/>
              </a:rPr>
              <a:t>https://edu.pacc.ru/individualevent/articles/Stantsionnye-igry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  <a:hlinkClick r:id="rId4"/>
              </a:rPr>
              <a:t>/</a:t>
            </a:r>
            <a:endParaRPr lang="ru-RU" sz="3600" b="1" dirty="0" smtClean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105248" y="2679404"/>
            <a:ext cx="15908432" cy="574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r>
              <a:rPr lang="ru-RU" sz="2800" b="1"/>
              <a:t>Цель и задачи мероприятия</a:t>
            </a:r>
          </a:p>
          <a:p>
            <a:r>
              <a:rPr lang="ru-RU" sz="2800"/>
              <a:t>Цель мероприятия – сформировать у участников установку на грамотное распределение бюджета.</a:t>
            </a:r>
          </a:p>
          <a:p>
            <a:r>
              <a:rPr lang="ru-RU" sz="2800"/>
              <a:t>Образовательные результаты:</a:t>
            </a:r>
          </a:p>
          <a:p>
            <a:pPr lvl="0"/>
            <a:r>
              <a:rPr lang="ru-RU" sz="2800"/>
              <a:t>Понимать необходимость планирования бюджета и учета фактических расходов и доходов.</a:t>
            </a:r>
          </a:p>
          <a:p>
            <a:pPr lvl="0"/>
            <a:r>
              <a:rPr lang="ru-RU" sz="2800"/>
              <a:t>Уметь планировать (и корректировать) бюджет.</a:t>
            </a:r>
          </a:p>
          <a:p>
            <a:pPr lvl="0"/>
            <a:r>
              <a:rPr lang="ru-RU" sz="2800"/>
              <a:t>Уметь распознавать ситуации/события, требующие корректировки бюджета.</a:t>
            </a:r>
          </a:p>
          <a:p>
            <a:pPr lvl="0"/>
            <a:r>
              <a:rPr lang="ru-RU" sz="2800"/>
              <a:t>Уметь  составлять план (смету) расходов (путем сложения сумм расходов по разным статьям).</a:t>
            </a:r>
          </a:p>
          <a:p>
            <a:pPr lvl="0"/>
            <a:r>
              <a:rPr lang="ru-RU" sz="2800"/>
              <a:t>Знать, какие расходы являются обязательными (не могут быть отложены, сокращены).</a:t>
            </a:r>
          </a:p>
          <a:p>
            <a:pPr lvl="0"/>
            <a:r>
              <a:rPr lang="ru-RU" sz="2800"/>
              <a:t>Уметь определять приоритеты расходов (ранжировать по «важности») в заданной ситуации.</a:t>
            </a:r>
          </a:p>
          <a:p>
            <a:r>
              <a:rPr lang="ru-RU" sz="2800"/>
              <a:t>Уметь принимать решения о расходах с учетом приоритетов и ограничения по ресурсам в заданной ситуации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Тайминг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станционной игры «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Евротур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» для обучающихся 7 – 8 классов 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892596" y="2679404"/>
            <a:ext cx="16121084" cy="6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fontAlgn="base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4861559"/>
              </p:ext>
            </p:extLst>
          </p:nvPr>
        </p:nvGraphicFramePr>
        <p:xfrm>
          <a:off x="1892596" y="2679404"/>
          <a:ext cx="15369492" cy="659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43">
                  <a:extLst>
                    <a:ext uri="{9D8B030D-6E8A-4147-A177-3AD203B41FA5}">
                      <a16:colId xmlns:a16="http://schemas.microsoft.com/office/drawing/2014/main" xmlns="" val="2784215350"/>
                    </a:ext>
                  </a:extLst>
                </a:gridCol>
                <a:gridCol w="5020086">
                  <a:extLst>
                    <a:ext uri="{9D8B030D-6E8A-4147-A177-3AD203B41FA5}">
                      <a16:colId xmlns:a16="http://schemas.microsoft.com/office/drawing/2014/main" xmlns="" val="2625597611"/>
                    </a:ext>
                  </a:extLst>
                </a:gridCol>
                <a:gridCol w="7543288">
                  <a:extLst>
                    <a:ext uri="{9D8B030D-6E8A-4147-A177-3AD203B41FA5}">
                      <a16:colId xmlns:a16="http://schemas.microsoft.com/office/drawing/2014/main" xmlns="" val="3292365717"/>
                    </a:ext>
                  </a:extLst>
                </a:gridCol>
                <a:gridCol w="2005075">
                  <a:extLst>
                    <a:ext uri="{9D8B030D-6E8A-4147-A177-3AD203B41FA5}">
                      <a16:colId xmlns:a16="http://schemas.microsoft.com/office/drawing/2014/main" xmlns="" val="2478038950"/>
                    </a:ext>
                  </a:extLst>
                </a:gridCol>
              </a:tblGrid>
              <a:tr h="318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Блок игры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Этап мероприятия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8238439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Приветствие и анонс мероприятия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Приветствие участников, презентация темы мероприятия, деление на команды.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2 минут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90373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Подготовка к проведению игры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Объяснение правил игры.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получают ваучеры и туристические маршруты.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3 минут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9527956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Первый этап игры: составление бюджета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составляют бюджет своей поездки, и показывают его ведущему.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10 минут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113089"/>
                  </a:ext>
                </a:extLst>
              </a:tr>
              <a:tr h="1275908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Второй этап игры: прохождение станций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перемещаются между станциями, решают кейсы, выполняют логические, математические и творческие задания для доступа к локациям.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65 минут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6718958"/>
                  </a:ext>
                </a:extLst>
              </a:tr>
              <a:tr h="2349796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>
                          <a:effectLst/>
                        </a:rPr>
                        <a:t>Подведение итогов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Ведущий игры подсчитывает результаты и проводит рефлексию, в ходе которой участники объясняют, как распределяли и корректировали бюджет.</a:t>
                      </a: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Подводит итоги и делает вместе с участниками необходимые выводы. Отвечает на вопросы.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dirty="0">
                          <a:effectLst/>
                        </a:rPr>
                        <a:t>10 минут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1490327"/>
                  </a:ext>
                </a:extLst>
              </a:tr>
              <a:tr h="318977">
                <a:tc gridSpan="3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effectLst/>
                        </a:rPr>
                        <a:t>90 минут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701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39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Proxima Nova"/>
                <a:cs typeface="Proxima Nova"/>
                <a:sym typeface="Proxima Nova"/>
              </a:rPr>
              <a:t>Задание для слушателей </a:t>
            </a:r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105248" y="2679404"/>
            <a:ext cx="15908432" cy="599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r>
              <a:rPr lang="ru-RU" sz="4400" dirty="0" smtClean="0"/>
              <a:t>Используя готовый сценарий станционной игры «</a:t>
            </a:r>
            <a:r>
              <a:rPr lang="ru-RU" sz="4400" dirty="0" err="1" smtClean="0"/>
              <a:t>Евротур</a:t>
            </a:r>
            <a:r>
              <a:rPr lang="ru-RU" sz="4400" dirty="0" smtClean="0"/>
              <a:t>», разработанной специалистами  компании ПАКК  в 2020 году, переформатировать его под реалии ситуации  2024 года и разработать подобный сценарий, включающий путешествие по наиболее значимым туристическим объектам  Вашего федерального округа  (конкретного субъекта РФ).</a:t>
            </a:r>
          </a:p>
          <a:p>
            <a:pPr lvl="1"/>
            <a:endParaRPr lang="ru-RU" sz="2400" dirty="0"/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2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как форма интеграции тематики финансовой грамотности в содержание  школьного курса География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573620" y="2527684"/>
            <a:ext cx="15908432" cy="605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r>
              <a:rPr lang="ru-RU" sz="2400" dirty="0">
                <a:solidFill>
                  <a:srgbClr val="FF0000"/>
                </a:solidFill>
              </a:rPr>
              <a:t>Практическое занятие  </a:t>
            </a:r>
            <a:r>
              <a:rPr lang="ru-RU" sz="2400" dirty="0"/>
              <a:t>— это форма занятия, при которой </a:t>
            </a:r>
            <a:r>
              <a:rPr lang="ru-RU" sz="2400" dirty="0" smtClean="0"/>
              <a:t>обеспечивается </a:t>
            </a:r>
            <a:r>
              <a:rPr lang="ru-RU" sz="2400" dirty="0" err="1"/>
              <a:t>интериоризация</a:t>
            </a:r>
            <a:r>
              <a:rPr lang="ru-RU" sz="2400" dirty="0"/>
              <a:t> содержания образования (знаний, </a:t>
            </a:r>
            <a:r>
              <a:rPr lang="ru-RU" sz="2400" dirty="0" smtClean="0"/>
              <a:t>предметных </a:t>
            </a:r>
            <a:r>
              <a:rPr lang="ru-RU" sz="2400" dirty="0"/>
              <a:t>или универсальных умений) через практическое использование знаний (как в продуктивной, так и в репродуктивной форме) и </a:t>
            </a:r>
            <a:r>
              <a:rPr lang="ru-RU" sz="2400" dirty="0" smtClean="0"/>
              <a:t>применение </a:t>
            </a:r>
            <a:r>
              <a:rPr lang="ru-RU" sz="2400" dirty="0"/>
              <a:t>умений</a:t>
            </a:r>
            <a:r>
              <a:rPr lang="ru-RU" sz="2400" dirty="0" smtClean="0"/>
              <a:t>.</a:t>
            </a:r>
          </a:p>
          <a:p>
            <a:pPr lvl="1"/>
            <a:r>
              <a:rPr lang="ru-RU" sz="2400" dirty="0" smtClean="0"/>
              <a:t>Практическое </a:t>
            </a:r>
            <a:r>
              <a:rPr lang="ru-RU" sz="2400" dirty="0"/>
              <a:t>занятие </a:t>
            </a:r>
            <a:r>
              <a:rPr lang="ru-RU" sz="2400" dirty="0" smtClean="0"/>
              <a:t>позволяет обеспечить практико-ориентированный характер обучения географии. </a:t>
            </a:r>
            <a:r>
              <a:rPr lang="ru-RU" sz="2400" dirty="0"/>
              <a:t>Сами практические занятия могут быть проведены в форме фронтальной, групповой или </a:t>
            </a:r>
            <a:r>
              <a:rPr lang="ru-RU" sz="2400" dirty="0" smtClean="0"/>
              <a:t>индивидуальной </a:t>
            </a:r>
            <a:r>
              <a:rPr lang="ru-RU" sz="2400" dirty="0"/>
              <a:t>работы. </a:t>
            </a:r>
            <a:endParaRPr lang="ru-RU" sz="2400" dirty="0" smtClean="0"/>
          </a:p>
          <a:p>
            <a:pPr lvl="1"/>
            <a:r>
              <a:rPr lang="ru-RU" sz="2400" dirty="0" smtClean="0">
                <a:solidFill>
                  <a:srgbClr val="FF0000"/>
                </a:solidFill>
              </a:rPr>
              <a:t>Средства </a:t>
            </a:r>
            <a:r>
              <a:rPr lang="ru-RU" sz="2400" dirty="0">
                <a:solidFill>
                  <a:srgbClr val="FF0000"/>
                </a:solidFill>
              </a:rPr>
              <a:t>проведения: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1"/>
            <a:r>
              <a:rPr lang="ru-RU" sz="2400" dirty="0" smtClean="0"/>
              <a:t>выполнение </a:t>
            </a:r>
            <a:r>
              <a:rPr lang="ru-RU" sz="2400" dirty="0"/>
              <a:t>тестов</a:t>
            </a:r>
            <a:r>
              <a:rPr lang="ru-RU" sz="2400" dirty="0" smtClean="0"/>
              <a:t>;</a:t>
            </a:r>
          </a:p>
          <a:p>
            <a:pPr lvl="1"/>
            <a:r>
              <a:rPr lang="ru-RU" sz="2400" dirty="0" smtClean="0"/>
              <a:t> </a:t>
            </a:r>
            <a:r>
              <a:rPr lang="ru-RU" sz="2400" dirty="0"/>
              <a:t>решение практических задач</a:t>
            </a:r>
            <a:r>
              <a:rPr lang="ru-RU" sz="2400" dirty="0" smtClean="0"/>
              <a:t>;</a:t>
            </a:r>
          </a:p>
          <a:p>
            <a:pPr lvl="1"/>
            <a:r>
              <a:rPr lang="ru-RU" sz="2400" dirty="0" smtClean="0"/>
              <a:t> </a:t>
            </a:r>
            <a:r>
              <a:rPr lang="ru-RU" sz="2400" dirty="0"/>
              <a:t>выполнение продуктивных и репродуктивных заданий</a:t>
            </a:r>
            <a:r>
              <a:rPr lang="ru-RU" sz="2400" dirty="0" smtClean="0"/>
              <a:t>;</a:t>
            </a:r>
          </a:p>
          <a:p>
            <a:pPr lvl="1"/>
            <a:r>
              <a:rPr lang="ru-RU" sz="2400" dirty="0" smtClean="0"/>
              <a:t> </a:t>
            </a:r>
            <a:r>
              <a:rPr lang="ru-RU" sz="2400" dirty="0"/>
              <a:t>ответы на вопросы продуктивного и репродуктивного </a:t>
            </a:r>
            <a:r>
              <a:rPr lang="ru-RU" sz="2400" dirty="0" smtClean="0"/>
              <a:t>характера.</a:t>
            </a:r>
          </a:p>
          <a:p>
            <a:pPr lvl="1"/>
            <a:r>
              <a:rPr lang="ru-RU" sz="2400" dirty="0" smtClean="0">
                <a:solidFill>
                  <a:srgbClr val="FF0000"/>
                </a:solidFill>
              </a:rPr>
              <a:t>Тип </a:t>
            </a:r>
            <a:r>
              <a:rPr lang="ru-RU" sz="2400" dirty="0">
                <a:solidFill>
                  <a:srgbClr val="FF0000"/>
                </a:solidFill>
              </a:rPr>
              <a:t>учебной деятельности учащихся</a:t>
            </a:r>
            <a:r>
              <a:rPr lang="ru-RU" sz="2400" dirty="0"/>
              <a:t>: учебно-познавательная; учебно-практическая</a:t>
            </a:r>
            <a:r>
              <a:rPr lang="ru-RU" sz="2400" dirty="0" smtClean="0"/>
              <a:t>.</a:t>
            </a:r>
          </a:p>
          <a:p>
            <a:pPr lvl="1"/>
            <a:r>
              <a:rPr lang="ru-RU" sz="2400" dirty="0" smtClean="0"/>
              <a:t> </a:t>
            </a:r>
            <a:r>
              <a:rPr lang="ru-RU" sz="2400" dirty="0"/>
              <a:t>Базовая модель занятия</a:t>
            </a:r>
            <a:r>
              <a:rPr lang="ru-RU" sz="2400" dirty="0" smtClean="0"/>
              <a:t>.</a:t>
            </a:r>
          </a:p>
          <a:p>
            <a:pPr lvl="1"/>
            <a:r>
              <a:rPr lang="ru-RU" sz="2400" dirty="0" smtClean="0"/>
              <a:t>В</a:t>
            </a:r>
            <a:r>
              <a:rPr lang="ru-RU" sz="2400" dirty="0"/>
              <a:t>  зависимости от организационных и психолого-педагогических условий учитель </a:t>
            </a:r>
            <a:r>
              <a:rPr lang="ru-RU" sz="2400" dirty="0" smtClean="0"/>
              <a:t>может </a:t>
            </a:r>
            <a:r>
              <a:rPr lang="ru-RU" sz="2400" dirty="0"/>
              <a:t>провести занятие по-разному</a:t>
            </a:r>
            <a:r>
              <a:rPr lang="ru-RU" sz="2400" dirty="0" smtClean="0"/>
              <a:t>.</a:t>
            </a:r>
          </a:p>
          <a:p>
            <a:pPr lvl="1"/>
            <a:r>
              <a:rPr lang="ru-RU" sz="2400" dirty="0" smtClean="0"/>
              <a:t> </a:t>
            </a:r>
            <a:r>
              <a:rPr lang="ru-RU" sz="2400" dirty="0"/>
              <a:t>Это может быть работа в группах, в парах или индивидуально (реализуется индивидуальный подход).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ИСПОЛЬЗОВАНИЕ МЕТОДРЕКОМЕНДАЦИЙ ИЗ УЧЕБНИКА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«Финансовая грамотность. Современный мир»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Тема: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828800" y="3459411"/>
            <a:ext cx="16184880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endParaRPr lang="ru-RU" sz="2400" dirty="0"/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576838"/>
              </p:ext>
            </p:extLst>
          </p:nvPr>
        </p:nvGraphicFramePr>
        <p:xfrm>
          <a:off x="1784193" y="3459411"/>
          <a:ext cx="15031845" cy="523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615">
                  <a:extLst>
                    <a:ext uri="{9D8B030D-6E8A-4147-A177-3AD203B41FA5}">
                      <a16:colId xmlns:a16="http://schemas.microsoft.com/office/drawing/2014/main" xmlns="" val="881404620"/>
                    </a:ext>
                  </a:extLst>
                </a:gridCol>
                <a:gridCol w="5010615">
                  <a:extLst>
                    <a:ext uri="{9D8B030D-6E8A-4147-A177-3AD203B41FA5}">
                      <a16:colId xmlns:a16="http://schemas.microsoft.com/office/drawing/2014/main" xmlns="" val="4159611071"/>
                    </a:ext>
                  </a:extLst>
                </a:gridCol>
                <a:gridCol w="5010615">
                  <a:extLst>
                    <a:ext uri="{9D8B030D-6E8A-4147-A177-3AD203B41FA5}">
                      <a16:colId xmlns:a16="http://schemas.microsoft.com/office/drawing/2014/main" xmlns="" val="370389050"/>
                    </a:ext>
                  </a:extLst>
                </a:gridCol>
              </a:tblGrid>
              <a:tr h="18488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Номер и тема параграфа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занятия, виды учебной деятельности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Характеристика УУД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3975457"/>
                  </a:ext>
                </a:extLst>
              </a:tr>
              <a:tr h="840224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Глава 4. Услуги финансовых организаций: что нужно современному подростку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7865634"/>
                  </a:ext>
                </a:extLst>
              </a:tr>
              <a:tr h="254951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4.6. Как отправиться в путешествие, </a:t>
                      </a:r>
                      <a:r>
                        <a:rPr lang="ru-RU" sz="2800" dirty="0" err="1" smtClean="0"/>
                        <a:t>минимизируя</a:t>
                      </a:r>
                      <a:r>
                        <a:rPr lang="ru-RU" sz="2800" dirty="0" smtClean="0"/>
                        <a:t> финансовые затраты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Практическое занятие. Учебно-познавательная, учебно-практическая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Составлять план решения финансовой проблемы (выполнения проекта, проведения исследования)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816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8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2871" t="25380" r="35862" b="32700"/>
          <a:stretch/>
        </p:blipFill>
        <p:spPr bwMode="auto">
          <a:xfrm>
            <a:off x="446048" y="2854712"/>
            <a:ext cx="10838985" cy="606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2871" t="67300" r="35862" b="17426"/>
          <a:stretch/>
        </p:blipFill>
        <p:spPr bwMode="auto">
          <a:xfrm>
            <a:off x="10608798" y="4125433"/>
            <a:ext cx="8095785" cy="3189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40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97153" y="2445703"/>
          <a:ext cx="14340468" cy="500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156"/>
                <a:gridCol w="4780156"/>
                <a:gridCol w="4780156"/>
              </a:tblGrid>
              <a:tr h="27601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 О МЕТОДИЧЕСКИХ ПОДХОДАХ К ФОРМИРОВАНИЮ ФИНГРАМОТНОСТИ НА УРОКАХ ГЕОГРАФИИ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УЗНАТЬ О МЕТОДИЧЕСКИХ ПОДХОДАХ ФОРМИРОВАНИЯ ФГ НА УРОКАХ ГЕОГРАФИИ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УЗНАЛ О МЕТОДИЧЕСКИХ ПОДХОДАХ К ФОРМИРОВАНИЮ ФИНАНСОВОЙ ГРАМОТНОСТИ НА УРОКАХ ГЕОГРАФИИ  </a:t>
                      </a:r>
                      <a:endParaRPr lang="ru-RU" dirty="0"/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2871" t="67300" r="35862" b="17426"/>
          <a:stretch/>
        </p:blipFill>
        <p:spPr bwMode="auto">
          <a:xfrm>
            <a:off x="4616605" y="3211034"/>
            <a:ext cx="10035060" cy="363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64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Конспект модельного практического занятия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2837" y="3011780"/>
            <a:ext cx="14736725" cy="732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Этап 1. Обсуждение </a:t>
            </a:r>
            <a:r>
              <a:rPr lang="ru-RU" sz="2400" dirty="0">
                <a:solidFill>
                  <a:srgbClr val="FF0000"/>
                </a:solidFill>
              </a:rPr>
              <a:t>практической задачи. </a:t>
            </a:r>
            <a:r>
              <a:rPr lang="ru-RU" sz="2400" dirty="0" smtClean="0">
                <a:solidFill>
                  <a:srgbClr val="FF0000"/>
                </a:solidFill>
              </a:rPr>
              <a:t>10 минут</a:t>
            </a:r>
          </a:p>
          <a:p>
            <a:endParaRPr lang="ru-RU" dirty="0"/>
          </a:p>
          <a:p>
            <a:r>
              <a:rPr lang="ru-RU" dirty="0" smtClean="0"/>
              <a:t>Учитель </a:t>
            </a:r>
            <a:r>
              <a:rPr lang="ru-RU" dirty="0"/>
              <a:t>озвучивает </a:t>
            </a:r>
            <a:r>
              <a:rPr lang="ru-RU" dirty="0" smtClean="0">
                <a:solidFill>
                  <a:srgbClr val="FF0000"/>
                </a:solidFill>
              </a:rPr>
              <a:t>практическую </a:t>
            </a:r>
            <a:r>
              <a:rPr lang="ru-RU" dirty="0">
                <a:solidFill>
                  <a:srgbClr val="FF0000"/>
                </a:solidFill>
              </a:rPr>
              <a:t>задачу: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Представьте, что ваша </a:t>
            </a:r>
            <a:r>
              <a:rPr lang="ru-RU" dirty="0" smtClean="0"/>
              <a:t>семья </a:t>
            </a:r>
            <a:r>
              <a:rPr lang="ru-RU" dirty="0"/>
              <a:t>давно мечтала </a:t>
            </a:r>
            <a:r>
              <a:rPr lang="ru-RU" dirty="0" smtClean="0"/>
              <a:t>отправиться </a:t>
            </a:r>
            <a:r>
              <a:rPr lang="ru-RU" dirty="0"/>
              <a:t>в путешествие в </a:t>
            </a:r>
            <a:r>
              <a:rPr lang="ru-RU" dirty="0" smtClean="0"/>
              <a:t>город </a:t>
            </a:r>
            <a:r>
              <a:rPr lang="ru-RU" dirty="0" err="1"/>
              <a:t>Аликанте</a:t>
            </a:r>
            <a:r>
              <a:rPr lang="ru-RU" dirty="0"/>
              <a:t> (группы 1 и 2) и город Владивосток (</a:t>
            </a:r>
            <a:r>
              <a:rPr lang="ru-RU" dirty="0" smtClean="0"/>
              <a:t>группы </a:t>
            </a:r>
            <a:r>
              <a:rPr lang="ru-RU" dirty="0"/>
              <a:t>3 и 4).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накопили 180 тыс. р. (группы 1 и 2) и 200 тыс. р. (группы 3 и 4), выбрали подходящее время для поездки. Однако после обращения к туроператору оказалось, что накопленной суммы недостаточно, вам нужно 220 тыс. р. и 250 тыс. р. соответственно. Что же делать?»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 ходе обсуждения нужно подвести учащихся к мысли о том, что путешествие можно организовать </a:t>
            </a:r>
            <a:r>
              <a:rPr lang="ru-RU" dirty="0" smtClean="0"/>
              <a:t>самостоятельно </a:t>
            </a:r>
            <a:r>
              <a:rPr lang="ru-RU" dirty="0"/>
              <a:t>и, возможно, оно обойдётся даже </a:t>
            </a:r>
            <a:r>
              <a:rPr lang="ru-RU" dirty="0" smtClean="0"/>
              <a:t>дешевле</a:t>
            </a:r>
            <a:r>
              <a:rPr lang="ru-RU" dirty="0"/>
              <a:t>. Учитель предлагает это сделать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Класс работает в четырёх (можно в шести) группах. Для работы необходимо </a:t>
            </a:r>
            <a:r>
              <a:rPr lang="ru-RU" dirty="0" smtClean="0"/>
              <a:t>использовать </a:t>
            </a:r>
            <a:r>
              <a:rPr lang="ru-RU" dirty="0">
                <a:solidFill>
                  <a:srgbClr val="FF0000"/>
                </a:solidFill>
              </a:rPr>
              <a:t>подготовленный дидактический материал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Важно </a:t>
            </a:r>
            <a:r>
              <a:rPr lang="ru-RU" dirty="0"/>
              <a:t>обратить внимание учащихся на то, что </a:t>
            </a:r>
            <a:r>
              <a:rPr lang="ru-RU" dirty="0" smtClean="0"/>
              <a:t>основные </a:t>
            </a:r>
            <a:r>
              <a:rPr lang="ru-RU" dirty="0"/>
              <a:t>аспекты освещены в учебнике, поэтому при </a:t>
            </a:r>
            <a:r>
              <a:rPr lang="ru-RU" dirty="0" smtClean="0"/>
              <a:t>решении </a:t>
            </a:r>
            <a:r>
              <a:rPr lang="ru-RU" dirty="0"/>
              <a:t>задач необходимо прочитать, что написано в параграфе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6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7294" y="2527685"/>
            <a:ext cx="14226362" cy="885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Этап 2. Прежде </a:t>
            </a:r>
            <a:r>
              <a:rPr lang="ru-RU" dirty="0"/>
              <a:t>чем начинать разрабатывать решение, </a:t>
            </a:r>
            <a:r>
              <a:rPr lang="ru-RU" dirty="0" smtClean="0"/>
              <a:t>необходимо </a:t>
            </a:r>
            <a:r>
              <a:rPr lang="ru-RU" dirty="0"/>
              <a:t>дать </a:t>
            </a:r>
            <a:r>
              <a:rPr lang="ru-RU" dirty="0">
                <a:solidFill>
                  <a:srgbClr val="FF0000"/>
                </a:solidFill>
              </a:rPr>
              <a:t>несколько общетеоретических </a:t>
            </a:r>
            <a:r>
              <a:rPr lang="ru-RU" dirty="0" smtClean="0">
                <a:solidFill>
                  <a:srgbClr val="FF0000"/>
                </a:solidFill>
              </a:rPr>
              <a:t>пояснений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- 5 минут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Затраты </a:t>
            </a:r>
            <a:r>
              <a:rPr lang="ru-RU" dirty="0">
                <a:solidFill>
                  <a:srgbClr val="FF0000"/>
                </a:solidFill>
              </a:rPr>
              <a:t>на путешествие </a:t>
            </a:r>
            <a:r>
              <a:rPr lang="ru-RU" dirty="0" smtClean="0"/>
              <a:t>состоят </a:t>
            </a:r>
            <a:r>
              <a:rPr lang="ru-RU" dirty="0"/>
              <a:t>из расходов на: </a:t>
            </a:r>
            <a:endParaRPr lang="ru-RU" dirty="0" smtClean="0"/>
          </a:p>
          <a:p>
            <a:r>
              <a:rPr lang="ru-RU" dirty="0" smtClean="0"/>
              <a:t>- перелёт </a:t>
            </a:r>
            <a:r>
              <a:rPr lang="ru-RU" dirty="0"/>
              <a:t>или переезд (</a:t>
            </a:r>
            <a:r>
              <a:rPr lang="ru-RU" dirty="0" smtClean="0"/>
              <a:t>автобус</a:t>
            </a:r>
            <a:r>
              <a:rPr lang="ru-RU" dirty="0"/>
              <a:t>, машина или поезд</a:t>
            </a:r>
            <a:r>
              <a:rPr lang="ru-RU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трансфер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проживание </a:t>
            </a:r>
            <a:r>
              <a:rPr lang="ru-RU" dirty="0"/>
              <a:t>и питание;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медицинскую </a:t>
            </a:r>
            <a:r>
              <a:rPr lang="ru-RU" dirty="0"/>
              <a:t>страховку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визу (если требуется);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обмен </a:t>
            </a:r>
            <a:r>
              <a:rPr lang="ru-RU" dirty="0"/>
              <a:t>валюты (если </a:t>
            </a:r>
            <a:r>
              <a:rPr lang="ru-RU" dirty="0" smtClean="0"/>
              <a:t>требуется</a:t>
            </a:r>
            <a:r>
              <a:rPr lang="ru-RU" dirty="0"/>
              <a:t>);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экскурсии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подарки </a:t>
            </a:r>
            <a:r>
              <a:rPr lang="ru-RU" dirty="0"/>
              <a:t>и сувениры. 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Существует </a:t>
            </a:r>
            <a:r>
              <a:rPr lang="ru-RU" dirty="0"/>
              <a:t>зависимость между качеством услуги и её ценой, но не всегда она прямо пропорциональная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Например, можно </a:t>
            </a:r>
            <a:r>
              <a:rPr lang="ru-RU" dirty="0" smtClean="0"/>
              <a:t>пожертвовать </a:t>
            </a:r>
            <a:r>
              <a:rPr lang="ru-RU" dirty="0"/>
              <a:t>проживанием в отеле и жить в апартаментах, самим готовить еду, заплатив за это в два-три раза меньше. 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Также </a:t>
            </a:r>
            <a:r>
              <a:rPr lang="ru-RU" dirty="0"/>
              <a:t>цена билетов на </a:t>
            </a:r>
            <a:r>
              <a:rPr lang="ru-RU" dirty="0" smtClean="0"/>
              <a:t>самолёт </a:t>
            </a:r>
            <a:r>
              <a:rPr lang="ru-RU" dirty="0"/>
              <a:t>или номера в отеле в различных ситуациях может различаться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3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44415" t="20533" r="5399" b="7605"/>
          <a:stretch/>
        </p:blipFill>
        <p:spPr bwMode="auto">
          <a:xfrm>
            <a:off x="4189228" y="2527684"/>
            <a:ext cx="10483702" cy="6873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224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 (этапы 3 и 4)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9022" t="15399" r="33137" b="61787"/>
          <a:stretch/>
        </p:blipFill>
        <p:spPr bwMode="auto">
          <a:xfrm>
            <a:off x="2445489" y="3211033"/>
            <a:ext cx="13716000" cy="508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420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3191" t="19107" r="35703" b="45818"/>
          <a:stretch/>
        </p:blipFill>
        <p:spPr bwMode="auto">
          <a:xfrm>
            <a:off x="2126512" y="2905413"/>
            <a:ext cx="12631479" cy="6259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3191" t="53327" r="36344" b="29848"/>
          <a:stretch/>
        </p:blipFill>
        <p:spPr bwMode="auto">
          <a:xfrm>
            <a:off x="2551814" y="2905413"/>
            <a:ext cx="10185992" cy="3176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3031" t="23384" r="36986" b="66065"/>
          <a:stretch/>
        </p:blipFill>
        <p:spPr bwMode="auto">
          <a:xfrm>
            <a:off x="2402957" y="6081823"/>
            <a:ext cx="11291777" cy="3019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059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3031" t="33365" r="38749" b="39544"/>
          <a:stretch/>
        </p:blipFill>
        <p:spPr bwMode="auto">
          <a:xfrm>
            <a:off x="3742660" y="3402419"/>
            <a:ext cx="10738884" cy="5954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603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4874" t="42461" r="37995" b="12839"/>
          <a:stretch/>
        </p:blipFill>
        <p:spPr bwMode="auto">
          <a:xfrm>
            <a:off x="3721395" y="2905413"/>
            <a:ext cx="10100931" cy="6685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424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8541" t="18251" r="32175" b="51521"/>
          <a:stretch/>
        </p:blipFill>
        <p:spPr bwMode="auto">
          <a:xfrm>
            <a:off x="3359888" y="3423684"/>
            <a:ext cx="11355572" cy="5209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41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Перечень  профессиональных компетенций  учителя географии,  решающего задачи формирования финансовой грамотности 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17083808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514350" indent="-514350">
              <a:buSzPts val="1400"/>
              <a:buAutoNum type="arabicPeriod"/>
            </a:pPr>
            <a:endParaRPr lang="ru-RU" sz="2800" dirty="0" smtClean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97675059"/>
              </p:ext>
            </p:extLst>
          </p:nvPr>
        </p:nvGraphicFramePr>
        <p:xfrm>
          <a:off x="3572539" y="3059920"/>
          <a:ext cx="12695275" cy="650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89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Дидактический материал к практическому занятию по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8380" t="47053" r="33298" b="6179"/>
          <a:stretch/>
        </p:blipFill>
        <p:spPr bwMode="auto">
          <a:xfrm>
            <a:off x="3806456" y="3147236"/>
            <a:ext cx="9973339" cy="5805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730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7293" y="4155363"/>
            <a:ext cx="15353414" cy="54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 5. Подведение </a:t>
            </a:r>
            <a:r>
              <a:rPr lang="ru-RU" dirty="0">
                <a:solidFill>
                  <a:srgbClr val="FF0000"/>
                </a:solidFill>
              </a:rPr>
              <a:t>итогов: </a:t>
            </a:r>
            <a:r>
              <a:rPr lang="ru-RU" dirty="0" smtClean="0">
                <a:solidFill>
                  <a:srgbClr val="FF0000"/>
                </a:solidFill>
              </a:rPr>
              <a:t> - 3 минуты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Вопрос к учащимся: Что поняли? Что узнали нового?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поняли</a:t>
            </a:r>
            <a:r>
              <a:rPr lang="ru-RU" dirty="0"/>
              <a:t>, что стоимость </a:t>
            </a:r>
            <a:r>
              <a:rPr lang="ru-RU" dirty="0" smtClean="0"/>
              <a:t>путешествия </a:t>
            </a:r>
            <a:r>
              <a:rPr lang="ru-RU" dirty="0"/>
              <a:t>зависит от многих факторов и </a:t>
            </a:r>
            <a:r>
              <a:rPr lang="ru-RU" dirty="0" smtClean="0"/>
              <a:t>финансовые </a:t>
            </a:r>
            <a:r>
              <a:rPr lang="ru-RU" dirty="0"/>
              <a:t>затраты можно </a:t>
            </a:r>
            <a:r>
              <a:rPr lang="ru-RU" dirty="0" smtClean="0"/>
              <a:t>минимизировать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узнали</a:t>
            </a:r>
            <a:r>
              <a:rPr lang="ru-RU" dirty="0"/>
              <a:t>, что такое </a:t>
            </a:r>
            <a:r>
              <a:rPr lang="ru-RU" dirty="0" smtClean="0"/>
              <a:t>туроператор</a:t>
            </a:r>
            <a:r>
              <a:rPr lang="ru-RU" dirty="0"/>
              <a:t>, </a:t>
            </a:r>
            <a:r>
              <a:rPr lang="ru-RU" dirty="0" err="1"/>
              <a:t>турагент</a:t>
            </a:r>
            <a:r>
              <a:rPr lang="ru-RU" dirty="0"/>
              <a:t>, </a:t>
            </a:r>
            <a:r>
              <a:rPr lang="ru-RU" dirty="0" err="1"/>
              <a:t>лоукостер</a:t>
            </a:r>
            <a:r>
              <a:rPr lang="ru-RU" dirty="0"/>
              <a:t>, чартерный рейс, </a:t>
            </a:r>
            <a:r>
              <a:rPr lang="ru-RU" dirty="0" smtClean="0"/>
              <a:t>регулярный </a:t>
            </a:r>
            <a:r>
              <a:rPr lang="ru-RU" dirty="0"/>
              <a:t>рейс, хостел, </a:t>
            </a:r>
            <a:endParaRPr lang="ru-RU" dirty="0" smtClean="0"/>
          </a:p>
          <a:p>
            <a:r>
              <a:rPr lang="ru-RU" dirty="0" smtClean="0"/>
              <a:t>Узнали способы </a:t>
            </a:r>
            <a:r>
              <a:rPr lang="ru-RU" dirty="0"/>
              <a:t>выгодной покупки билетов на самолёт, способы </a:t>
            </a:r>
            <a:r>
              <a:rPr lang="ru-RU" dirty="0" smtClean="0"/>
              <a:t>выгодного </a:t>
            </a:r>
            <a:r>
              <a:rPr lang="ru-RU" dirty="0"/>
              <a:t>обеспечения </a:t>
            </a:r>
            <a:r>
              <a:rPr lang="ru-RU" dirty="0" smtClean="0"/>
              <a:t>проживания </a:t>
            </a:r>
            <a:r>
              <a:rPr lang="ru-RU" dirty="0"/>
              <a:t>во время путешествий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Этап 6. Домашнее задание  - 2 минуты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31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9943" y="3144644"/>
            <a:ext cx="15140763" cy="581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 6. Домашнее задание  - 2 минуты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Задания 2.1. При выполнении этого задания учащиеся должны использовать информацию о реальной стоимости перелётов по указанному маршруту. Необходимо представить несколько вариантов маршрута (включая </a:t>
            </a:r>
            <a:r>
              <a:rPr lang="ru-RU" dirty="0" smtClean="0"/>
              <a:t>дорогу </a:t>
            </a:r>
            <a:r>
              <a:rPr lang="ru-RU" dirty="0"/>
              <a:t>до аэропорта), различающихся как по стоимости, так и по </a:t>
            </a:r>
            <a:r>
              <a:rPr lang="ru-RU" dirty="0" smtClean="0"/>
              <a:t>затраченному </a:t>
            </a:r>
            <a:r>
              <a:rPr lang="ru-RU" dirty="0"/>
              <a:t>на дорогу времени. Учащиеся должны объяснить выбор </a:t>
            </a:r>
            <a:r>
              <a:rPr lang="ru-RU" dirty="0" smtClean="0"/>
              <a:t>оптимального </a:t>
            </a:r>
            <a:r>
              <a:rPr lang="ru-RU" dirty="0"/>
              <a:t>для себя маршрута, исходя из денежных и </a:t>
            </a:r>
            <a:r>
              <a:rPr lang="ru-RU" dirty="0" err="1"/>
              <a:t>временны́х</a:t>
            </a:r>
            <a:r>
              <a:rPr lang="ru-RU" dirty="0"/>
              <a:t> затрат.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2.2</a:t>
            </a:r>
            <a:r>
              <a:rPr lang="ru-RU" dirty="0"/>
              <a:t>. На направлениях массового туризма стоимость пакетного тура обычно дешевле самостоятельно организованного путешествия за счёт скидок, которые туристическая копания может получить у </a:t>
            </a:r>
            <a:r>
              <a:rPr lang="ru-RU" dirty="0" smtClean="0"/>
              <a:t>авиакомпании </a:t>
            </a:r>
            <a:r>
              <a:rPr lang="ru-RU" dirty="0"/>
              <a:t>и отеля, и большого количества туристов. Кроме того, </a:t>
            </a:r>
            <a:r>
              <a:rPr lang="ru-RU" dirty="0" smtClean="0"/>
              <a:t>организация </a:t>
            </a:r>
            <a:r>
              <a:rPr lang="ru-RU" dirty="0"/>
              <a:t>самостоятельного путешествия требует времени, которого часто не хватает (при приемлемой цене пакетного тура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3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Практическое занятие по теме «Как отправиться в путешествие, оптимизируя финансовые затраты»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6028" y="2527684"/>
            <a:ext cx="14481544" cy="657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3.1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Решение</a:t>
            </a:r>
            <a:r>
              <a:rPr lang="ru-RU" dirty="0"/>
              <a:t>: 1) 80 ∙ 70 ∙ 10 = 56 000 р.  — стоимость проживания в отеле. 2) 1 ∙ 70 ∙ 10 ∙ 3 = 2100 р.  — стоимость страховки. 3) 35 ∙ 70 ∙ 3 = 7350 р.  — стоимость оформления визы. 4) 35 000 + 56 000 + 2100 + 7350 = 100 450 р.  — общая стоимость путешествия, организованного самостоятельно. 5) 100 450 &lt; 125  000.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т в е т: самостоятельное путешествие </a:t>
            </a:r>
            <a:r>
              <a:rPr lang="ru-RU" dirty="0" smtClean="0"/>
              <a:t>выгоднее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Задание 3.2.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При выполнении этого задания учащиеся должны использовать информацию о реальных вариантах перемещения по указанному </a:t>
            </a:r>
            <a:r>
              <a:rPr lang="ru-RU" dirty="0" smtClean="0"/>
              <a:t>маршруту</a:t>
            </a:r>
            <a:r>
              <a:rPr lang="ru-RU" dirty="0"/>
              <a:t>. Учащиеся должны обязательно рассмотреть разные возможности перелётов на самолётах и перемещений на поездах. Также они могут описать вариант перемещения местными электричками и </a:t>
            </a:r>
            <a:r>
              <a:rPr lang="ru-RU" dirty="0" smtClean="0"/>
              <a:t>междугородними </a:t>
            </a:r>
            <a:r>
              <a:rPr lang="ru-RU" dirty="0"/>
              <a:t>автобусами при их доступности. Путешествие на попутных </a:t>
            </a:r>
            <a:r>
              <a:rPr lang="ru-RU" dirty="0" smtClean="0"/>
              <a:t>автомобилях </a:t>
            </a:r>
            <a:r>
              <a:rPr lang="ru-RU" dirty="0"/>
              <a:t>лучше не рассматривать из-за небезопасности такого </a:t>
            </a:r>
            <a:r>
              <a:rPr lang="ru-RU" dirty="0" smtClean="0"/>
              <a:t>способа </a:t>
            </a:r>
            <a:r>
              <a:rPr lang="ru-RU" dirty="0"/>
              <a:t>путешествия.</a:t>
            </a:r>
            <a:endParaRPr lang="ru-RU" dirty="0" smtClean="0"/>
          </a:p>
          <a:p>
            <a:r>
              <a:rPr lang="ru-RU" dirty="0"/>
              <a:t>Можно рекомендовать учащимся обобщить собранные данные в </a:t>
            </a:r>
            <a:r>
              <a:rPr lang="ru-RU" dirty="0" smtClean="0"/>
              <a:t>виде </a:t>
            </a:r>
            <a:r>
              <a:rPr lang="ru-RU" dirty="0"/>
              <a:t>таблицы (или такая таблица может быть заполнена учителем по итогам выполненного задания)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9051558"/>
              </p:ext>
            </p:extLst>
          </p:nvPr>
        </p:nvGraphicFramePr>
        <p:xfrm>
          <a:off x="1658678" y="8173677"/>
          <a:ext cx="14151503" cy="201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037">
                  <a:extLst>
                    <a:ext uri="{9D8B030D-6E8A-4147-A177-3AD203B41FA5}">
                      <a16:colId xmlns:a16="http://schemas.microsoft.com/office/drawing/2014/main" xmlns="" val="2037933974"/>
                    </a:ext>
                  </a:extLst>
                </a:gridCol>
                <a:gridCol w="2916714">
                  <a:extLst>
                    <a:ext uri="{9D8B030D-6E8A-4147-A177-3AD203B41FA5}">
                      <a16:colId xmlns:a16="http://schemas.microsoft.com/office/drawing/2014/main" xmlns="" val="3294525924"/>
                    </a:ext>
                  </a:extLst>
                </a:gridCol>
                <a:gridCol w="3537876">
                  <a:extLst>
                    <a:ext uri="{9D8B030D-6E8A-4147-A177-3AD203B41FA5}">
                      <a16:colId xmlns:a16="http://schemas.microsoft.com/office/drawing/2014/main" xmlns="" val="636805295"/>
                    </a:ext>
                  </a:extLst>
                </a:gridCol>
                <a:gridCol w="3537876">
                  <a:extLst>
                    <a:ext uri="{9D8B030D-6E8A-4147-A177-3AD203B41FA5}">
                      <a16:colId xmlns:a16="http://schemas.microsoft.com/office/drawing/2014/main" xmlns="" val="3956635079"/>
                    </a:ext>
                  </a:extLst>
                </a:gridCol>
              </a:tblGrid>
              <a:tr h="740085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 перемещения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 пути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комфорта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9306967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 Авиакомпании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692400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 Авиакомпании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860150"/>
                  </a:ext>
                </a:extLst>
              </a:tr>
              <a:tr h="419653">
                <a:tc>
                  <a:txBody>
                    <a:bodyPr/>
                    <a:lstStyle/>
                    <a:p>
                      <a:r>
                        <a:rPr lang="ru-RU" dirty="0" smtClean="0"/>
                        <a:t>Поезд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61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9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Дискуссия как  форма занятия, позволяющая интегрировать содержание финансовой грамотности в предмет География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8460" y="2699548"/>
            <a:ext cx="14481544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Занятие-дискуссия </a:t>
            </a:r>
            <a:r>
              <a:rPr lang="ru-RU" dirty="0"/>
              <a:t> — это форма занятия, при которой организуется активная коммуникативная, продуктивная деятельность учащихся, направленная на </a:t>
            </a:r>
            <a:r>
              <a:rPr lang="ru-RU" dirty="0" smtClean="0"/>
              <a:t>обсуждение</a:t>
            </a:r>
          </a:p>
          <a:p>
            <a:r>
              <a:rPr lang="ru-RU" dirty="0" smtClean="0"/>
              <a:t>какой-либо </a:t>
            </a:r>
            <a:r>
              <a:rPr lang="ru-RU" dirty="0"/>
              <a:t>проблемы (</a:t>
            </a:r>
            <a:r>
              <a:rPr lang="ru-RU" dirty="0">
                <a:solidFill>
                  <a:srgbClr val="FF0000"/>
                </a:solidFill>
              </a:rPr>
              <a:t>проблемной ситуации</a:t>
            </a:r>
            <a:r>
              <a:rPr lang="ru-RU" dirty="0"/>
              <a:t>), выработку решения или поиска ответов на нестандартные вопросы. </a:t>
            </a:r>
            <a:endParaRPr lang="ru-RU" dirty="0" smtClean="0"/>
          </a:p>
          <a:p>
            <a:r>
              <a:rPr lang="ru-RU" dirty="0" smtClean="0"/>
              <a:t>Данная </a:t>
            </a:r>
            <a:r>
              <a:rPr lang="ru-RU" dirty="0"/>
              <a:t>форма используется для организации самостоятельной активной деятельности учащихся. </a:t>
            </a:r>
            <a:endParaRPr lang="ru-RU" dirty="0" smtClean="0"/>
          </a:p>
          <a:p>
            <a:r>
              <a:rPr lang="ru-RU" dirty="0" smtClean="0"/>
              <a:t>Дискуссия</a:t>
            </a:r>
            <a:r>
              <a:rPr lang="ru-RU" dirty="0"/>
              <a:t>, с одной стороны, имеет возможность «зацепить» учащегося, позволяет ему сформировать свою позицию в части финансовых установок на грамотное и разумное финансовое поведение, с другой  — позволяет достаточно глубоко и системно освоить содержание изучаемой темы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Средства </a:t>
            </a:r>
            <a:r>
              <a:rPr lang="ru-RU" dirty="0">
                <a:solidFill>
                  <a:srgbClr val="FF0000"/>
                </a:solidFill>
              </a:rPr>
              <a:t>проведения: </a:t>
            </a:r>
            <a:r>
              <a:rPr lang="ru-RU" dirty="0" smtClean="0">
                <a:solidFill>
                  <a:schemeClr val="tx1"/>
                </a:solidFill>
              </a:rPr>
              <a:t>круглый </a:t>
            </a:r>
            <a:r>
              <a:rPr lang="ru-RU" dirty="0">
                <a:solidFill>
                  <a:schemeClr val="tx1"/>
                </a:solidFill>
              </a:rPr>
              <a:t>стол; диспут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4052086"/>
              </p:ext>
            </p:extLst>
          </p:nvPr>
        </p:nvGraphicFramePr>
        <p:xfrm>
          <a:off x="2966223" y="6824547"/>
          <a:ext cx="11674371" cy="339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457">
                  <a:extLst>
                    <a:ext uri="{9D8B030D-6E8A-4147-A177-3AD203B41FA5}">
                      <a16:colId xmlns:a16="http://schemas.microsoft.com/office/drawing/2014/main" xmlns="" val="3260694177"/>
                    </a:ext>
                  </a:extLst>
                </a:gridCol>
                <a:gridCol w="3891457">
                  <a:extLst>
                    <a:ext uri="{9D8B030D-6E8A-4147-A177-3AD203B41FA5}">
                      <a16:colId xmlns:a16="http://schemas.microsoft.com/office/drawing/2014/main" xmlns="" val="568564256"/>
                    </a:ext>
                  </a:extLst>
                </a:gridCol>
                <a:gridCol w="3891457">
                  <a:extLst>
                    <a:ext uri="{9D8B030D-6E8A-4147-A177-3AD203B41FA5}">
                      <a16:colId xmlns:a16="http://schemas.microsoft.com/office/drawing/2014/main" xmlns="" val="2829459021"/>
                    </a:ext>
                  </a:extLst>
                </a:gridCol>
              </a:tblGrid>
              <a:tr h="6308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 стол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Диспут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357762"/>
                  </a:ext>
                </a:extLst>
              </a:tr>
              <a:tr h="833266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учебной деятельности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431017"/>
                  </a:ext>
                </a:extLst>
              </a:tr>
              <a:tr h="1932147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и педагогический потенциал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определённых ценностных установок, содействие выработке собственной позиции и получение знания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освоение коммуникативных компетенций, содействие выработке собственной позиции и получение знания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09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69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УЧЕБНИК  «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ФГ:Современный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мир»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Глава 6 Современный человек: как инвестировать в себя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105248" y="2755964"/>
            <a:ext cx="15908432" cy="789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Дебат-клуб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занятие-дискуссия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вид деятельности, при котором учащиеся аргументированно защищают выделенные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тезисы и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контртезисы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выбранной теме согласно схеме, представленной в учебнике. Формат дебатов может быть как индивидуальным (один на один), так и групповым (два-три человека в команде). Все дебаты необходимо проводить с предварительной проработкой темы учащимися.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дебаты групповые, значит, такая предварительная работа проводится учащимися в группе.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сторона в дебатах защищает тезис, другая сторона  —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контртезис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задействованные непосредственно в дебатах, готовятся задавать вопросы. Эти вопросы они должны продумать также в рамках предварительной подготовки к дебатам.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Желательно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чтобы на разных уроках учащиеся менялись ролями.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дебатов зависит от количества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  <a:p>
            <a:pPr lvl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дебаты проводятся в индивидуальном формате (один на один), то время должно соответствовать схеме в учебнике.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дебаты групповые (два-три человека в команде), то время может быть увеличено в два раза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1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Диспут как  форма занятия, позволяющая интегрировать содержание финансовой грамотности в предмет География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4521" y="2527684"/>
            <a:ext cx="15821246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диспуте участвует по одному человеку от каждой команды, если всего четыре команды, можно дать разные темы двум парам команд;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публичный спор длится не более 3 мин, при этом каждый выступающий должен иметь возможность высказаться в течение 1,5 мин;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у каждой команды </a:t>
            </a:r>
            <a:r>
              <a:rPr lang="ru-RU" dirty="0" smtClean="0"/>
              <a:t>есть </a:t>
            </a:r>
            <a:r>
              <a:rPr lang="ru-RU" dirty="0"/>
              <a:t>возможность за время выступления подготовить один каверзный вопрос команде оппонентов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Вопросы должны </a:t>
            </a:r>
            <a:r>
              <a:rPr lang="ru-RU" dirty="0"/>
              <a:t>быть сформулированы так, чтобы был необходим развёрнутый объясняющий ответ на них; </a:t>
            </a:r>
            <a:r>
              <a:rPr lang="ru-RU" dirty="0" smtClean="0"/>
              <a:t>ответ </a:t>
            </a:r>
            <a:r>
              <a:rPr lang="ru-RU" dirty="0"/>
              <a:t>команды оппонентов должен длиться не более 1 мин;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установленным критериям жюри определяет </a:t>
            </a:r>
            <a:r>
              <a:rPr lang="ru-RU" dirty="0" smtClean="0"/>
              <a:t>команду-победителя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Критерии:</a:t>
            </a:r>
            <a:r>
              <a:rPr lang="ru-RU" dirty="0"/>
              <a:t> убедительность речи (0—3 балла); аргументированность позиции (0—3 балла); логичность построения тезисов—антитезисов (0—2 балла); качество вопроса команды (0—2 балла); качество ответа команды (0—4 балла).</a:t>
            </a:r>
          </a:p>
        </p:txBody>
      </p:sp>
    </p:spTree>
    <p:extLst>
      <p:ext uri="{BB962C8B-B14F-4D97-AF65-F5344CB8AC3E}">
        <p14:creationId xmlns:p14="http://schemas.microsoft.com/office/powerpoint/2010/main" xmlns="" val="252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УЧЕБНИК  «</a:t>
            </a:r>
            <a:r>
              <a:rPr lang="ru-RU" sz="3600" b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ФГ:Современный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мир»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Глава 6 Современный человек: как инвестировать в себя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105248" y="2755964"/>
            <a:ext cx="15908432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endParaRPr lang="ru-RU" sz="2400" dirty="0"/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2389" t="15114" r="36825" b="5323"/>
          <a:stretch/>
        </p:blipFill>
        <p:spPr bwMode="auto">
          <a:xfrm>
            <a:off x="1127051" y="3338623"/>
            <a:ext cx="2466755" cy="3734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066190"/>
              </p:ext>
            </p:extLst>
          </p:nvPr>
        </p:nvGraphicFramePr>
        <p:xfrm>
          <a:off x="4338084" y="2755964"/>
          <a:ext cx="13370053" cy="70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818">
                  <a:extLst>
                    <a:ext uri="{9D8B030D-6E8A-4147-A177-3AD203B41FA5}">
                      <a16:colId xmlns:a16="http://schemas.microsoft.com/office/drawing/2014/main" xmlns="" val="3758607905"/>
                    </a:ext>
                  </a:extLst>
                </a:gridCol>
                <a:gridCol w="3697620">
                  <a:extLst>
                    <a:ext uri="{9D8B030D-6E8A-4147-A177-3AD203B41FA5}">
                      <a16:colId xmlns:a16="http://schemas.microsoft.com/office/drawing/2014/main" xmlns="" val="4278436344"/>
                    </a:ext>
                  </a:extLst>
                </a:gridCol>
                <a:gridCol w="5636615">
                  <a:extLst>
                    <a:ext uri="{9D8B030D-6E8A-4147-A177-3AD203B41FA5}">
                      <a16:colId xmlns:a16="http://schemas.microsoft.com/office/drawing/2014/main" xmlns="" val="3272587571"/>
                    </a:ext>
                  </a:extLst>
                </a:gridCol>
              </a:tblGrid>
              <a:tr h="645151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и тема параграфа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занятия, виды учебной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УУД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393633"/>
                  </a:ext>
                </a:extLst>
              </a:tr>
              <a:tr h="361551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Глава 6. Современный человек: как инвестировать в себя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5498515"/>
                  </a:ext>
                </a:extLst>
              </a:tr>
              <a:tr h="1495951">
                <a:tc>
                  <a:txBody>
                    <a:bodyPr/>
                    <a:lstStyle/>
                    <a:p>
                      <a:r>
                        <a:rPr lang="ru-RU" dirty="0" smtClean="0"/>
                        <a:t>6.1. Что такое человеческий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Занятие-дискуссия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Строить рассуждение от общих закономерностей к частным явлениям и от частных явлений к общим закономерностям;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965863"/>
                  </a:ext>
                </a:extLst>
              </a:tr>
              <a:tr h="4331950">
                <a:tc>
                  <a:txBody>
                    <a:bodyPr/>
                    <a:lstStyle/>
                    <a:p>
                      <a:r>
                        <a:rPr lang="ru-RU" dirty="0" smtClean="0"/>
                        <a:t>6.2. Как инвестировать в человеческий капитал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Учебно-познавательная, учебно-исследовательская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строить рассуждение на основе сравнения предметов и явлений, выделяя при этом общие признаки; излагать полученную информацию, интерпретируя её в контексте решаемой задачи; самостоятельно указывать на информацию, нуждающуюся в проверке, предлагать и применять способ проверки достоверности информации.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Планировать и корректировать свою индивидуальную образовательную траекторию в связи с пониманием инвестирования в человеческий капитал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65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9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УЧЕБНИК  «Финансовая грамотность: Современный мир»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Глава 6 Современный человек: как инвестировать в себя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105248" y="2755964"/>
            <a:ext cx="15908432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endParaRPr lang="ru-RU" sz="2400" dirty="0"/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33031" t="35076" r="20791" b="24430"/>
          <a:stretch/>
        </p:blipFill>
        <p:spPr bwMode="auto">
          <a:xfrm>
            <a:off x="2551814" y="2905413"/>
            <a:ext cx="9441711" cy="4771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2068" t="27947" r="20631" b="54088"/>
          <a:stretch/>
        </p:blipFill>
        <p:spPr bwMode="auto">
          <a:xfrm>
            <a:off x="2381692" y="7676707"/>
            <a:ext cx="9611833" cy="199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/>
          <a:srcRect l="32389" t="15114" r="36825" b="5323"/>
          <a:stretch/>
        </p:blipFill>
        <p:spPr bwMode="auto">
          <a:xfrm>
            <a:off x="13582185" y="3323063"/>
            <a:ext cx="4215161" cy="5597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978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Анализ модельного занятия по теме «Что такое человеческий капитал»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26777" t="17395" r="29610" b="55799"/>
          <a:stretch/>
        </p:blipFill>
        <p:spPr bwMode="auto">
          <a:xfrm>
            <a:off x="3274828" y="2433130"/>
            <a:ext cx="11461897" cy="3827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4051" t="31654" r="30091" b="37262"/>
          <a:stretch/>
        </p:blipFill>
        <p:spPr bwMode="auto">
          <a:xfrm>
            <a:off x="3062177" y="6260851"/>
            <a:ext cx="12099851" cy="380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831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ПЕДАГОГИЧЕСКИЕ ТЕХНОЛОГИИ ФОРМИРОВАНИЯ ФИНАНСОВОЙ ГРАМОТНОСТИ 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3062177"/>
            <a:ext cx="17083809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57200" indent="-457200">
              <a:buSzPts val="1400"/>
              <a:buAutoNum type="arabicPeriod"/>
            </a:pPr>
            <a:endParaRPr lang="ru-RU" sz="2800" dirty="0" smtClean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84089836"/>
              </p:ext>
            </p:extLst>
          </p:nvPr>
        </p:nvGraphicFramePr>
        <p:xfrm>
          <a:off x="3912781" y="3062177"/>
          <a:ext cx="11897396" cy="649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73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Анализ модельного занятия по теме «Что такое человеческий капитал»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4372" t="21958" r="29610" b="53232"/>
          <a:stretch/>
        </p:blipFill>
        <p:spPr bwMode="auto">
          <a:xfrm>
            <a:off x="1573619" y="3019648"/>
            <a:ext cx="12142381" cy="5231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32389" t="15114" r="36825" b="5323"/>
          <a:stretch/>
        </p:blipFill>
        <p:spPr bwMode="auto">
          <a:xfrm>
            <a:off x="14098772" y="3491434"/>
            <a:ext cx="2466755" cy="3734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68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План  модельного занятия по теме «Что такое человеческий капитал»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1845133"/>
              </p:ext>
            </p:extLst>
          </p:nvPr>
        </p:nvGraphicFramePr>
        <p:xfrm>
          <a:off x="3055710" y="2351415"/>
          <a:ext cx="12648144" cy="7548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192">
                  <a:extLst>
                    <a:ext uri="{9D8B030D-6E8A-4147-A177-3AD203B41FA5}">
                      <a16:colId xmlns:a16="http://schemas.microsoft.com/office/drawing/2014/main" xmlns="" val="1566448982"/>
                    </a:ext>
                  </a:extLst>
                </a:gridCol>
                <a:gridCol w="5869172">
                  <a:extLst>
                    <a:ext uri="{9D8B030D-6E8A-4147-A177-3AD203B41FA5}">
                      <a16:colId xmlns:a16="http://schemas.microsoft.com/office/drawing/2014/main" xmlns="" val="3417179135"/>
                    </a:ext>
                  </a:extLst>
                </a:gridCol>
                <a:gridCol w="3444949">
                  <a:extLst>
                    <a:ext uri="{9D8B030D-6E8A-4147-A177-3AD203B41FA5}">
                      <a16:colId xmlns:a16="http://schemas.microsoft.com/office/drawing/2014/main" xmlns="" val="1703428223"/>
                    </a:ext>
                  </a:extLst>
                </a:gridCol>
                <a:gridCol w="2306831">
                  <a:extLst>
                    <a:ext uri="{9D8B030D-6E8A-4147-A177-3AD203B41FA5}">
                      <a16:colId xmlns:a16="http://schemas.microsoft.com/office/drawing/2014/main" xmlns="" val="1981226279"/>
                    </a:ext>
                  </a:extLst>
                </a:gridCol>
              </a:tblGrid>
              <a:tr h="48973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70191"/>
                  </a:ext>
                </a:extLst>
              </a:tr>
              <a:tr h="8738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 практической ситуации параграфа.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ситуация, параграф 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минут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702720"/>
                  </a:ext>
                </a:extLst>
              </a:tr>
              <a:tr h="8738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учебной задачи  — освоение понятий.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Параграф 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минут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49496"/>
                  </a:ext>
                </a:extLst>
              </a:tr>
              <a:tr h="317873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дискуссии. Можно разделить класс на 6 групп, каждой из которых предложить по два фактора, влияющих на развитие человеческого капитала. Задача группы  — доказать, что именно эти факторы имеют определяющее значение для формирования человеческого капитала.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Параграф 6.1, рис. 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  — объяснение задания, 5 мин  — работа в группах, </a:t>
                      </a:r>
                    </a:p>
                    <a:p>
                      <a:r>
                        <a:rPr lang="ru-RU" dirty="0" smtClean="0"/>
                        <a:t>15 мин  — дискуссия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020202"/>
                  </a:ext>
                </a:extLst>
              </a:tr>
              <a:tr h="87387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итогов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Вопрос: что поняли/узнали нового?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минуты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843347"/>
                  </a:ext>
                </a:extLst>
              </a:tr>
              <a:tr h="125801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Домашнее задание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Рубрика «Проверь себя»: на усмотрение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минуты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9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21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Дискуссия в рамках   модельного занятия по теме «Что такое человеческий капитал»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0549" y="3125972"/>
            <a:ext cx="13163107" cy="504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Можно разделить класс на 6 групп, каждой из которых предложить по два фактора, влияющих на развитие </a:t>
            </a:r>
            <a:r>
              <a:rPr lang="ru-RU" dirty="0" smtClean="0"/>
              <a:t>человеческого капитала</a:t>
            </a:r>
          </a:p>
          <a:p>
            <a:r>
              <a:rPr lang="ru-RU" dirty="0" smtClean="0"/>
              <a:t>Группа </a:t>
            </a:r>
            <a:r>
              <a:rPr lang="ru-RU" dirty="0"/>
              <a:t>1. Образование и наука.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2. Социальный статус и культура.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3. Врождённые способности и здравоохранение.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4. Условия жизни и мобильность.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5. Культура и идеология.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6. Предпринимательский климат и информационные технологии</a:t>
            </a:r>
            <a:endParaRPr lang="ru-RU" dirty="0" smtClean="0"/>
          </a:p>
          <a:p>
            <a:r>
              <a:rPr lang="ru-RU" dirty="0" smtClean="0"/>
              <a:t> Задача </a:t>
            </a:r>
            <a:r>
              <a:rPr lang="ru-RU" dirty="0"/>
              <a:t>группы  — доказать, что именно эти факторы имеют определяющее значение для формирования </a:t>
            </a:r>
            <a:r>
              <a:rPr lang="ru-RU" dirty="0" smtClean="0"/>
              <a:t>человеческого </a:t>
            </a:r>
            <a:r>
              <a:rPr lang="ru-RU" dirty="0"/>
              <a:t>капитала</a:t>
            </a:r>
            <a:r>
              <a:rPr lang="ru-RU" dirty="0" smtClean="0"/>
              <a:t>.. </a:t>
            </a:r>
          </a:p>
          <a:p>
            <a:r>
              <a:rPr lang="ru-RU" dirty="0" smtClean="0"/>
              <a:t>Нужно </a:t>
            </a:r>
            <a:r>
              <a:rPr lang="ru-RU" dirty="0"/>
              <a:t>дать время группам подготовить аргументы и контраргументы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этом важно акцентировать </a:t>
            </a:r>
            <a:r>
              <a:rPr lang="ru-RU" dirty="0" smtClean="0"/>
              <a:t>внимание </a:t>
            </a:r>
            <a:r>
              <a:rPr lang="ru-RU" dirty="0"/>
              <a:t>учащихся на том, что нужно использовать </a:t>
            </a:r>
            <a:r>
              <a:rPr lang="ru-RU" dirty="0" smtClean="0"/>
              <a:t>дополнительную </a:t>
            </a:r>
            <a:r>
              <a:rPr lang="ru-RU" dirty="0"/>
              <a:t>информацию по теме из Интернета. Далее организовать дискуссию</a:t>
            </a:r>
          </a:p>
        </p:txBody>
      </p:sp>
    </p:spTree>
    <p:extLst>
      <p:ext uri="{BB962C8B-B14F-4D97-AF65-F5344CB8AC3E}">
        <p14:creationId xmlns:p14="http://schemas.microsoft.com/office/powerpoint/2010/main" xmlns="" val="11110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УЧЕБНИК  «ФГ: цифровой мир» </a:t>
            </a: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Глава 6 Современный человек: как инвестировать в себя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314120" y="3487479"/>
            <a:ext cx="8699559" cy="420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1"/>
            <a:r>
              <a:rPr lang="ru-RU" sz="2400" dirty="0" smtClean="0"/>
              <a:t>Учитель проводит дебаты по представленной в учебнике схеме. </a:t>
            </a:r>
            <a:endParaRPr lang="ru-RU" sz="2400" dirty="0"/>
          </a:p>
          <a:p>
            <a:pPr lvl="1"/>
            <a:endParaRPr lang="ru-RU" sz="2400" dirty="0" smtClean="0"/>
          </a:p>
          <a:p>
            <a:pPr lvl="1"/>
            <a:r>
              <a:rPr lang="ru-RU" sz="2400" dirty="0" smtClean="0"/>
              <a:t>Дебаты по теме «Человеческий капитал»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 smtClean="0"/>
              <a:t>Тезис 1. Человеческий капитал важнее, чем финансовый</a:t>
            </a:r>
          </a:p>
          <a:p>
            <a:pPr lvl="1"/>
            <a:r>
              <a:rPr lang="ru-RU" sz="2400" dirty="0" err="1" smtClean="0"/>
              <a:t>Контртезис</a:t>
            </a:r>
            <a:r>
              <a:rPr lang="ru-RU" sz="2400" dirty="0" smtClean="0"/>
              <a:t>:  Финансовый капитал важнее, чем человеческий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 smtClean="0"/>
              <a:t>Тезис 2. Учиться лучше в возрасте детства и развития</a:t>
            </a:r>
          </a:p>
          <a:p>
            <a:pPr lvl="1"/>
            <a:r>
              <a:rPr lang="ru-RU" sz="2400" dirty="0" err="1" smtClean="0"/>
              <a:t>Контртезис</a:t>
            </a:r>
            <a:r>
              <a:rPr lang="ru-RU" sz="2400" dirty="0" smtClean="0"/>
              <a:t>:  Учиться можно в любой возрасте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57883" t="17966" r="4917" b="8460"/>
          <a:stretch/>
        </p:blipFill>
        <p:spPr bwMode="auto">
          <a:xfrm>
            <a:off x="1552353" y="2755964"/>
            <a:ext cx="7485321" cy="7254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633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Рефлексия  в рамках   модельного занятия по теме «Что такое человеческий капитал»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3981" y="3568390"/>
            <a:ext cx="146205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Подведение итогов занятия:</a:t>
            </a:r>
          </a:p>
          <a:p>
            <a:endParaRPr lang="ru-RU" sz="3200" dirty="0" smtClean="0"/>
          </a:p>
          <a:p>
            <a:r>
              <a:rPr lang="ru-RU" sz="3200" dirty="0" smtClean="0"/>
              <a:t>1.поняли</a:t>
            </a:r>
            <a:r>
              <a:rPr lang="ru-RU" sz="3200" dirty="0"/>
              <a:t>, что важно и </a:t>
            </a:r>
            <a:r>
              <a:rPr lang="ru-RU" sz="3200" dirty="0" smtClean="0"/>
              <a:t>необходимо </a:t>
            </a:r>
            <a:r>
              <a:rPr lang="ru-RU" sz="3200" dirty="0"/>
              <a:t>делать вложения в свой человеческий капитал;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2.узнали</a:t>
            </a:r>
            <a:r>
              <a:rPr lang="ru-RU" sz="3200" dirty="0"/>
              <a:t>, что такое </a:t>
            </a:r>
            <a:r>
              <a:rPr lang="ru-RU" sz="3200" dirty="0" smtClean="0"/>
              <a:t>человеческий </a:t>
            </a:r>
            <a:r>
              <a:rPr lang="ru-RU" sz="3200" dirty="0"/>
              <a:t>капитал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индивидуальный </a:t>
            </a:r>
            <a:r>
              <a:rPr lang="ru-RU" sz="3200" dirty="0"/>
              <a:t>человеческий капитал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индекс человеческого </a:t>
            </a:r>
            <a:r>
              <a:rPr lang="ru-RU" sz="3200" dirty="0" smtClean="0"/>
              <a:t>развития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какие </a:t>
            </a:r>
            <a:r>
              <a:rPr lang="ru-RU" sz="3200" dirty="0"/>
              <a:t>факторы влияют на человеческий капитал</a:t>
            </a:r>
            <a:r>
              <a:rPr lang="ru-RU" sz="3200" dirty="0" smtClean="0"/>
              <a:t>;</a:t>
            </a:r>
          </a:p>
          <a:p>
            <a:endParaRPr lang="ru-RU" sz="3200" dirty="0" smtClean="0"/>
          </a:p>
          <a:p>
            <a:r>
              <a:rPr lang="ru-RU" sz="3200" dirty="0" smtClean="0"/>
              <a:t>3.научились </a:t>
            </a:r>
            <a:r>
              <a:rPr lang="ru-RU" sz="3200" dirty="0"/>
              <a:t>находить </a:t>
            </a:r>
            <a:r>
              <a:rPr lang="ru-RU" sz="3200" dirty="0" smtClean="0"/>
              <a:t>актуальную </a:t>
            </a:r>
            <a:r>
              <a:rPr lang="ru-RU" sz="3200" dirty="0"/>
              <a:t>информацию в различных источниках по теме человеческого </a:t>
            </a:r>
            <a:r>
              <a:rPr lang="ru-RU" sz="3200" dirty="0" smtClean="0"/>
              <a:t>капитала </a:t>
            </a:r>
            <a:r>
              <a:rPr lang="ru-RU" sz="3200" dirty="0"/>
              <a:t>и способов его </a:t>
            </a:r>
            <a:r>
              <a:rPr lang="ru-RU" sz="3200" dirty="0" smtClean="0"/>
              <a:t>формирования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670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ОСОБЕННОСТИ СОВРЕМЕННЫХ УЧАЩИХСЯ 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68947" t="27662" r="7002" b="20722"/>
          <a:stretch/>
        </p:blipFill>
        <p:spPr bwMode="auto">
          <a:xfrm>
            <a:off x="1467294" y="2905413"/>
            <a:ext cx="4359348" cy="5621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1326" t="29943" r="31053" b="15019"/>
          <a:stretch/>
        </p:blipFill>
        <p:spPr bwMode="auto">
          <a:xfrm>
            <a:off x="7761767" y="3125973"/>
            <a:ext cx="8846289" cy="6039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027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МОТИВАЦИОННО-ЦЕЛЕВОГО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367667" y="2988527"/>
          <a:ext cx="12442509" cy="65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МЕТОДИЧЕСКИЕ ИНСТРУМЕНТЫ МОТИВАЦИОННО-ЦЕЛЕВОГО КОМПОНЕНТА  УРОКА</a:t>
            </a:r>
            <a:endParaRPr lang="ru-RU" sz="36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74849" y="3055434"/>
          <a:ext cx="14831121" cy="616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804"/>
                <a:gridCol w="10289317"/>
              </a:tblGrid>
              <a:tr h="114843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Методический инструмент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Описание</a:t>
                      </a:r>
                      <a:endParaRPr lang="ru-RU" sz="3200" dirty="0"/>
                    </a:p>
                  </a:txBody>
                  <a:tcPr/>
                </a:tc>
              </a:tr>
              <a:tr h="246092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Прием З –Х - 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Таблица из трех столбцов: . «Знаю о …», «Хочу узнать …..»</a:t>
                      </a:r>
                    </a:p>
                    <a:p>
                      <a:r>
                        <a:rPr lang="ru-RU" sz="2400" dirty="0" smtClean="0"/>
                        <a:t>Используется для актуализации имеющихся  знаний, мотивации и </a:t>
                      </a:r>
                      <a:r>
                        <a:rPr lang="ru-RU" sz="2400" dirty="0" err="1" smtClean="0"/>
                        <a:t>целеполагания</a:t>
                      </a:r>
                      <a:r>
                        <a:rPr lang="ru-RU" sz="2400" dirty="0" smtClean="0"/>
                        <a:t> изучения новой темы, а также   на этапе рефлексии. Ученики формируют познавательные запросы, опираясь  на известное,  заполняют два первых столбца таблицы. «Знаю о …», «Хочу узнать …..»</a:t>
                      </a:r>
                      <a:endParaRPr lang="ru-RU" sz="2400" dirty="0"/>
                    </a:p>
                  </a:txBody>
                  <a:tcPr/>
                </a:tc>
              </a:tr>
              <a:tr h="88593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Видеоконтент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Представление жизненной ситуации в  виде, удобном для зрительного восприятия  и анализа </a:t>
                      </a:r>
                      <a:endParaRPr lang="ru-RU" sz="2400" dirty="0"/>
                    </a:p>
                  </a:txBody>
                  <a:tcPr/>
                </a:tc>
              </a:tr>
              <a:tr h="16734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Анимированная презентация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Презентация, между слайдами которых используются плавные переходы, задаются вопросы для обсуждения, а за счет визуальных эффектов информация становится  более привлекательной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4047</Words>
  <Application>Microsoft Office PowerPoint</Application>
  <PresentationFormat>Произвольный</PresentationFormat>
  <Paragraphs>576</Paragraphs>
  <Slides>65</Slides>
  <Notes>65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4" baseType="lpstr">
      <vt:lpstr>Arial</vt:lpstr>
      <vt:lpstr>Proxima Nova</vt:lpstr>
      <vt:lpstr>Proxima Nova Rg</vt:lpstr>
      <vt:lpstr>Tahoma</vt:lpstr>
      <vt:lpstr>Open Sans</vt:lpstr>
      <vt:lpstr>Times New Roman</vt:lpstr>
      <vt:lpstr>Calibri</vt:lpstr>
      <vt:lpstr>Symbol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LILIA NEKRASOVA</cp:lastModifiedBy>
  <cp:revision>206</cp:revision>
  <dcterms:created xsi:type="dcterms:W3CDTF">2003-02-28T13:27:04Z</dcterms:created>
  <dcterms:modified xsi:type="dcterms:W3CDTF">2024-09-21T21:31:00Z</dcterms:modified>
</cp:coreProperties>
</file>