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61" r:id="rId3"/>
    <p:sldId id="258" r:id="rId4"/>
    <p:sldId id="332" r:id="rId5"/>
    <p:sldId id="338" r:id="rId6"/>
    <p:sldId id="334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37" r:id="rId16"/>
    <p:sldId id="365" r:id="rId17"/>
    <p:sldId id="335" r:id="rId18"/>
    <p:sldId id="339" r:id="rId19"/>
    <p:sldId id="341" r:id="rId20"/>
    <p:sldId id="342" r:id="rId21"/>
    <p:sldId id="343" r:id="rId22"/>
    <p:sldId id="364" r:id="rId23"/>
    <p:sldId id="340" r:id="rId24"/>
    <p:sldId id="347" r:id="rId25"/>
    <p:sldId id="344" r:id="rId26"/>
    <p:sldId id="349" r:id="rId27"/>
    <p:sldId id="353" r:id="rId28"/>
    <p:sldId id="350" r:id="rId29"/>
    <p:sldId id="351" r:id="rId30"/>
    <p:sldId id="336" r:id="rId31"/>
    <p:sldId id="333" r:id="rId32"/>
    <p:sldId id="366" r:id="rId33"/>
    <p:sldId id="367" r:id="rId34"/>
    <p:sldId id="369" r:id="rId35"/>
    <p:sldId id="368" r:id="rId36"/>
    <p:sldId id="371" r:id="rId37"/>
    <p:sldId id="372" r:id="rId38"/>
    <p:sldId id="370" r:id="rId39"/>
    <p:sldId id="374" r:id="rId40"/>
    <p:sldId id="375" r:id="rId41"/>
    <p:sldId id="354" r:id="rId42"/>
    <p:sldId id="376" r:id="rId43"/>
    <p:sldId id="260" r:id="rId44"/>
  </p:sldIdLst>
  <p:sldSz cx="18972213" cy="10691813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Proxima Nova" panose="020B0604020202020204" charset="0"/>
      <p:regular r:id="rId52"/>
      <p:bold r:id="rId53"/>
      <p:italic r:id="rId54"/>
      <p:boldItalic r:id="rId55"/>
    </p:embeddedFont>
    <p:embeddedFont>
      <p:font typeface="Proxima Nova Rg" panose="02000506030000020004" charset="0"/>
      <p:regular r:id="rId56"/>
      <p: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66" userDrawn="1">
          <p15:clr>
            <a:srgbClr val="A4A3A4"/>
          </p15:clr>
        </p15:guide>
        <p15:guide id="2" pos="10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9" roundtripDataSignature="AMtx7mg14KWEQAwqBeKW3ZawvbmYUjr6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8"/>
  </p:normalViewPr>
  <p:slideViewPr>
    <p:cSldViewPr snapToGrid="0">
      <p:cViewPr varScale="1">
        <p:scale>
          <a:sx n="53" d="100"/>
          <a:sy n="53" d="100"/>
        </p:scale>
        <p:origin x="691" y="82"/>
      </p:cViewPr>
      <p:guideLst>
        <p:guide orient="horz" pos="1266"/>
        <p:guide pos="10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79" Type="http://customschemas.google.com/relationships/presentationmetadata" Target="metadata"/><Relationship Id="rId5" Type="http://schemas.openxmlformats.org/officeDocument/2006/relationships/slide" Target="slides/slide4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4506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3877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0624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8798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7258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96121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96121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1130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4580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20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1421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52538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52538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965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4327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381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2498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31077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06440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0539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63104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85300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8530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85300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85300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85300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85300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85300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85300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8530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63524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85300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72022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72022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77887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6306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5592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1940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241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7" userDrawn="1">
          <p15:clr>
            <a:srgbClr val="FBAE40"/>
          </p15:clr>
        </p15:guide>
        <p15:guide id="2" pos="597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05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01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16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45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24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9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55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4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1422916" y="950383"/>
            <a:ext cx="16126381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1422916" y="3088746"/>
            <a:ext cx="16126381" cy="6415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2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budget.gov.ru/" TargetMode="Externa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hyperlink" Target="https://&#1084;&#1086;&#1080;&#1092;&#1080;&#1085;&#1072;&#1085;&#1089;&#1099;.&#1088;&#1092;/library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3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3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3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3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3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hyperlink" Target="https://workprogram.edsoo.ru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3083136" y="3997122"/>
            <a:ext cx="12355550" cy="229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ПРОГРАММА ПОВЫШЕНИЯ КВАЛИФИКАЦИИ </a:t>
            </a:r>
            <a:endParaRPr lang="ru-RU" sz="2800" b="1" dirty="0" smtClean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«ОРГАНИЗАЦИОННО-МЕТОДИЧЕСКИЕ УСЛОВИЯ ПОДГОТОВКИ УЧИТЕЛЕЙ К ПРЕПОДАВАНИЮ ФИНАНСОВОЙ ГРАМОТНОСТИ НА УРОКАХ ГЕОГРАФИИ В СООТВЕТСТВИИ  С ФГОС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ОСНОВНОГО И СРЕДНЕГО ОБЩЕГО ОБРАЗОВАНИЯ»</a:t>
            </a:r>
            <a:endParaRPr lang="ru-RU" sz="28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8" y="313004"/>
            <a:ext cx="10149123" cy="86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545374" y="1281110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ВЫБОР ТЕМЫ УРОКА ГЕОГРАФИИ С ЭЛЕМЕНТАМИ ФИНАНСОВОЙ ГРАМОТНОСТИ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200911"/>
              </p:ext>
            </p:extLst>
          </p:nvPr>
        </p:nvGraphicFramePr>
        <p:xfrm>
          <a:off x="2041452" y="2532994"/>
          <a:ext cx="15672390" cy="6645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3173">
                  <a:extLst>
                    <a:ext uri="{9D8B030D-6E8A-4147-A177-3AD203B41FA5}">
                      <a16:colId xmlns:a16="http://schemas.microsoft.com/office/drawing/2014/main" val="2912305196"/>
                    </a:ext>
                  </a:extLst>
                </a:gridCol>
                <a:gridCol w="5763557">
                  <a:extLst>
                    <a:ext uri="{9D8B030D-6E8A-4147-A177-3AD203B41FA5}">
                      <a16:colId xmlns:a16="http://schemas.microsoft.com/office/drawing/2014/main" val="3936829247"/>
                    </a:ext>
                  </a:extLst>
                </a:gridCol>
                <a:gridCol w="5535660">
                  <a:extLst>
                    <a:ext uri="{9D8B030D-6E8A-4147-A177-3AD203B41FA5}">
                      <a16:colId xmlns:a16="http://schemas.microsoft.com/office/drawing/2014/main" val="1511650626"/>
                    </a:ext>
                  </a:extLst>
                </a:gridCol>
              </a:tblGrid>
              <a:tr h="474833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Класс, раздел программы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урока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 </a:t>
                      </a:r>
                      <a:r>
                        <a:rPr lang="ru-RU" dirty="0" err="1" smtClean="0"/>
                        <a:t>финграмотности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744173"/>
                  </a:ext>
                </a:extLst>
              </a:tr>
              <a:tr h="4748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9 класс </a:t>
                      </a: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Раздел 1. Хозяйство России</a:t>
                      </a:r>
                      <a:endParaRPr lang="ru-RU" sz="2183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Тема 1. Общая характеристика хозяйства России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Факторы производства.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Экономико-географическое положение (ЭГП) России как фактор развития её хозяйства.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ВВП и ВРП как показатели уровня развития страны и регионов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Влияние географического положения России на особенности отраслевой и территориальной структуры хозяйства</a:t>
                      </a:r>
                    </a:p>
                    <a:p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Стратегия пространственного развития Российской Федерации на период до 2025 года</a:t>
                      </a:r>
                    </a:p>
                    <a:p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Анализ величины средней заработной платы регионах России,  анализ структуры доходов и расходов населения разных регионов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619843"/>
                  </a:ext>
                </a:extLst>
              </a:tr>
              <a:tr h="8472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1" dirty="0" smtClean="0"/>
                        <a:t>Тема 2. Топливо-энергетический комплекс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Основные типы электростанций (атомные, тепловые, гидроэлектростанции, электростанции, использующие возобновляемые источники энергии (ВИЭ), их особенности и доля в производстве электроэнергии.</a:t>
                      </a:r>
                      <a:endParaRPr lang="ru-RU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Анализ тарифов на электроэнергию, их влияние на цены товаров и услуг, на структуру расходов населения</a:t>
                      </a:r>
                    </a:p>
                    <a:p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Энергетическая стратегия России на период до 2035 года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397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198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545374" y="1281110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ВЫБОР ТЕМЫ УРОКА ГЕОГРАФИИ С ЭЛЕМЕНТАМИ ФИНАНСОВОЙ ГРАМОТНОСТИ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087320"/>
              </p:ext>
            </p:extLst>
          </p:nvPr>
        </p:nvGraphicFramePr>
        <p:xfrm>
          <a:off x="2041452" y="2532994"/>
          <a:ext cx="15672390" cy="6978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3173">
                  <a:extLst>
                    <a:ext uri="{9D8B030D-6E8A-4147-A177-3AD203B41FA5}">
                      <a16:colId xmlns:a16="http://schemas.microsoft.com/office/drawing/2014/main" val="2912305196"/>
                    </a:ext>
                  </a:extLst>
                </a:gridCol>
                <a:gridCol w="5763557">
                  <a:extLst>
                    <a:ext uri="{9D8B030D-6E8A-4147-A177-3AD203B41FA5}">
                      <a16:colId xmlns:a16="http://schemas.microsoft.com/office/drawing/2014/main" val="3936829247"/>
                    </a:ext>
                  </a:extLst>
                </a:gridCol>
                <a:gridCol w="5535660">
                  <a:extLst>
                    <a:ext uri="{9D8B030D-6E8A-4147-A177-3AD203B41FA5}">
                      <a16:colId xmlns:a16="http://schemas.microsoft.com/office/drawing/2014/main" val="1511650626"/>
                    </a:ext>
                  </a:extLst>
                </a:gridCol>
              </a:tblGrid>
              <a:tr h="474833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Класс, раздел программы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урока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 </a:t>
                      </a:r>
                      <a:r>
                        <a:rPr lang="ru-RU" dirty="0" err="1" smtClean="0"/>
                        <a:t>финграмотности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744173"/>
                  </a:ext>
                </a:extLst>
              </a:tr>
              <a:tr h="4748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9 класс </a:t>
                      </a: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Раздел 1. Хозяйство России</a:t>
                      </a:r>
                      <a:endParaRPr lang="ru-RU" sz="2183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Тема 6. Агропромышленный комплекс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Сельское хозяйство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Пищевая промышленность. Состав, место и значение в хозяйстве. Факторы размещения предприятий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Лёгкая промышленность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Продовольственная корзина  и прожиточный минимум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619843"/>
                  </a:ext>
                </a:extLst>
              </a:tr>
              <a:tr h="8472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1" dirty="0" smtClean="0"/>
                        <a:t>Тема </a:t>
                      </a: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7. Инфраструктурный комплекс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Состав: транспорт, информационная инфраструктура; сфера обслуживания, рекреационное хозяйство — место и значение в хозяйстве.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География отдельных видов транспорта и связи: основные транспортные пути и линии связи, крупнейшие транспортные узлы.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Информационная инфраструктура. Рекреационное хозяйство. Особенности сферы обслуживания своего края</a:t>
                      </a:r>
                      <a:endParaRPr lang="ru-RU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«Стратегия развития транспорта России на период до 2030 года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Федеральный проект «Информационная инфраструктура»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Анализ особенностей ценообразования на различных видах транспорта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Характеристика туристско-рекреационного потенциала своего края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Планирование и расчет затрат на путешествие по России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Государственные услуги онлайн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Цифровизация</a:t>
                      </a: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и финансовые технологии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397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34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545374" y="1281110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ВЫБОР ТЕМЫ УРОКА ГЕОГРАФИИ С ЭЛЕМЕНТАМИ ФИНАНСОВОЙ ГРАМОТНОСТИ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18720"/>
              </p:ext>
            </p:extLst>
          </p:nvPr>
        </p:nvGraphicFramePr>
        <p:xfrm>
          <a:off x="2041452" y="2532994"/>
          <a:ext cx="15672390" cy="6978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3173">
                  <a:extLst>
                    <a:ext uri="{9D8B030D-6E8A-4147-A177-3AD203B41FA5}">
                      <a16:colId xmlns:a16="http://schemas.microsoft.com/office/drawing/2014/main" val="2912305196"/>
                    </a:ext>
                  </a:extLst>
                </a:gridCol>
                <a:gridCol w="5763557">
                  <a:extLst>
                    <a:ext uri="{9D8B030D-6E8A-4147-A177-3AD203B41FA5}">
                      <a16:colId xmlns:a16="http://schemas.microsoft.com/office/drawing/2014/main" val="3936829247"/>
                    </a:ext>
                  </a:extLst>
                </a:gridCol>
                <a:gridCol w="5535660">
                  <a:extLst>
                    <a:ext uri="{9D8B030D-6E8A-4147-A177-3AD203B41FA5}">
                      <a16:colId xmlns:a16="http://schemas.microsoft.com/office/drawing/2014/main" val="1511650626"/>
                    </a:ext>
                  </a:extLst>
                </a:gridCol>
              </a:tblGrid>
              <a:tr h="474833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Класс, раздел программы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урока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 </a:t>
                      </a:r>
                      <a:r>
                        <a:rPr lang="ru-RU" dirty="0" err="1" smtClean="0"/>
                        <a:t>финграмотности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744173"/>
                  </a:ext>
                </a:extLst>
              </a:tr>
              <a:tr h="4748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9 класс </a:t>
                      </a: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Раздел 1. Хозяйство России</a:t>
                      </a:r>
                      <a:endParaRPr lang="ru-RU" sz="2183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Тема 6. Агропромышленный комплекс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Сельское хозяйство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Пищевая промышленность. Состав, место и значение в хозяйстве. Факторы размещения предприятий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Лёгкая промышленность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Потребительская корзина </a:t>
                      </a: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и прожиточный минимум </a:t>
                      </a:r>
                      <a:endParaRPr lang="en-US" sz="2183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619843"/>
                  </a:ext>
                </a:extLst>
              </a:tr>
              <a:tr h="8472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1" dirty="0" smtClean="0"/>
                        <a:t>Тема </a:t>
                      </a: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7. Инфраструктурный комплекс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Состав: транспорт, информационная инфраструктура; сфера обслуживания, рекреационное хозяйство — место и значение в хозяйстве.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География отдельных видов транспорта и связи: основные транспортные пути и линии связи, крупнейшие транспортные узлы.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Информационная инфраструктура. Рекреационное хозяйство. Особенности сферы обслуживания своего края</a:t>
                      </a:r>
                      <a:endParaRPr lang="ru-RU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«Стратегия развития транспорта России на период до 2030 года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Федеральный проект «Информационная инфраструктура»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Анализ особенностей ценообразования на различных видах транспорта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Характеристика туристско-рекреационного потенциала своего края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Планирование и расчет затрат на путешествие по России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Государственные услуги онлайн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Цифровизация</a:t>
                      </a: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и финансовые технологии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397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052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545374" y="1281110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ВЫБОР ТЕМЫ УРОКА ГЕОГРАФИИ С ЭЛЕМЕНТАМИ ФИНАНСОВОЙ ГРАМОТНОСТИ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437247"/>
              </p:ext>
            </p:extLst>
          </p:nvPr>
        </p:nvGraphicFramePr>
        <p:xfrm>
          <a:off x="1935126" y="2532994"/>
          <a:ext cx="15608596" cy="7857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5372">
                  <a:extLst>
                    <a:ext uri="{9D8B030D-6E8A-4147-A177-3AD203B41FA5}">
                      <a16:colId xmlns:a16="http://schemas.microsoft.com/office/drawing/2014/main" val="2912305196"/>
                    </a:ext>
                  </a:extLst>
                </a:gridCol>
                <a:gridCol w="5740097">
                  <a:extLst>
                    <a:ext uri="{9D8B030D-6E8A-4147-A177-3AD203B41FA5}">
                      <a16:colId xmlns:a16="http://schemas.microsoft.com/office/drawing/2014/main" val="3936829247"/>
                    </a:ext>
                  </a:extLst>
                </a:gridCol>
                <a:gridCol w="5513127">
                  <a:extLst>
                    <a:ext uri="{9D8B030D-6E8A-4147-A177-3AD203B41FA5}">
                      <a16:colId xmlns:a16="http://schemas.microsoft.com/office/drawing/2014/main" val="1511650626"/>
                    </a:ext>
                  </a:extLst>
                </a:gridCol>
              </a:tblGrid>
              <a:tr h="399046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Класс, раздел программы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урока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 </a:t>
                      </a:r>
                      <a:r>
                        <a:rPr lang="ru-RU" dirty="0" err="1" smtClean="0"/>
                        <a:t>финграмотности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744173"/>
                  </a:ext>
                </a:extLst>
              </a:tr>
              <a:tr h="22690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10 класс </a:t>
                      </a: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Раздел</a:t>
                      </a:r>
                      <a:r>
                        <a:rPr lang="ru-RU" sz="2183" b="1" i="1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4. Население мира</a:t>
                      </a:r>
                      <a:endParaRPr lang="ru-RU" sz="2183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Тема 1. Численность и воспроизводство населения.</a:t>
                      </a: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Численность населения мира и динамика её изменения.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Демографическая политика и её направления в странах различных типов воспроизводства населения.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Национальный проект «Демография» и  меры  государственной социальной политики  </a:t>
                      </a:r>
                    </a:p>
                    <a:p>
                      <a:r>
                        <a:rPr lang="ru-RU" dirty="0" smtClean="0"/>
                        <a:t>Материнский капитал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619843"/>
                  </a:ext>
                </a:extLst>
              </a:tr>
              <a:tr h="22690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Тема 4. Качество жизни населения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Показатели, характеризующие качество жизни населения.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Индекс человеческого развития как интегральный показатель сравнения качества жизни населения различных стран и регионов мира.</a:t>
                      </a:r>
                      <a:endParaRPr lang="ru-RU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Уровень денежных доходов населения,  Влияние инфляции на доходы  и расходы населения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Роль налогов в формировании системы общественных благ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Анализ брошюры «Бюджет для граждан»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397069"/>
                  </a:ext>
                </a:extLst>
              </a:tr>
              <a:tr h="2593057">
                <a:tc>
                  <a:txBody>
                    <a:bodyPr/>
                    <a:lstStyle/>
                    <a:p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Раздел 5. Мировое хозяйство</a:t>
                      </a: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ru-RU" sz="2183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Тема 3. География главных отраслей мирового хозяйства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Международные экономические отношения: основные формы и факторы, влияющие на их развитие.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География международных финансовых центров. Мировая торговля и туризм</a:t>
                      </a:r>
                      <a:endParaRPr lang="ru-RU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Банковские продукты и услуги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Страхование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Валютный курс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588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499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545374" y="1281110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ВЫБОР ТЕМЫ УРОКА ГЕОГРАФИИ С ЭЛЕМЕНТАМИ ФИНАНСОВОЙ ГРАМОТНОСТИ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712556"/>
              </p:ext>
            </p:extLst>
          </p:nvPr>
        </p:nvGraphicFramePr>
        <p:xfrm>
          <a:off x="1935126" y="2532994"/>
          <a:ext cx="15608596" cy="7925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5372">
                  <a:extLst>
                    <a:ext uri="{9D8B030D-6E8A-4147-A177-3AD203B41FA5}">
                      <a16:colId xmlns:a16="http://schemas.microsoft.com/office/drawing/2014/main" val="2912305196"/>
                    </a:ext>
                  </a:extLst>
                </a:gridCol>
                <a:gridCol w="5740097">
                  <a:extLst>
                    <a:ext uri="{9D8B030D-6E8A-4147-A177-3AD203B41FA5}">
                      <a16:colId xmlns:a16="http://schemas.microsoft.com/office/drawing/2014/main" val="3936829247"/>
                    </a:ext>
                  </a:extLst>
                </a:gridCol>
                <a:gridCol w="5513127">
                  <a:extLst>
                    <a:ext uri="{9D8B030D-6E8A-4147-A177-3AD203B41FA5}">
                      <a16:colId xmlns:a16="http://schemas.microsoft.com/office/drawing/2014/main" val="1511650626"/>
                    </a:ext>
                  </a:extLst>
                </a:gridCol>
              </a:tblGrid>
              <a:tr h="399046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Класс, раздел программы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урока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 </a:t>
                      </a:r>
                      <a:r>
                        <a:rPr lang="ru-RU" dirty="0" err="1" smtClean="0"/>
                        <a:t>финграмотности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744173"/>
                  </a:ext>
                </a:extLst>
              </a:tr>
              <a:tr h="22690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11 класс Раздел 6 . Регионы и страны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Тема 6. Россия на геополитической, геоэкономической и </a:t>
                      </a:r>
                      <a:r>
                        <a:rPr lang="ru-RU" sz="2183" b="1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геодемографической</a:t>
                      </a: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карте мира.</a:t>
                      </a: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Роль и место России в мировой политике, экономике, человеческом потенциале. Особенности интеграции России в мировое сообщество.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Изменение направления международных экономических связей России в новых геоэкономических и геополитических условиях.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Анализ решений Банка России по  ключевым направлениям денежно-кредитной политики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Анализ структуры федерального бюджета  РФ по данным портала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70C0"/>
                          </a:solidFill>
                          <a:hlinkClick r:id="rId5"/>
                        </a:rPr>
                        <a:t>https://budget.gov.ru/</a:t>
                      </a:r>
                      <a:endParaRPr lang="ru-RU" b="1" dirty="0" smtClean="0">
                        <a:solidFill>
                          <a:srgbClr val="0070C0"/>
                        </a:solidFill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619843"/>
                  </a:ext>
                </a:extLst>
              </a:tr>
              <a:tr h="22690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Раздел 7. Глобальные проблемы человечества</a:t>
                      </a:r>
                      <a:endParaRPr lang="ru-RU" sz="2183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Глобальные проблемы народонаселения: демографическая, продовольственная, роста городов, здоровья и долголетия человека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Выявление примеров взаимосвязи глобальных проблем человечества на основе анализа различных источников географической информации и участия России в их решении.</a:t>
                      </a:r>
                      <a:endParaRPr lang="ru-RU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Анализ структуры федерального бюджета РФ по данным Единого портала бюджетной системы Российской Федерации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hlinkClick r:id="rId5"/>
                        </a:rPr>
                        <a:t>https://budget.gov.ru/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397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292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545374" y="1281110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ОПРЕДЕЛЕНИЕ ОБРАЗОВАТЕЛНЫХ РЕЗУЛЬТАТОВ  С УЧЕТОМ  ФРП по ГЕОГРАФИИ И  ЕДИНОЙ РАМКИ КОМПЕТЕНЦИЙ по ФГ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8" name="object 3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00929" y="3253563"/>
            <a:ext cx="7900757" cy="5929398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9139" t="10266" r="9567" b="15589"/>
          <a:stretch/>
        </p:blipFill>
        <p:spPr bwMode="auto">
          <a:xfrm>
            <a:off x="1065798" y="3059920"/>
            <a:ext cx="7971875" cy="41489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7"/>
          <a:srcRect l="61892" t="41350" r="16462" b="26426"/>
          <a:stretch/>
        </p:blipFill>
        <p:spPr bwMode="auto">
          <a:xfrm>
            <a:off x="2636874" y="7570382"/>
            <a:ext cx="2828261" cy="2492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62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545374" y="1281110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ОПРЕДЕЛЕНИЕ ОБРАЗОВАТЕЛЬНЫХ РЕЗУЛЬТАТОВ  С УЧЕТОМ  ФРП по ГЕОГРАФИИ И  ЕДИНОЙ РАМКИ КОМПЕТЕНЦИЙ по ФГ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5"/>
          <a:srcRect l="11224" t="25926" r="48690" b="13390"/>
          <a:stretch>
            <a:fillRect/>
          </a:stretch>
        </p:blipFill>
        <p:spPr bwMode="auto">
          <a:xfrm>
            <a:off x="2854712" y="2765503"/>
            <a:ext cx="12756995" cy="686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62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545374" y="1281110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ПОДБОР ОБРАЗОВАТЕЛЬНЫХ РЕСУРСОВ ПО ФИНАНСОВОЙ ГРАМОТНОСТИ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552352" y="2916031"/>
            <a:ext cx="16115929" cy="6634302"/>
            <a:chOff x="976118" y="2401308"/>
            <a:chExt cx="18153629" cy="7903358"/>
          </a:xfrm>
        </p:grpSpPr>
        <p:sp>
          <p:nvSpPr>
            <p:cNvPr id="10" name="object 35"/>
            <p:cNvSpPr/>
            <p:nvPr/>
          </p:nvSpPr>
          <p:spPr>
            <a:xfrm>
              <a:off x="1006275" y="2401308"/>
              <a:ext cx="18093690" cy="804545"/>
            </a:xfrm>
            <a:custGeom>
              <a:avLst/>
              <a:gdLst/>
              <a:ahLst/>
              <a:cxnLst/>
              <a:rect l="l" t="t" r="r" b="b"/>
              <a:pathLst>
                <a:path w="18093690" h="804544">
                  <a:moveTo>
                    <a:pt x="18093689" y="0"/>
                  </a:moveTo>
                  <a:lnTo>
                    <a:pt x="0" y="0"/>
                  </a:lnTo>
                  <a:lnTo>
                    <a:pt x="0" y="804163"/>
                  </a:lnTo>
                  <a:lnTo>
                    <a:pt x="18093689" y="804163"/>
                  </a:lnTo>
                  <a:lnTo>
                    <a:pt x="18093689" y="0"/>
                  </a:lnTo>
                  <a:close/>
                </a:path>
              </a:pathLst>
            </a:custGeom>
            <a:solidFill>
              <a:srgbClr val="0150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1" name="object 48"/>
            <p:cNvGrpSpPr/>
            <p:nvPr/>
          </p:nvGrpSpPr>
          <p:grpSpPr>
            <a:xfrm>
              <a:off x="976118" y="6022203"/>
              <a:ext cx="4232275" cy="1400175"/>
              <a:chOff x="976118" y="6022203"/>
              <a:chExt cx="4232275" cy="1400175"/>
            </a:xfrm>
          </p:grpSpPr>
          <p:sp>
            <p:nvSpPr>
              <p:cNvPr id="44" name="object 49"/>
              <p:cNvSpPr/>
              <p:nvPr/>
            </p:nvSpPr>
            <p:spPr>
              <a:xfrm>
                <a:off x="976109" y="6022206"/>
                <a:ext cx="4232275" cy="1400175"/>
              </a:xfrm>
              <a:custGeom>
                <a:avLst/>
                <a:gdLst/>
                <a:ahLst/>
                <a:cxnLst/>
                <a:rect l="l" t="t" r="r" b="b"/>
                <a:pathLst>
                  <a:path w="4232275" h="1400175">
                    <a:moveTo>
                      <a:pt x="4231919" y="241"/>
                    </a:moveTo>
                    <a:lnTo>
                      <a:pt x="4201757" y="241"/>
                    </a:lnTo>
                    <a:lnTo>
                      <a:pt x="4201757" y="0"/>
                    </a:lnTo>
                    <a:lnTo>
                      <a:pt x="4171607" y="0"/>
                    </a:lnTo>
                    <a:lnTo>
                      <a:pt x="4171607" y="1370330"/>
                    </a:lnTo>
                    <a:lnTo>
                      <a:pt x="60312" y="1370330"/>
                    </a:lnTo>
                    <a:lnTo>
                      <a:pt x="60312" y="1369707"/>
                    </a:lnTo>
                    <a:lnTo>
                      <a:pt x="4171607" y="1369707"/>
                    </a:lnTo>
                    <a:lnTo>
                      <a:pt x="4171607" y="1339557"/>
                    </a:lnTo>
                    <a:lnTo>
                      <a:pt x="60312" y="1339557"/>
                    </a:lnTo>
                    <a:lnTo>
                      <a:pt x="60312" y="60960"/>
                    </a:lnTo>
                    <a:lnTo>
                      <a:pt x="60312" y="60553"/>
                    </a:lnTo>
                    <a:lnTo>
                      <a:pt x="4171607" y="60553"/>
                    </a:lnTo>
                    <a:lnTo>
                      <a:pt x="4171607" y="0"/>
                    </a:lnTo>
                    <a:lnTo>
                      <a:pt x="30162" y="0"/>
                    </a:lnTo>
                    <a:lnTo>
                      <a:pt x="0" y="0"/>
                    </a:lnTo>
                    <a:lnTo>
                      <a:pt x="0" y="60960"/>
                    </a:lnTo>
                    <a:lnTo>
                      <a:pt x="0" y="1339850"/>
                    </a:lnTo>
                    <a:lnTo>
                      <a:pt x="0" y="1399540"/>
                    </a:lnTo>
                    <a:lnTo>
                      <a:pt x="30162" y="1399540"/>
                    </a:lnTo>
                    <a:lnTo>
                      <a:pt x="4201757" y="1399540"/>
                    </a:lnTo>
                    <a:lnTo>
                      <a:pt x="4201757" y="1399870"/>
                    </a:lnTo>
                    <a:lnTo>
                      <a:pt x="4231919" y="1399870"/>
                    </a:lnTo>
                    <a:lnTo>
                      <a:pt x="4231919" y="1339850"/>
                    </a:lnTo>
                    <a:lnTo>
                      <a:pt x="4231919" y="1339557"/>
                    </a:lnTo>
                    <a:lnTo>
                      <a:pt x="4231919" y="60960"/>
                    </a:lnTo>
                    <a:lnTo>
                      <a:pt x="4201757" y="60960"/>
                    </a:lnTo>
                    <a:lnTo>
                      <a:pt x="4201757" y="60553"/>
                    </a:lnTo>
                    <a:lnTo>
                      <a:pt x="4231919" y="60553"/>
                    </a:lnTo>
                    <a:lnTo>
                      <a:pt x="4231919" y="241"/>
                    </a:lnTo>
                    <a:close/>
                  </a:path>
                </a:pathLst>
              </a:custGeom>
              <a:solidFill>
                <a:srgbClr val="01509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50"/>
              <p:cNvSpPr/>
              <p:nvPr/>
            </p:nvSpPr>
            <p:spPr>
              <a:xfrm>
                <a:off x="2639541" y="6576359"/>
                <a:ext cx="904240" cy="287020"/>
              </a:xfrm>
              <a:custGeom>
                <a:avLst/>
                <a:gdLst/>
                <a:ahLst/>
                <a:cxnLst/>
                <a:rect l="l" t="t" r="r" b="b"/>
                <a:pathLst>
                  <a:path w="904239" h="287020">
                    <a:moveTo>
                      <a:pt x="26597" y="218270"/>
                    </a:moveTo>
                    <a:lnTo>
                      <a:pt x="3799" y="266399"/>
                    </a:lnTo>
                    <a:lnTo>
                      <a:pt x="15482" y="274374"/>
                    </a:lnTo>
                    <a:lnTo>
                      <a:pt x="30766" y="280806"/>
                    </a:lnTo>
                    <a:lnTo>
                      <a:pt x="48505" y="285100"/>
                    </a:lnTo>
                    <a:lnTo>
                      <a:pt x="67549" y="286664"/>
                    </a:lnTo>
                    <a:lnTo>
                      <a:pt x="100691" y="282238"/>
                    </a:lnTo>
                    <a:lnTo>
                      <a:pt x="125917" y="269935"/>
                    </a:lnTo>
                    <a:lnTo>
                      <a:pt x="144968" y="251220"/>
                    </a:lnTo>
                    <a:lnTo>
                      <a:pt x="155934" y="233468"/>
                    </a:lnTo>
                    <a:lnTo>
                      <a:pt x="62905" y="233468"/>
                    </a:lnTo>
                    <a:lnTo>
                      <a:pt x="52898" y="232222"/>
                    </a:lnTo>
                    <a:lnTo>
                      <a:pt x="43326" y="228877"/>
                    </a:lnTo>
                    <a:lnTo>
                      <a:pt x="34467" y="224029"/>
                    </a:lnTo>
                    <a:lnTo>
                      <a:pt x="26597" y="218270"/>
                    </a:lnTo>
                    <a:close/>
                  </a:path>
                  <a:path w="904239" h="287020">
                    <a:moveTo>
                      <a:pt x="67971" y="0"/>
                    </a:moveTo>
                    <a:lnTo>
                      <a:pt x="0" y="0"/>
                    </a:lnTo>
                    <a:lnTo>
                      <a:pt x="103857" y="204338"/>
                    </a:lnTo>
                    <a:lnTo>
                      <a:pt x="95737" y="217617"/>
                    </a:lnTo>
                    <a:lnTo>
                      <a:pt x="87023" y="226661"/>
                    </a:lnTo>
                    <a:lnTo>
                      <a:pt x="76488" y="231826"/>
                    </a:lnTo>
                    <a:lnTo>
                      <a:pt x="62905" y="233468"/>
                    </a:lnTo>
                    <a:lnTo>
                      <a:pt x="155934" y="233468"/>
                    </a:lnTo>
                    <a:lnTo>
                      <a:pt x="159586" y="227558"/>
                    </a:lnTo>
                    <a:lnTo>
                      <a:pt x="199435" y="149453"/>
                    </a:lnTo>
                    <a:lnTo>
                      <a:pt x="137632" y="149453"/>
                    </a:lnTo>
                    <a:lnTo>
                      <a:pt x="67971" y="0"/>
                    </a:lnTo>
                    <a:close/>
                  </a:path>
                  <a:path w="904239" h="287020">
                    <a:moveTo>
                      <a:pt x="275687" y="0"/>
                    </a:moveTo>
                    <a:lnTo>
                      <a:pt x="207715" y="0"/>
                    </a:lnTo>
                    <a:lnTo>
                      <a:pt x="137632" y="149453"/>
                    </a:lnTo>
                    <a:lnTo>
                      <a:pt x="199435" y="149453"/>
                    </a:lnTo>
                    <a:lnTo>
                      <a:pt x="275687" y="0"/>
                    </a:lnTo>
                    <a:close/>
                  </a:path>
                  <a:path w="904239" h="287020">
                    <a:moveTo>
                      <a:pt x="385680" y="0"/>
                    </a:moveTo>
                    <a:lnTo>
                      <a:pt x="301665" y="0"/>
                    </a:lnTo>
                    <a:lnTo>
                      <a:pt x="301665" y="281598"/>
                    </a:lnTo>
                    <a:lnTo>
                      <a:pt x="361615" y="281598"/>
                    </a:lnTo>
                    <a:lnTo>
                      <a:pt x="361615" y="84437"/>
                    </a:lnTo>
                    <a:lnTo>
                      <a:pt x="419622" y="84437"/>
                    </a:lnTo>
                    <a:lnTo>
                      <a:pt x="385680" y="0"/>
                    </a:lnTo>
                    <a:close/>
                  </a:path>
                  <a:path w="904239" h="287020">
                    <a:moveTo>
                      <a:pt x="419622" y="84437"/>
                    </a:moveTo>
                    <a:lnTo>
                      <a:pt x="361615" y="84437"/>
                    </a:lnTo>
                    <a:lnTo>
                      <a:pt x="440986" y="281598"/>
                    </a:lnTo>
                    <a:lnTo>
                      <a:pt x="467162" y="281598"/>
                    </a:lnTo>
                    <a:lnTo>
                      <a:pt x="512031" y="170141"/>
                    </a:lnTo>
                    <a:lnTo>
                      <a:pt x="454074" y="170141"/>
                    </a:lnTo>
                    <a:lnTo>
                      <a:pt x="419622" y="84437"/>
                    </a:lnTo>
                    <a:close/>
                  </a:path>
                  <a:path w="904239" h="287020">
                    <a:moveTo>
                      <a:pt x="606905" y="84437"/>
                    </a:moveTo>
                    <a:lnTo>
                      <a:pt x="546533" y="84437"/>
                    </a:lnTo>
                    <a:lnTo>
                      <a:pt x="546533" y="281598"/>
                    </a:lnTo>
                    <a:lnTo>
                      <a:pt x="606905" y="281598"/>
                    </a:lnTo>
                    <a:lnTo>
                      <a:pt x="606905" y="84437"/>
                    </a:lnTo>
                    <a:close/>
                  </a:path>
                  <a:path w="904239" h="287020">
                    <a:moveTo>
                      <a:pt x="606905" y="0"/>
                    </a:moveTo>
                    <a:lnTo>
                      <a:pt x="522468" y="0"/>
                    </a:lnTo>
                    <a:lnTo>
                      <a:pt x="454074" y="170141"/>
                    </a:lnTo>
                    <a:lnTo>
                      <a:pt x="512031" y="170141"/>
                    </a:lnTo>
                    <a:lnTo>
                      <a:pt x="546533" y="84437"/>
                    </a:lnTo>
                    <a:lnTo>
                      <a:pt x="606905" y="84437"/>
                    </a:lnTo>
                    <a:lnTo>
                      <a:pt x="606905" y="0"/>
                    </a:lnTo>
                    <a:close/>
                  </a:path>
                  <a:path w="904239" h="287020">
                    <a:moveTo>
                      <a:pt x="722782" y="0"/>
                    </a:moveTo>
                    <a:lnTo>
                      <a:pt x="662832" y="0"/>
                    </a:lnTo>
                    <a:lnTo>
                      <a:pt x="662832" y="281598"/>
                    </a:lnTo>
                    <a:lnTo>
                      <a:pt x="722782" y="281598"/>
                    </a:lnTo>
                    <a:lnTo>
                      <a:pt x="722782" y="195049"/>
                    </a:lnTo>
                    <a:lnTo>
                      <a:pt x="744736" y="168874"/>
                    </a:lnTo>
                    <a:lnTo>
                      <a:pt x="813785" y="168874"/>
                    </a:lnTo>
                    <a:lnTo>
                      <a:pt x="784421" y="132144"/>
                    </a:lnTo>
                    <a:lnTo>
                      <a:pt x="789783" y="125811"/>
                    </a:lnTo>
                    <a:lnTo>
                      <a:pt x="722782" y="125811"/>
                    </a:lnTo>
                    <a:lnTo>
                      <a:pt x="722782" y="0"/>
                    </a:lnTo>
                    <a:close/>
                  </a:path>
                  <a:path w="904239" h="287020">
                    <a:moveTo>
                      <a:pt x="813785" y="168874"/>
                    </a:moveTo>
                    <a:lnTo>
                      <a:pt x="744736" y="168874"/>
                    </a:lnTo>
                    <a:lnTo>
                      <a:pt x="830017" y="281598"/>
                    </a:lnTo>
                    <a:lnTo>
                      <a:pt x="903900" y="281598"/>
                    </a:lnTo>
                    <a:lnTo>
                      <a:pt x="813785" y="168874"/>
                    </a:lnTo>
                    <a:close/>
                  </a:path>
                  <a:path w="904239" h="287020">
                    <a:moveTo>
                      <a:pt x="896301" y="0"/>
                    </a:moveTo>
                    <a:lnTo>
                      <a:pt x="822418" y="0"/>
                    </a:lnTo>
                    <a:lnTo>
                      <a:pt x="722782" y="125811"/>
                    </a:lnTo>
                    <a:lnTo>
                      <a:pt x="789783" y="125811"/>
                    </a:lnTo>
                    <a:lnTo>
                      <a:pt x="89630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976118" y="2627037"/>
              <a:ext cx="18153629" cy="7677629"/>
              <a:chOff x="976118" y="2627037"/>
              <a:chExt cx="18153629" cy="7677629"/>
            </a:xfrm>
          </p:grpSpPr>
          <p:sp>
            <p:nvSpPr>
              <p:cNvPr id="13" name="object 36"/>
              <p:cNvSpPr/>
              <p:nvPr/>
            </p:nvSpPr>
            <p:spPr>
              <a:xfrm>
                <a:off x="1005205" y="8964816"/>
                <a:ext cx="13621385" cy="1339850"/>
              </a:xfrm>
              <a:custGeom>
                <a:avLst/>
                <a:gdLst/>
                <a:ahLst/>
                <a:cxnLst/>
                <a:rect l="l" t="t" r="r" b="b"/>
                <a:pathLst>
                  <a:path w="13621385" h="1339850">
                    <a:moveTo>
                      <a:pt x="13620861" y="0"/>
                    </a:moveTo>
                    <a:lnTo>
                      <a:pt x="0" y="0"/>
                    </a:lnTo>
                    <a:lnTo>
                      <a:pt x="0" y="1339315"/>
                    </a:lnTo>
                    <a:lnTo>
                      <a:pt x="13620861" y="1339315"/>
                    </a:lnTo>
                    <a:lnTo>
                      <a:pt x="13620861" y="0"/>
                    </a:lnTo>
                    <a:close/>
                  </a:path>
                </a:pathLst>
              </a:custGeom>
              <a:solidFill>
                <a:srgbClr val="E4EDF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37"/>
              <p:cNvSpPr/>
              <p:nvPr/>
            </p:nvSpPr>
            <p:spPr>
              <a:xfrm>
                <a:off x="6463744" y="2627037"/>
                <a:ext cx="7163434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7163434" h="333375">
                    <a:moveTo>
                      <a:pt x="167909" y="0"/>
                    </a:moveTo>
                    <a:lnTo>
                      <a:pt x="121797" y="5595"/>
                    </a:lnTo>
                    <a:lnTo>
                      <a:pt x="81274" y="21605"/>
                    </a:lnTo>
                    <a:lnTo>
                      <a:pt x="47586" y="46862"/>
                    </a:lnTo>
                    <a:lnTo>
                      <a:pt x="21980" y="80201"/>
                    </a:lnTo>
                    <a:lnTo>
                      <a:pt x="5702" y="120457"/>
                    </a:lnTo>
                    <a:lnTo>
                      <a:pt x="0" y="166461"/>
                    </a:lnTo>
                    <a:lnTo>
                      <a:pt x="5702" y="212466"/>
                    </a:lnTo>
                    <a:lnTo>
                      <a:pt x="21980" y="252721"/>
                    </a:lnTo>
                    <a:lnTo>
                      <a:pt x="47586" y="286061"/>
                    </a:lnTo>
                    <a:lnTo>
                      <a:pt x="81274" y="311318"/>
                    </a:lnTo>
                    <a:lnTo>
                      <a:pt x="121797" y="327328"/>
                    </a:lnTo>
                    <a:lnTo>
                      <a:pt x="167909" y="332923"/>
                    </a:lnTo>
                    <a:lnTo>
                      <a:pt x="214224" y="327328"/>
                    </a:lnTo>
                    <a:lnTo>
                      <a:pt x="254884" y="311318"/>
                    </a:lnTo>
                    <a:lnTo>
                      <a:pt x="288654" y="286061"/>
                    </a:lnTo>
                    <a:lnTo>
                      <a:pt x="299372" y="272129"/>
                    </a:lnTo>
                    <a:lnTo>
                      <a:pt x="167909" y="272129"/>
                    </a:lnTo>
                    <a:lnTo>
                      <a:pt x="127643" y="264032"/>
                    </a:lnTo>
                    <a:lnTo>
                      <a:pt x="96921" y="241731"/>
                    </a:lnTo>
                    <a:lnTo>
                      <a:pt x="77327" y="208213"/>
                    </a:lnTo>
                    <a:lnTo>
                      <a:pt x="70444" y="166461"/>
                    </a:lnTo>
                    <a:lnTo>
                      <a:pt x="77327" y="124507"/>
                    </a:lnTo>
                    <a:lnTo>
                      <a:pt x="96921" y="91011"/>
                    </a:lnTo>
                    <a:lnTo>
                      <a:pt x="127643" y="68823"/>
                    </a:lnTo>
                    <a:lnTo>
                      <a:pt x="167909" y="60794"/>
                    </a:lnTo>
                    <a:lnTo>
                      <a:pt x="299372" y="60794"/>
                    </a:lnTo>
                    <a:lnTo>
                      <a:pt x="288654" y="46862"/>
                    </a:lnTo>
                    <a:lnTo>
                      <a:pt x="254884" y="21605"/>
                    </a:lnTo>
                    <a:lnTo>
                      <a:pt x="214224" y="5595"/>
                    </a:lnTo>
                    <a:lnTo>
                      <a:pt x="167909" y="0"/>
                    </a:lnTo>
                    <a:close/>
                  </a:path>
                  <a:path w="7163434" h="333375">
                    <a:moveTo>
                      <a:pt x="299372" y="60794"/>
                    </a:moveTo>
                    <a:lnTo>
                      <a:pt x="167909" y="60794"/>
                    </a:lnTo>
                    <a:lnTo>
                      <a:pt x="208250" y="68823"/>
                    </a:lnTo>
                    <a:lnTo>
                      <a:pt x="239138" y="91011"/>
                    </a:lnTo>
                    <a:lnTo>
                      <a:pt x="258898" y="124507"/>
                    </a:lnTo>
                    <a:lnTo>
                      <a:pt x="265856" y="166461"/>
                    </a:lnTo>
                    <a:lnTo>
                      <a:pt x="258898" y="208213"/>
                    </a:lnTo>
                    <a:lnTo>
                      <a:pt x="239138" y="241731"/>
                    </a:lnTo>
                    <a:lnTo>
                      <a:pt x="208250" y="264032"/>
                    </a:lnTo>
                    <a:lnTo>
                      <a:pt x="167909" y="272129"/>
                    </a:lnTo>
                    <a:lnTo>
                      <a:pt x="299372" y="272129"/>
                    </a:lnTo>
                    <a:lnTo>
                      <a:pt x="314303" y="252721"/>
                    </a:lnTo>
                    <a:lnTo>
                      <a:pt x="330596" y="212466"/>
                    </a:lnTo>
                    <a:lnTo>
                      <a:pt x="336301" y="166461"/>
                    </a:lnTo>
                    <a:lnTo>
                      <a:pt x="330596" y="120457"/>
                    </a:lnTo>
                    <a:lnTo>
                      <a:pt x="314303" y="80201"/>
                    </a:lnTo>
                    <a:lnTo>
                      <a:pt x="299372" y="60794"/>
                    </a:lnTo>
                    <a:close/>
                  </a:path>
                  <a:path w="7163434" h="333375">
                    <a:moveTo>
                      <a:pt x="619358" y="5307"/>
                    </a:moveTo>
                    <a:lnTo>
                      <a:pt x="384381" y="5307"/>
                    </a:lnTo>
                    <a:lnTo>
                      <a:pt x="384381" y="327133"/>
                    </a:lnTo>
                    <a:lnTo>
                      <a:pt x="536368" y="327133"/>
                    </a:lnTo>
                    <a:lnTo>
                      <a:pt x="582138" y="318954"/>
                    </a:lnTo>
                    <a:lnTo>
                      <a:pt x="615558" y="296796"/>
                    </a:lnTo>
                    <a:lnTo>
                      <a:pt x="634415" y="266821"/>
                    </a:lnTo>
                    <a:lnTo>
                      <a:pt x="452896" y="266821"/>
                    </a:lnTo>
                    <a:lnTo>
                      <a:pt x="452896" y="182866"/>
                    </a:lnTo>
                    <a:lnTo>
                      <a:pt x="634338" y="182866"/>
                    </a:lnTo>
                    <a:lnTo>
                      <a:pt x="615377" y="152891"/>
                    </a:lnTo>
                    <a:lnTo>
                      <a:pt x="581934" y="130734"/>
                    </a:lnTo>
                    <a:lnTo>
                      <a:pt x="536368" y="122554"/>
                    </a:lnTo>
                    <a:lnTo>
                      <a:pt x="452896" y="122554"/>
                    </a:lnTo>
                    <a:lnTo>
                      <a:pt x="452896" y="65619"/>
                    </a:lnTo>
                    <a:lnTo>
                      <a:pt x="619358" y="65619"/>
                    </a:lnTo>
                    <a:lnTo>
                      <a:pt x="619358" y="5307"/>
                    </a:lnTo>
                    <a:close/>
                  </a:path>
                  <a:path w="7163434" h="333375">
                    <a:moveTo>
                      <a:pt x="634338" y="182866"/>
                    </a:moveTo>
                    <a:lnTo>
                      <a:pt x="527201" y="182866"/>
                    </a:lnTo>
                    <a:lnTo>
                      <a:pt x="545558" y="185761"/>
                    </a:lnTo>
                    <a:lnTo>
                      <a:pt x="560071" y="194084"/>
                    </a:lnTo>
                    <a:lnTo>
                      <a:pt x="569608" y="207293"/>
                    </a:lnTo>
                    <a:lnTo>
                      <a:pt x="573038" y="224844"/>
                    </a:lnTo>
                    <a:lnTo>
                      <a:pt x="569608" y="242191"/>
                    </a:lnTo>
                    <a:lnTo>
                      <a:pt x="560071" y="255422"/>
                    </a:lnTo>
                    <a:lnTo>
                      <a:pt x="545558" y="263858"/>
                    </a:lnTo>
                    <a:lnTo>
                      <a:pt x="527201" y="266821"/>
                    </a:lnTo>
                    <a:lnTo>
                      <a:pt x="634415" y="266821"/>
                    </a:lnTo>
                    <a:lnTo>
                      <a:pt x="636042" y="264235"/>
                    </a:lnTo>
                    <a:lnTo>
                      <a:pt x="643000" y="224844"/>
                    </a:lnTo>
                    <a:lnTo>
                      <a:pt x="635974" y="185452"/>
                    </a:lnTo>
                    <a:lnTo>
                      <a:pt x="634338" y="182866"/>
                    </a:lnTo>
                    <a:close/>
                  </a:path>
                  <a:path w="7163434" h="333375">
                    <a:moveTo>
                      <a:pt x="836011" y="5307"/>
                    </a:moveTo>
                    <a:lnTo>
                      <a:pt x="685471" y="5307"/>
                    </a:lnTo>
                    <a:lnTo>
                      <a:pt x="685471" y="327133"/>
                    </a:lnTo>
                    <a:lnTo>
                      <a:pt x="753986" y="327133"/>
                    </a:lnTo>
                    <a:lnTo>
                      <a:pt x="753986" y="212781"/>
                    </a:lnTo>
                    <a:lnTo>
                      <a:pt x="836011" y="212781"/>
                    </a:lnTo>
                    <a:lnTo>
                      <a:pt x="882210" y="204443"/>
                    </a:lnTo>
                    <a:lnTo>
                      <a:pt x="916106" y="181901"/>
                    </a:lnTo>
                    <a:lnTo>
                      <a:pt x="934697" y="152469"/>
                    </a:lnTo>
                    <a:lnTo>
                      <a:pt x="753986" y="152469"/>
                    </a:lnTo>
                    <a:lnTo>
                      <a:pt x="753986" y="65619"/>
                    </a:lnTo>
                    <a:lnTo>
                      <a:pt x="934904" y="65619"/>
                    </a:lnTo>
                    <a:lnTo>
                      <a:pt x="916287" y="36006"/>
                    </a:lnTo>
                    <a:lnTo>
                      <a:pt x="882414" y="13577"/>
                    </a:lnTo>
                    <a:lnTo>
                      <a:pt x="836011" y="5307"/>
                    </a:lnTo>
                    <a:close/>
                  </a:path>
                  <a:path w="7163434" h="333375">
                    <a:moveTo>
                      <a:pt x="1126863" y="5307"/>
                    </a:moveTo>
                    <a:lnTo>
                      <a:pt x="1040978" y="5307"/>
                    </a:lnTo>
                    <a:lnTo>
                      <a:pt x="916494" y="327133"/>
                    </a:lnTo>
                    <a:lnTo>
                      <a:pt x="994659" y="327133"/>
                    </a:lnTo>
                    <a:lnTo>
                      <a:pt x="1014924" y="272611"/>
                    </a:lnTo>
                    <a:lnTo>
                      <a:pt x="1229857" y="272611"/>
                    </a:lnTo>
                    <a:lnTo>
                      <a:pt x="1206619" y="212299"/>
                    </a:lnTo>
                    <a:lnTo>
                      <a:pt x="1033741" y="212299"/>
                    </a:lnTo>
                    <a:lnTo>
                      <a:pt x="1083921" y="73822"/>
                    </a:lnTo>
                    <a:lnTo>
                      <a:pt x="1153262" y="73822"/>
                    </a:lnTo>
                    <a:lnTo>
                      <a:pt x="1126863" y="5307"/>
                    </a:lnTo>
                    <a:close/>
                  </a:path>
                  <a:path w="7163434" h="333375">
                    <a:moveTo>
                      <a:pt x="1229857" y="272611"/>
                    </a:moveTo>
                    <a:lnTo>
                      <a:pt x="1152918" y="272611"/>
                    </a:lnTo>
                    <a:lnTo>
                      <a:pt x="1172701" y="327133"/>
                    </a:lnTo>
                    <a:lnTo>
                      <a:pt x="1250865" y="327133"/>
                    </a:lnTo>
                    <a:lnTo>
                      <a:pt x="1229857" y="272611"/>
                    </a:lnTo>
                    <a:close/>
                  </a:path>
                  <a:path w="7163434" h="333375">
                    <a:moveTo>
                      <a:pt x="1153262" y="73822"/>
                    </a:moveTo>
                    <a:lnTo>
                      <a:pt x="1083921" y="73822"/>
                    </a:lnTo>
                    <a:lnTo>
                      <a:pt x="1134101" y="212299"/>
                    </a:lnTo>
                    <a:lnTo>
                      <a:pt x="1206619" y="212299"/>
                    </a:lnTo>
                    <a:lnTo>
                      <a:pt x="1153262" y="73822"/>
                    </a:lnTo>
                    <a:close/>
                  </a:path>
                  <a:path w="7163434" h="333375">
                    <a:moveTo>
                      <a:pt x="934904" y="65619"/>
                    </a:moveTo>
                    <a:lnTo>
                      <a:pt x="826843" y="65619"/>
                    </a:lnTo>
                    <a:lnTo>
                      <a:pt x="845631" y="68605"/>
                    </a:lnTo>
                    <a:lnTo>
                      <a:pt x="860618" y="77199"/>
                    </a:lnTo>
                    <a:lnTo>
                      <a:pt x="870540" y="90860"/>
                    </a:lnTo>
                    <a:lnTo>
                      <a:pt x="874128" y="109044"/>
                    </a:lnTo>
                    <a:lnTo>
                      <a:pt x="870540" y="127025"/>
                    </a:lnTo>
                    <a:lnTo>
                      <a:pt x="860618" y="140708"/>
                    </a:lnTo>
                    <a:lnTo>
                      <a:pt x="845631" y="149416"/>
                    </a:lnTo>
                    <a:lnTo>
                      <a:pt x="826843" y="152469"/>
                    </a:lnTo>
                    <a:lnTo>
                      <a:pt x="934697" y="152469"/>
                    </a:lnTo>
                    <a:lnTo>
                      <a:pt x="936974" y="148865"/>
                    </a:lnTo>
                    <a:lnTo>
                      <a:pt x="944091" y="109044"/>
                    </a:lnTo>
                    <a:lnTo>
                      <a:pt x="937042" y="69019"/>
                    </a:lnTo>
                    <a:lnTo>
                      <a:pt x="934904" y="65619"/>
                    </a:lnTo>
                    <a:close/>
                  </a:path>
                  <a:path w="7163434" h="333375">
                    <a:moveTo>
                      <a:pt x="1290796" y="235459"/>
                    </a:moveTo>
                    <a:lnTo>
                      <a:pt x="1255091" y="281296"/>
                    </a:lnTo>
                    <a:lnTo>
                      <a:pt x="1277452" y="301576"/>
                    </a:lnTo>
                    <a:lnTo>
                      <a:pt x="1308045" y="317966"/>
                    </a:lnTo>
                    <a:lnTo>
                      <a:pt x="1345333" y="328928"/>
                    </a:lnTo>
                    <a:lnTo>
                      <a:pt x="1387778" y="332923"/>
                    </a:lnTo>
                    <a:lnTo>
                      <a:pt x="1440800" y="325950"/>
                    </a:lnTo>
                    <a:lnTo>
                      <a:pt x="1482649" y="306446"/>
                    </a:lnTo>
                    <a:lnTo>
                      <a:pt x="1510114" y="276539"/>
                    </a:lnTo>
                    <a:lnTo>
                      <a:pt x="1511254" y="272129"/>
                    </a:lnTo>
                    <a:lnTo>
                      <a:pt x="1384883" y="272129"/>
                    </a:lnTo>
                    <a:lnTo>
                      <a:pt x="1360072" y="269656"/>
                    </a:lnTo>
                    <a:lnTo>
                      <a:pt x="1334402" y="262479"/>
                    </a:lnTo>
                    <a:lnTo>
                      <a:pt x="1310450" y="250959"/>
                    </a:lnTo>
                    <a:lnTo>
                      <a:pt x="1290796" y="235459"/>
                    </a:lnTo>
                    <a:close/>
                  </a:path>
                  <a:path w="7163434" h="333375">
                    <a:moveTo>
                      <a:pt x="1508334" y="61277"/>
                    </a:moveTo>
                    <a:lnTo>
                      <a:pt x="1381023" y="61277"/>
                    </a:lnTo>
                    <a:lnTo>
                      <a:pt x="1406746" y="63637"/>
                    </a:lnTo>
                    <a:lnTo>
                      <a:pt x="1427584" y="70746"/>
                    </a:lnTo>
                    <a:lnTo>
                      <a:pt x="1441546" y="82650"/>
                    </a:lnTo>
                    <a:lnTo>
                      <a:pt x="1446643" y="99394"/>
                    </a:lnTo>
                    <a:lnTo>
                      <a:pt x="1441750" y="114721"/>
                    </a:lnTo>
                    <a:lnTo>
                      <a:pt x="1428127" y="125389"/>
                    </a:lnTo>
                    <a:lnTo>
                      <a:pt x="1407357" y="131624"/>
                    </a:lnTo>
                    <a:lnTo>
                      <a:pt x="1381023" y="133652"/>
                    </a:lnTo>
                    <a:lnTo>
                      <a:pt x="1315886" y="133652"/>
                    </a:lnTo>
                    <a:lnTo>
                      <a:pt x="1315886" y="193964"/>
                    </a:lnTo>
                    <a:lnTo>
                      <a:pt x="1381023" y="193964"/>
                    </a:lnTo>
                    <a:lnTo>
                      <a:pt x="1412461" y="196173"/>
                    </a:lnTo>
                    <a:lnTo>
                      <a:pt x="1434580" y="202950"/>
                    </a:lnTo>
                    <a:lnTo>
                      <a:pt x="1447653" y="214523"/>
                    </a:lnTo>
                    <a:lnTo>
                      <a:pt x="1451950" y="231116"/>
                    </a:lnTo>
                    <a:lnTo>
                      <a:pt x="1447442" y="247702"/>
                    </a:lnTo>
                    <a:lnTo>
                      <a:pt x="1434339" y="260669"/>
                    </a:lnTo>
                    <a:lnTo>
                      <a:pt x="1413275" y="269113"/>
                    </a:lnTo>
                    <a:lnTo>
                      <a:pt x="1384883" y="272129"/>
                    </a:lnTo>
                    <a:lnTo>
                      <a:pt x="1511254" y="272129"/>
                    </a:lnTo>
                    <a:lnTo>
                      <a:pt x="1519982" y="238354"/>
                    </a:lnTo>
                    <a:lnTo>
                      <a:pt x="1512843" y="206411"/>
                    </a:lnTo>
                    <a:lnTo>
                      <a:pt x="1494712" y="182927"/>
                    </a:lnTo>
                    <a:lnTo>
                      <a:pt x="1470519" y="167856"/>
                    </a:lnTo>
                    <a:lnTo>
                      <a:pt x="1445195" y="161154"/>
                    </a:lnTo>
                    <a:lnTo>
                      <a:pt x="1470986" y="152748"/>
                    </a:lnTo>
                    <a:lnTo>
                      <a:pt x="1493385" y="137331"/>
                    </a:lnTo>
                    <a:lnTo>
                      <a:pt x="1509179" y="115490"/>
                    </a:lnTo>
                    <a:lnTo>
                      <a:pt x="1515158" y="87814"/>
                    </a:lnTo>
                    <a:lnTo>
                      <a:pt x="1508334" y="61277"/>
                    </a:lnTo>
                    <a:close/>
                  </a:path>
                  <a:path w="7163434" h="333375">
                    <a:moveTo>
                      <a:pt x="1387778" y="482"/>
                    </a:moveTo>
                    <a:lnTo>
                      <a:pt x="1347572" y="4334"/>
                    </a:lnTo>
                    <a:lnTo>
                      <a:pt x="1312207" y="15017"/>
                    </a:lnTo>
                    <a:lnTo>
                      <a:pt x="1282540" y="31219"/>
                    </a:lnTo>
                    <a:lnTo>
                      <a:pt x="1259433" y="51627"/>
                    </a:lnTo>
                    <a:lnTo>
                      <a:pt x="1293691" y="94569"/>
                    </a:lnTo>
                    <a:lnTo>
                      <a:pt x="1312493" y="80207"/>
                    </a:lnTo>
                    <a:lnTo>
                      <a:pt x="1334100" y="69781"/>
                    </a:lnTo>
                    <a:lnTo>
                      <a:pt x="1357335" y="63425"/>
                    </a:lnTo>
                    <a:lnTo>
                      <a:pt x="1381023" y="61277"/>
                    </a:lnTo>
                    <a:lnTo>
                      <a:pt x="1508334" y="61277"/>
                    </a:lnTo>
                    <a:lnTo>
                      <a:pt x="1505839" y="51574"/>
                    </a:lnTo>
                    <a:lnTo>
                      <a:pt x="1479694" y="24064"/>
                    </a:lnTo>
                    <a:lnTo>
                      <a:pt x="1439435" y="6596"/>
                    </a:lnTo>
                    <a:lnTo>
                      <a:pt x="1387778" y="482"/>
                    </a:lnTo>
                    <a:close/>
                  </a:path>
                  <a:path w="7163434" h="333375">
                    <a:moveTo>
                      <a:pt x="1724249" y="0"/>
                    </a:moveTo>
                    <a:lnTo>
                      <a:pt x="1678137" y="5595"/>
                    </a:lnTo>
                    <a:lnTo>
                      <a:pt x="1637614" y="21605"/>
                    </a:lnTo>
                    <a:lnTo>
                      <a:pt x="1603926" y="46862"/>
                    </a:lnTo>
                    <a:lnTo>
                      <a:pt x="1578320" y="80201"/>
                    </a:lnTo>
                    <a:lnTo>
                      <a:pt x="1562042" y="120457"/>
                    </a:lnTo>
                    <a:lnTo>
                      <a:pt x="1556340" y="166461"/>
                    </a:lnTo>
                    <a:lnTo>
                      <a:pt x="1562042" y="212466"/>
                    </a:lnTo>
                    <a:lnTo>
                      <a:pt x="1578320" y="252721"/>
                    </a:lnTo>
                    <a:lnTo>
                      <a:pt x="1603926" y="286061"/>
                    </a:lnTo>
                    <a:lnTo>
                      <a:pt x="1637614" y="311318"/>
                    </a:lnTo>
                    <a:lnTo>
                      <a:pt x="1678137" y="327328"/>
                    </a:lnTo>
                    <a:lnTo>
                      <a:pt x="1724249" y="332923"/>
                    </a:lnTo>
                    <a:lnTo>
                      <a:pt x="1770564" y="327328"/>
                    </a:lnTo>
                    <a:lnTo>
                      <a:pt x="1811224" y="311318"/>
                    </a:lnTo>
                    <a:lnTo>
                      <a:pt x="1844994" y="286061"/>
                    </a:lnTo>
                    <a:lnTo>
                      <a:pt x="1855712" y="272129"/>
                    </a:lnTo>
                    <a:lnTo>
                      <a:pt x="1724249" y="272129"/>
                    </a:lnTo>
                    <a:lnTo>
                      <a:pt x="1683983" y="264032"/>
                    </a:lnTo>
                    <a:lnTo>
                      <a:pt x="1653261" y="241731"/>
                    </a:lnTo>
                    <a:lnTo>
                      <a:pt x="1633667" y="208213"/>
                    </a:lnTo>
                    <a:lnTo>
                      <a:pt x="1626784" y="166461"/>
                    </a:lnTo>
                    <a:lnTo>
                      <a:pt x="1633667" y="124507"/>
                    </a:lnTo>
                    <a:lnTo>
                      <a:pt x="1653261" y="91011"/>
                    </a:lnTo>
                    <a:lnTo>
                      <a:pt x="1683983" y="68823"/>
                    </a:lnTo>
                    <a:lnTo>
                      <a:pt x="1724249" y="60794"/>
                    </a:lnTo>
                    <a:lnTo>
                      <a:pt x="1855712" y="60794"/>
                    </a:lnTo>
                    <a:lnTo>
                      <a:pt x="1844994" y="46862"/>
                    </a:lnTo>
                    <a:lnTo>
                      <a:pt x="1811224" y="21605"/>
                    </a:lnTo>
                    <a:lnTo>
                      <a:pt x="1770564" y="5595"/>
                    </a:lnTo>
                    <a:lnTo>
                      <a:pt x="1724249" y="0"/>
                    </a:lnTo>
                    <a:close/>
                  </a:path>
                  <a:path w="7163434" h="333375">
                    <a:moveTo>
                      <a:pt x="1855712" y="60794"/>
                    </a:moveTo>
                    <a:lnTo>
                      <a:pt x="1724249" y="60794"/>
                    </a:lnTo>
                    <a:lnTo>
                      <a:pt x="1764590" y="68823"/>
                    </a:lnTo>
                    <a:lnTo>
                      <a:pt x="1795478" y="91011"/>
                    </a:lnTo>
                    <a:lnTo>
                      <a:pt x="1815238" y="124507"/>
                    </a:lnTo>
                    <a:lnTo>
                      <a:pt x="1822196" y="166461"/>
                    </a:lnTo>
                    <a:lnTo>
                      <a:pt x="1815238" y="208213"/>
                    </a:lnTo>
                    <a:lnTo>
                      <a:pt x="1795478" y="241731"/>
                    </a:lnTo>
                    <a:lnTo>
                      <a:pt x="1764590" y="264032"/>
                    </a:lnTo>
                    <a:lnTo>
                      <a:pt x="1724249" y="272129"/>
                    </a:lnTo>
                    <a:lnTo>
                      <a:pt x="1855712" y="272129"/>
                    </a:lnTo>
                    <a:lnTo>
                      <a:pt x="1870642" y="252721"/>
                    </a:lnTo>
                    <a:lnTo>
                      <a:pt x="1886936" y="212466"/>
                    </a:lnTo>
                    <a:lnTo>
                      <a:pt x="1892641" y="166461"/>
                    </a:lnTo>
                    <a:lnTo>
                      <a:pt x="1886936" y="120457"/>
                    </a:lnTo>
                    <a:lnTo>
                      <a:pt x="1870642" y="80201"/>
                    </a:lnTo>
                    <a:lnTo>
                      <a:pt x="1855712" y="60794"/>
                    </a:lnTo>
                    <a:close/>
                  </a:path>
                  <a:path w="7163434" h="333375">
                    <a:moveTo>
                      <a:pt x="2110078" y="5307"/>
                    </a:moveTo>
                    <a:lnTo>
                      <a:pt x="1940721" y="5307"/>
                    </a:lnTo>
                    <a:lnTo>
                      <a:pt x="1940721" y="327133"/>
                    </a:lnTo>
                    <a:lnTo>
                      <a:pt x="2115386" y="327133"/>
                    </a:lnTo>
                    <a:lnTo>
                      <a:pt x="2155863" y="320348"/>
                    </a:lnTo>
                    <a:lnTo>
                      <a:pt x="2185167" y="301802"/>
                    </a:lnTo>
                    <a:lnTo>
                      <a:pt x="2202982" y="274209"/>
                    </a:lnTo>
                    <a:lnTo>
                      <a:pt x="2204119" y="267786"/>
                    </a:lnTo>
                    <a:lnTo>
                      <a:pt x="2009236" y="267786"/>
                    </a:lnTo>
                    <a:lnTo>
                      <a:pt x="2009236" y="192999"/>
                    </a:lnTo>
                    <a:lnTo>
                      <a:pt x="2193968" y="192999"/>
                    </a:lnTo>
                    <a:lnTo>
                      <a:pt x="2190957" y="187510"/>
                    </a:lnTo>
                    <a:lnTo>
                      <a:pt x="2171333" y="170058"/>
                    </a:lnTo>
                    <a:lnTo>
                      <a:pt x="2147230" y="161154"/>
                    </a:lnTo>
                    <a:lnTo>
                      <a:pt x="2168724" y="152673"/>
                    </a:lnTo>
                    <a:lnTo>
                      <a:pt x="2186373" y="137089"/>
                    </a:lnTo>
                    <a:lnTo>
                      <a:pt x="2187978" y="134134"/>
                    </a:lnTo>
                    <a:lnTo>
                      <a:pt x="2009236" y="134134"/>
                    </a:lnTo>
                    <a:lnTo>
                      <a:pt x="2009236" y="64172"/>
                    </a:lnTo>
                    <a:lnTo>
                      <a:pt x="2198332" y="64172"/>
                    </a:lnTo>
                    <a:lnTo>
                      <a:pt x="2196860" y="56399"/>
                    </a:lnTo>
                    <a:lnTo>
                      <a:pt x="2179377" y="30216"/>
                    </a:lnTo>
                    <a:lnTo>
                      <a:pt x="2150404" y="12085"/>
                    </a:lnTo>
                    <a:lnTo>
                      <a:pt x="2110078" y="5307"/>
                    </a:lnTo>
                    <a:close/>
                  </a:path>
                  <a:path w="7163434" h="333375">
                    <a:moveTo>
                      <a:pt x="2193968" y="192999"/>
                    </a:moveTo>
                    <a:lnTo>
                      <a:pt x="2097533" y="192999"/>
                    </a:lnTo>
                    <a:lnTo>
                      <a:pt x="2115416" y="196030"/>
                    </a:lnTo>
                    <a:lnTo>
                      <a:pt x="2128413" y="204217"/>
                    </a:lnTo>
                    <a:lnTo>
                      <a:pt x="2136344" y="216204"/>
                    </a:lnTo>
                    <a:lnTo>
                      <a:pt x="2139028" y="230634"/>
                    </a:lnTo>
                    <a:lnTo>
                      <a:pt x="2136208" y="246209"/>
                    </a:lnTo>
                    <a:lnTo>
                      <a:pt x="2128051" y="257895"/>
                    </a:lnTo>
                    <a:lnTo>
                      <a:pt x="2115009" y="265238"/>
                    </a:lnTo>
                    <a:lnTo>
                      <a:pt x="2097533" y="267786"/>
                    </a:lnTo>
                    <a:lnTo>
                      <a:pt x="2204119" y="267786"/>
                    </a:lnTo>
                    <a:lnTo>
                      <a:pt x="2208990" y="240284"/>
                    </a:lnTo>
                    <a:lnTo>
                      <a:pt x="2204158" y="211568"/>
                    </a:lnTo>
                    <a:lnTo>
                      <a:pt x="2193968" y="192999"/>
                    </a:lnTo>
                    <a:close/>
                  </a:path>
                  <a:path w="7163434" h="333375">
                    <a:moveTo>
                      <a:pt x="2198332" y="64172"/>
                    </a:moveTo>
                    <a:lnTo>
                      <a:pt x="2095121" y="64172"/>
                    </a:lnTo>
                    <a:lnTo>
                      <a:pt x="2110772" y="66826"/>
                    </a:lnTo>
                    <a:lnTo>
                      <a:pt x="2122623" y="74184"/>
                    </a:lnTo>
                    <a:lnTo>
                      <a:pt x="2130132" y="85341"/>
                    </a:lnTo>
                    <a:lnTo>
                      <a:pt x="2132755" y="99394"/>
                    </a:lnTo>
                    <a:lnTo>
                      <a:pt x="2130132" y="113372"/>
                    </a:lnTo>
                    <a:lnTo>
                      <a:pt x="2122623" y="124363"/>
                    </a:lnTo>
                    <a:lnTo>
                      <a:pt x="2110772" y="131556"/>
                    </a:lnTo>
                    <a:lnTo>
                      <a:pt x="2095121" y="134134"/>
                    </a:lnTo>
                    <a:lnTo>
                      <a:pt x="2187978" y="134134"/>
                    </a:lnTo>
                    <a:lnTo>
                      <a:pt x="2198322" y="115083"/>
                    </a:lnTo>
                    <a:lnTo>
                      <a:pt x="2202718" y="87332"/>
                    </a:lnTo>
                    <a:lnTo>
                      <a:pt x="2198332" y="64172"/>
                    </a:lnTo>
                    <a:close/>
                  </a:path>
                  <a:path w="7163434" h="333375">
                    <a:moveTo>
                      <a:pt x="2436771" y="5307"/>
                    </a:moveTo>
                    <a:lnTo>
                      <a:pt x="2350886" y="5307"/>
                    </a:lnTo>
                    <a:lnTo>
                      <a:pt x="2226402" y="327133"/>
                    </a:lnTo>
                    <a:lnTo>
                      <a:pt x="2304566" y="327133"/>
                    </a:lnTo>
                    <a:lnTo>
                      <a:pt x="2324831" y="272611"/>
                    </a:lnTo>
                    <a:lnTo>
                      <a:pt x="2539765" y="272611"/>
                    </a:lnTo>
                    <a:lnTo>
                      <a:pt x="2516526" y="212299"/>
                    </a:lnTo>
                    <a:lnTo>
                      <a:pt x="2343649" y="212299"/>
                    </a:lnTo>
                    <a:lnTo>
                      <a:pt x="2393829" y="73822"/>
                    </a:lnTo>
                    <a:lnTo>
                      <a:pt x="2463170" y="73822"/>
                    </a:lnTo>
                    <a:lnTo>
                      <a:pt x="2436771" y="5307"/>
                    </a:lnTo>
                    <a:close/>
                  </a:path>
                  <a:path w="7163434" h="333375">
                    <a:moveTo>
                      <a:pt x="2539765" y="272611"/>
                    </a:moveTo>
                    <a:lnTo>
                      <a:pt x="2462826" y="272611"/>
                    </a:lnTo>
                    <a:lnTo>
                      <a:pt x="2482608" y="327133"/>
                    </a:lnTo>
                    <a:lnTo>
                      <a:pt x="2560773" y="327133"/>
                    </a:lnTo>
                    <a:lnTo>
                      <a:pt x="2539765" y="272611"/>
                    </a:lnTo>
                    <a:close/>
                  </a:path>
                  <a:path w="7163434" h="333375">
                    <a:moveTo>
                      <a:pt x="2702695" y="65619"/>
                    </a:moveTo>
                    <a:lnTo>
                      <a:pt x="2633698" y="65619"/>
                    </a:lnTo>
                    <a:lnTo>
                      <a:pt x="2633698" y="327133"/>
                    </a:lnTo>
                    <a:lnTo>
                      <a:pt x="2702695" y="327133"/>
                    </a:lnTo>
                    <a:lnTo>
                      <a:pt x="2702695" y="65619"/>
                    </a:lnTo>
                    <a:close/>
                  </a:path>
                  <a:path w="7163434" h="333375">
                    <a:moveTo>
                      <a:pt x="2463170" y="73822"/>
                    </a:moveTo>
                    <a:lnTo>
                      <a:pt x="2393829" y="73822"/>
                    </a:lnTo>
                    <a:lnTo>
                      <a:pt x="2444008" y="212299"/>
                    </a:lnTo>
                    <a:lnTo>
                      <a:pt x="2516526" y="212299"/>
                    </a:lnTo>
                    <a:lnTo>
                      <a:pt x="2463170" y="73822"/>
                    </a:lnTo>
                    <a:close/>
                  </a:path>
                  <a:path w="7163434" h="333375">
                    <a:moveTo>
                      <a:pt x="2796300" y="5307"/>
                    </a:moveTo>
                    <a:lnTo>
                      <a:pt x="2539611" y="5307"/>
                    </a:lnTo>
                    <a:lnTo>
                      <a:pt x="2539611" y="65619"/>
                    </a:lnTo>
                    <a:lnTo>
                      <a:pt x="2796300" y="65619"/>
                    </a:lnTo>
                    <a:lnTo>
                      <a:pt x="2796300" y="5307"/>
                    </a:lnTo>
                    <a:close/>
                  </a:path>
                  <a:path w="7163434" h="333375">
                    <a:moveTo>
                      <a:pt x="3067962" y="5307"/>
                    </a:moveTo>
                    <a:lnTo>
                      <a:pt x="2840222" y="5307"/>
                    </a:lnTo>
                    <a:lnTo>
                      <a:pt x="2840222" y="327133"/>
                    </a:lnTo>
                    <a:lnTo>
                      <a:pt x="3067962" y="327133"/>
                    </a:lnTo>
                    <a:lnTo>
                      <a:pt x="3067962" y="266821"/>
                    </a:lnTo>
                    <a:lnTo>
                      <a:pt x="2908737" y="266821"/>
                    </a:lnTo>
                    <a:lnTo>
                      <a:pt x="2908737" y="193964"/>
                    </a:lnTo>
                    <a:lnTo>
                      <a:pt x="3064584" y="193964"/>
                    </a:lnTo>
                    <a:lnTo>
                      <a:pt x="3064584" y="133652"/>
                    </a:lnTo>
                    <a:lnTo>
                      <a:pt x="2908737" y="133652"/>
                    </a:lnTo>
                    <a:lnTo>
                      <a:pt x="2908737" y="65619"/>
                    </a:lnTo>
                    <a:lnTo>
                      <a:pt x="3067962" y="65619"/>
                    </a:lnTo>
                    <a:lnTo>
                      <a:pt x="3067962" y="5307"/>
                    </a:lnTo>
                    <a:close/>
                  </a:path>
                  <a:path w="7163434" h="333375">
                    <a:moveTo>
                      <a:pt x="3411022" y="5307"/>
                    </a:moveTo>
                    <a:lnTo>
                      <a:pt x="3182318" y="5307"/>
                    </a:lnTo>
                    <a:lnTo>
                      <a:pt x="3163500" y="169839"/>
                    </a:lnTo>
                    <a:lnTo>
                      <a:pt x="3154197" y="221647"/>
                    </a:lnTo>
                    <a:lnTo>
                      <a:pt x="3141185" y="252829"/>
                    </a:lnTo>
                    <a:lnTo>
                      <a:pt x="3124011" y="268088"/>
                    </a:lnTo>
                    <a:lnTo>
                      <a:pt x="3102223" y="272129"/>
                    </a:lnTo>
                    <a:lnTo>
                      <a:pt x="3102223" y="332923"/>
                    </a:lnTo>
                    <a:lnTo>
                      <a:pt x="3171641" y="315708"/>
                    </a:lnTo>
                    <a:lnTo>
                      <a:pt x="3198244" y="288109"/>
                    </a:lnTo>
                    <a:lnTo>
                      <a:pt x="3218455" y="242445"/>
                    </a:lnTo>
                    <a:lnTo>
                      <a:pt x="3231532" y="174664"/>
                    </a:lnTo>
                    <a:lnTo>
                      <a:pt x="3244078" y="65619"/>
                    </a:lnTo>
                    <a:lnTo>
                      <a:pt x="3411022" y="65619"/>
                    </a:lnTo>
                    <a:lnTo>
                      <a:pt x="3411022" y="5307"/>
                    </a:lnTo>
                    <a:close/>
                  </a:path>
                  <a:path w="7163434" h="333375">
                    <a:moveTo>
                      <a:pt x="3411022" y="65619"/>
                    </a:moveTo>
                    <a:lnTo>
                      <a:pt x="3342025" y="65619"/>
                    </a:lnTo>
                    <a:lnTo>
                      <a:pt x="3342025" y="327133"/>
                    </a:lnTo>
                    <a:lnTo>
                      <a:pt x="3411022" y="327133"/>
                    </a:lnTo>
                    <a:lnTo>
                      <a:pt x="3411022" y="65619"/>
                    </a:lnTo>
                    <a:close/>
                  </a:path>
                  <a:path w="7163434" h="333375">
                    <a:moveTo>
                      <a:pt x="3542959" y="5307"/>
                    </a:moveTo>
                    <a:lnTo>
                      <a:pt x="3474444" y="5307"/>
                    </a:lnTo>
                    <a:lnTo>
                      <a:pt x="3474444" y="327133"/>
                    </a:lnTo>
                    <a:lnTo>
                      <a:pt x="3624984" y="327133"/>
                    </a:lnTo>
                    <a:lnTo>
                      <a:pt x="3671386" y="318863"/>
                    </a:lnTo>
                    <a:lnTo>
                      <a:pt x="3705259" y="296434"/>
                    </a:lnTo>
                    <a:lnTo>
                      <a:pt x="3723876" y="266821"/>
                    </a:lnTo>
                    <a:lnTo>
                      <a:pt x="3542959" y="266821"/>
                    </a:lnTo>
                    <a:lnTo>
                      <a:pt x="3542959" y="179971"/>
                    </a:lnTo>
                    <a:lnTo>
                      <a:pt x="3723670" y="179971"/>
                    </a:lnTo>
                    <a:lnTo>
                      <a:pt x="3705078" y="150539"/>
                    </a:lnTo>
                    <a:lnTo>
                      <a:pt x="3671183" y="127997"/>
                    </a:lnTo>
                    <a:lnTo>
                      <a:pt x="3624984" y="119659"/>
                    </a:lnTo>
                    <a:lnTo>
                      <a:pt x="3542959" y="119659"/>
                    </a:lnTo>
                    <a:lnTo>
                      <a:pt x="3542959" y="5307"/>
                    </a:lnTo>
                    <a:close/>
                  </a:path>
                  <a:path w="7163434" h="333375">
                    <a:moveTo>
                      <a:pt x="3723670" y="179971"/>
                    </a:moveTo>
                    <a:lnTo>
                      <a:pt x="3615816" y="179971"/>
                    </a:lnTo>
                    <a:lnTo>
                      <a:pt x="3634603" y="183025"/>
                    </a:lnTo>
                    <a:lnTo>
                      <a:pt x="3649591" y="191732"/>
                    </a:lnTo>
                    <a:lnTo>
                      <a:pt x="3659512" y="205416"/>
                    </a:lnTo>
                    <a:lnTo>
                      <a:pt x="3663101" y="223396"/>
                    </a:lnTo>
                    <a:lnTo>
                      <a:pt x="3659512" y="241580"/>
                    </a:lnTo>
                    <a:lnTo>
                      <a:pt x="3649591" y="255241"/>
                    </a:lnTo>
                    <a:lnTo>
                      <a:pt x="3634603" y="263836"/>
                    </a:lnTo>
                    <a:lnTo>
                      <a:pt x="3615816" y="266821"/>
                    </a:lnTo>
                    <a:lnTo>
                      <a:pt x="3723876" y="266821"/>
                    </a:lnTo>
                    <a:lnTo>
                      <a:pt x="3726014" y="263421"/>
                    </a:lnTo>
                    <a:lnTo>
                      <a:pt x="3733063" y="223396"/>
                    </a:lnTo>
                    <a:lnTo>
                      <a:pt x="3725946" y="183575"/>
                    </a:lnTo>
                    <a:lnTo>
                      <a:pt x="3723670" y="179971"/>
                    </a:lnTo>
                    <a:close/>
                  </a:path>
                  <a:path w="7163434" h="333375">
                    <a:moveTo>
                      <a:pt x="3844049" y="5307"/>
                    </a:moveTo>
                    <a:lnTo>
                      <a:pt x="3775534" y="5307"/>
                    </a:lnTo>
                    <a:lnTo>
                      <a:pt x="3775534" y="327133"/>
                    </a:lnTo>
                    <a:lnTo>
                      <a:pt x="3844049" y="327133"/>
                    </a:lnTo>
                    <a:lnTo>
                      <a:pt x="3844049" y="192034"/>
                    </a:lnTo>
                    <a:lnTo>
                      <a:pt x="4065033" y="192034"/>
                    </a:lnTo>
                    <a:lnTo>
                      <a:pt x="4065033" y="131722"/>
                    </a:lnTo>
                    <a:lnTo>
                      <a:pt x="3844049" y="131722"/>
                    </a:lnTo>
                    <a:lnTo>
                      <a:pt x="3844049" y="5307"/>
                    </a:lnTo>
                    <a:close/>
                  </a:path>
                  <a:path w="7163434" h="333375">
                    <a:moveTo>
                      <a:pt x="4065033" y="192034"/>
                    </a:moveTo>
                    <a:lnTo>
                      <a:pt x="3996036" y="192034"/>
                    </a:lnTo>
                    <a:lnTo>
                      <a:pt x="3996036" y="327133"/>
                    </a:lnTo>
                    <a:lnTo>
                      <a:pt x="4065033" y="327133"/>
                    </a:lnTo>
                    <a:lnTo>
                      <a:pt x="4065033" y="192034"/>
                    </a:lnTo>
                    <a:close/>
                  </a:path>
                  <a:path w="7163434" h="333375">
                    <a:moveTo>
                      <a:pt x="4065033" y="5307"/>
                    </a:moveTo>
                    <a:lnTo>
                      <a:pt x="3996036" y="5307"/>
                    </a:lnTo>
                    <a:lnTo>
                      <a:pt x="3996036" y="131722"/>
                    </a:lnTo>
                    <a:lnTo>
                      <a:pt x="4065033" y="131722"/>
                    </a:lnTo>
                    <a:lnTo>
                      <a:pt x="4065033" y="5307"/>
                    </a:lnTo>
                    <a:close/>
                  </a:path>
                  <a:path w="7163434" h="333375">
                    <a:moveTo>
                      <a:pt x="4196970" y="5307"/>
                    </a:moveTo>
                    <a:lnTo>
                      <a:pt x="4128455" y="5307"/>
                    </a:lnTo>
                    <a:lnTo>
                      <a:pt x="4128455" y="327133"/>
                    </a:lnTo>
                    <a:lnTo>
                      <a:pt x="4278995" y="327133"/>
                    </a:lnTo>
                    <a:lnTo>
                      <a:pt x="4325398" y="318863"/>
                    </a:lnTo>
                    <a:lnTo>
                      <a:pt x="4359271" y="296434"/>
                    </a:lnTo>
                    <a:lnTo>
                      <a:pt x="4377888" y="266821"/>
                    </a:lnTo>
                    <a:lnTo>
                      <a:pt x="4196970" y="266821"/>
                    </a:lnTo>
                    <a:lnTo>
                      <a:pt x="4196970" y="179971"/>
                    </a:lnTo>
                    <a:lnTo>
                      <a:pt x="4377681" y="179971"/>
                    </a:lnTo>
                    <a:lnTo>
                      <a:pt x="4359090" y="150539"/>
                    </a:lnTo>
                    <a:lnTo>
                      <a:pt x="4325194" y="127997"/>
                    </a:lnTo>
                    <a:lnTo>
                      <a:pt x="4278995" y="119659"/>
                    </a:lnTo>
                    <a:lnTo>
                      <a:pt x="4196970" y="119659"/>
                    </a:lnTo>
                    <a:lnTo>
                      <a:pt x="4196970" y="5307"/>
                    </a:lnTo>
                    <a:close/>
                  </a:path>
                  <a:path w="7163434" h="333375">
                    <a:moveTo>
                      <a:pt x="4377681" y="179971"/>
                    </a:moveTo>
                    <a:lnTo>
                      <a:pt x="4269827" y="179971"/>
                    </a:lnTo>
                    <a:lnTo>
                      <a:pt x="4288615" y="183025"/>
                    </a:lnTo>
                    <a:lnTo>
                      <a:pt x="4303602" y="191732"/>
                    </a:lnTo>
                    <a:lnTo>
                      <a:pt x="4313524" y="205416"/>
                    </a:lnTo>
                    <a:lnTo>
                      <a:pt x="4317112" y="223396"/>
                    </a:lnTo>
                    <a:lnTo>
                      <a:pt x="4313524" y="241580"/>
                    </a:lnTo>
                    <a:lnTo>
                      <a:pt x="4303602" y="255241"/>
                    </a:lnTo>
                    <a:lnTo>
                      <a:pt x="4288615" y="263836"/>
                    </a:lnTo>
                    <a:lnTo>
                      <a:pt x="4269827" y="266821"/>
                    </a:lnTo>
                    <a:lnTo>
                      <a:pt x="4377888" y="266821"/>
                    </a:lnTo>
                    <a:lnTo>
                      <a:pt x="4380026" y="263421"/>
                    </a:lnTo>
                    <a:lnTo>
                      <a:pt x="4387075" y="223396"/>
                    </a:lnTo>
                    <a:lnTo>
                      <a:pt x="4379958" y="183575"/>
                    </a:lnTo>
                    <a:lnTo>
                      <a:pt x="4377681" y="179971"/>
                    </a:lnTo>
                    <a:close/>
                  </a:path>
                  <a:path w="7163434" h="333375">
                    <a:moveTo>
                      <a:pt x="4483092" y="5307"/>
                    </a:moveTo>
                    <a:lnTo>
                      <a:pt x="4414095" y="5307"/>
                    </a:lnTo>
                    <a:lnTo>
                      <a:pt x="4414095" y="327133"/>
                    </a:lnTo>
                    <a:lnTo>
                      <a:pt x="4483092" y="327133"/>
                    </a:lnTo>
                    <a:lnTo>
                      <a:pt x="4483092" y="5307"/>
                    </a:lnTo>
                    <a:close/>
                  </a:path>
                  <a:path w="7163434" h="333375">
                    <a:moveTo>
                      <a:pt x="4774611" y="5307"/>
                    </a:moveTo>
                    <a:lnTo>
                      <a:pt x="4546872" y="5307"/>
                    </a:lnTo>
                    <a:lnTo>
                      <a:pt x="4546872" y="327133"/>
                    </a:lnTo>
                    <a:lnTo>
                      <a:pt x="4774611" y="327133"/>
                    </a:lnTo>
                    <a:lnTo>
                      <a:pt x="4774611" y="266821"/>
                    </a:lnTo>
                    <a:lnTo>
                      <a:pt x="4615387" y="266821"/>
                    </a:lnTo>
                    <a:lnTo>
                      <a:pt x="4615387" y="193964"/>
                    </a:lnTo>
                    <a:lnTo>
                      <a:pt x="4771234" y="193964"/>
                    </a:lnTo>
                    <a:lnTo>
                      <a:pt x="4771234" y="133652"/>
                    </a:lnTo>
                    <a:lnTo>
                      <a:pt x="4615387" y="133652"/>
                    </a:lnTo>
                    <a:lnTo>
                      <a:pt x="4615387" y="65619"/>
                    </a:lnTo>
                    <a:lnTo>
                      <a:pt x="4774611" y="65619"/>
                    </a:lnTo>
                    <a:lnTo>
                      <a:pt x="4774611" y="5307"/>
                    </a:lnTo>
                    <a:close/>
                  </a:path>
                  <a:path w="7163434" h="333375">
                    <a:moveTo>
                      <a:pt x="5102164" y="5307"/>
                    </a:moveTo>
                    <a:lnTo>
                      <a:pt x="4951624" y="5307"/>
                    </a:lnTo>
                    <a:lnTo>
                      <a:pt x="4951624" y="327133"/>
                    </a:lnTo>
                    <a:lnTo>
                      <a:pt x="5020139" y="327133"/>
                    </a:lnTo>
                    <a:lnTo>
                      <a:pt x="5020139" y="212781"/>
                    </a:lnTo>
                    <a:lnTo>
                      <a:pt x="5102164" y="212781"/>
                    </a:lnTo>
                    <a:lnTo>
                      <a:pt x="5148363" y="204443"/>
                    </a:lnTo>
                    <a:lnTo>
                      <a:pt x="5182258" y="181901"/>
                    </a:lnTo>
                    <a:lnTo>
                      <a:pt x="5200850" y="152469"/>
                    </a:lnTo>
                    <a:lnTo>
                      <a:pt x="5020139" y="152469"/>
                    </a:lnTo>
                    <a:lnTo>
                      <a:pt x="5020139" y="65619"/>
                    </a:lnTo>
                    <a:lnTo>
                      <a:pt x="5201057" y="65619"/>
                    </a:lnTo>
                    <a:lnTo>
                      <a:pt x="5182439" y="36006"/>
                    </a:lnTo>
                    <a:lnTo>
                      <a:pt x="5148566" y="13577"/>
                    </a:lnTo>
                    <a:lnTo>
                      <a:pt x="5102164" y="5307"/>
                    </a:lnTo>
                    <a:close/>
                  </a:path>
                  <a:path w="7163434" h="333375">
                    <a:moveTo>
                      <a:pt x="5201057" y="65619"/>
                    </a:moveTo>
                    <a:lnTo>
                      <a:pt x="5092996" y="65619"/>
                    </a:lnTo>
                    <a:lnTo>
                      <a:pt x="5111783" y="68605"/>
                    </a:lnTo>
                    <a:lnTo>
                      <a:pt x="5126771" y="77199"/>
                    </a:lnTo>
                    <a:lnTo>
                      <a:pt x="5136692" y="90860"/>
                    </a:lnTo>
                    <a:lnTo>
                      <a:pt x="5140281" y="109044"/>
                    </a:lnTo>
                    <a:lnTo>
                      <a:pt x="5136692" y="127025"/>
                    </a:lnTo>
                    <a:lnTo>
                      <a:pt x="5126771" y="140708"/>
                    </a:lnTo>
                    <a:lnTo>
                      <a:pt x="5111783" y="149416"/>
                    </a:lnTo>
                    <a:lnTo>
                      <a:pt x="5092996" y="152469"/>
                    </a:lnTo>
                    <a:lnTo>
                      <a:pt x="5200850" y="152469"/>
                    </a:lnTo>
                    <a:lnTo>
                      <a:pt x="5203126" y="148865"/>
                    </a:lnTo>
                    <a:lnTo>
                      <a:pt x="5210243" y="109044"/>
                    </a:lnTo>
                    <a:lnTo>
                      <a:pt x="5203194" y="69019"/>
                    </a:lnTo>
                    <a:lnTo>
                      <a:pt x="5201057" y="65619"/>
                    </a:lnTo>
                    <a:close/>
                  </a:path>
                  <a:path w="7163434" h="333375">
                    <a:moveTo>
                      <a:pt x="5480453" y="5307"/>
                    </a:moveTo>
                    <a:lnTo>
                      <a:pt x="5252715" y="5307"/>
                    </a:lnTo>
                    <a:lnTo>
                      <a:pt x="5252715" y="327133"/>
                    </a:lnTo>
                    <a:lnTo>
                      <a:pt x="5480453" y="327133"/>
                    </a:lnTo>
                    <a:lnTo>
                      <a:pt x="5480453" y="266821"/>
                    </a:lnTo>
                    <a:lnTo>
                      <a:pt x="5321229" y="266821"/>
                    </a:lnTo>
                    <a:lnTo>
                      <a:pt x="5321229" y="193964"/>
                    </a:lnTo>
                    <a:lnTo>
                      <a:pt x="5477076" y="193964"/>
                    </a:lnTo>
                    <a:lnTo>
                      <a:pt x="5477076" y="133652"/>
                    </a:lnTo>
                    <a:lnTo>
                      <a:pt x="5321229" y="133652"/>
                    </a:lnTo>
                    <a:lnTo>
                      <a:pt x="5321229" y="65619"/>
                    </a:lnTo>
                    <a:lnTo>
                      <a:pt x="5480453" y="65619"/>
                    </a:lnTo>
                    <a:lnTo>
                      <a:pt x="5480453" y="5307"/>
                    </a:lnTo>
                    <a:close/>
                  </a:path>
                  <a:path w="7163434" h="333375">
                    <a:moveTo>
                      <a:pt x="5689862" y="0"/>
                    </a:moveTo>
                    <a:lnTo>
                      <a:pt x="5643667" y="5461"/>
                    </a:lnTo>
                    <a:lnTo>
                      <a:pt x="5602565" y="21176"/>
                    </a:lnTo>
                    <a:lnTo>
                      <a:pt x="5568031" y="46138"/>
                    </a:lnTo>
                    <a:lnTo>
                      <a:pt x="5541538" y="79344"/>
                    </a:lnTo>
                    <a:lnTo>
                      <a:pt x="5524561" y="119786"/>
                    </a:lnTo>
                    <a:lnTo>
                      <a:pt x="5518575" y="166461"/>
                    </a:lnTo>
                    <a:lnTo>
                      <a:pt x="5524561" y="213136"/>
                    </a:lnTo>
                    <a:lnTo>
                      <a:pt x="5541538" y="253579"/>
                    </a:lnTo>
                    <a:lnTo>
                      <a:pt x="5568031" y="286785"/>
                    </a:lnTo>
                    <a:lnTo>
                      <a:pt x="5602565" y="311747"/>
                    </a:lnTo>
                    <a:lnTo>
                      <a:pt x="5643667" y="327462"/>
                    </a:lnTo>
                    <a:lnTo>
                      <a:pt x="5689862" y="332923"/>
                    </a:lnTo>
                    <a:lnTo>
                      <a:pt x="5737561" y="326191"/>
                    </a:lnTo>
                    <a:lnTo>
                      <a:pt x="5775083" y="308376"/>
                    </a:lnTo>
                    <a:lnTo>
                      <a:pt x="5803649" y="283053"/>
                    </a:lnTo>
                    <a:lnTo>
                      <a:pt x="5811426" y="272129"/>
                    </a:lnTo>
                    <a:lnTo>
                      <a:pt x="5689862" y="272129"/>
                    </a:lnTo>
                    <a:lnTo>
                      <a:pt x="5649475" y="264167"/>
                    </a:lnTo>
                    <a:lnTo>
                      <a:pt x="5617547" y="242093"/>
                    </a:lnTo>
                    <a:lnTo>
                      <a:pt x="5596566" y="208620"/>
                    </a:lnTo>
                    <a:lnTo>
                      <a:pt x="5589020" y="166461"/>
                    </a:lnTo>
                    <a:lnTo>
                      <a:pt x="5596566" y="124303"/>
                    </a:lnTo>
                    <a:lnTo>
                      <a:pt x="5617547" y="90830"/>
                    </a:lnTo>
                    <a:lnTo>
                      <a:pt x="5649475" y="68756"/>
                    </a:lnTo>
                    <a:lnTo>
                      <a:pt x="5689862" y="60794"/>
                    </a:lnTo>
                    <a:lnTo>
                      <a:pt x="5811861" y="60794"/>
                    </a:lnTo>
                    <a:lnTo>
                      <a:pt x="5803852" y="49463"/>
                    </a:lnTo>
                    <a:lnTo>
                      <a:pt x="5775264" y="24305"/>
                    </a:lnTo>
                    <a:lnTo>
                      <a:pt x="5737629" y="6656"/>
                    </a:lnTo>
                    <a:lnTo>
                      <a:pt x="5689862" y="0"/>
                    </a:lnTo>
                    <a:close/>
                  </a:path>
                  <a:path w="7163434" h="333375">
                    <a:moveTo>
                      <a:pt x="5765614" y="225326"/>
                    </a:moveTo>
                    <a:lnTo>
                      <a:pt x="5752760" y="243835"/>
                    </a:lnTo>
                    <a:lnTo>
                      <a:pt x="5735156" y="258679"/>
                    </a:lnTo>
                    <a:lnTo>
                      <a:pt x="5713843" y="268548"/>
                    </a:lnTo>
                    <a:lnTo>
                      <a:pt x="5689862" y="272129"/>
                    </a:lnTo>
                    <a:lnTo>
                      <a:pt x="5811426" y="272129"/>
                    </a:lnTo>
                    <a:lnTo>
                      <a:pt x="5824479" y="253794"/>
                    </a:lnTo>
                    <a:lnTo>
                      <a:pt x="5765614" y="225326"/>
                    </a:lnTo>
                    <a:close/>
                  </a:path>
                  <a:path w="7163434" h="333375">
                    <a:moveTo>
                      <a:pt x="5811861" y="60794"/>
                    </a:moveTo>
                    <a:lnTo>
                      <a:pt x="5689862" y="60794"/>
                    </a:lnTo>
                    <a:lnTo>
                      <a:pt x="5713843" y="64443"/>
                    </a:lnTo>
                    <a:lnTo>
                      <a:pt x="5735156" y="74425"/>
                    </a:lnTo>
                    <a:lnTo>
                      <a:pt x="5752760" y="89292"/>
                    </a:lnTo>
                    <a:lnTo>
                      <a:pt x="5765614" y="107597"/>
                    </a:lnTo>
                    <a:lnTo>
                      <a:pt x="5824479" y="78647"/>
                    </a:lnTo>
                    <a:lnTo>
                      <a:pt x="5811861" y="60794"/>
                    </a:lnTo>
                    <a:close/>
                  </a:path>
                  <a:path w="7163434" h="333375">
                    <a:moveTo>
                      <a:pt x="5861883" y="254759"/>
                    </a:moveTo>
                    <a:lnTo>
                      <a:pt x="5835829" y="309763"/>
                    </a:lnTo>
                    <a:lnTo>
                      <a:pt x="5849180" y="318878"/>
                    </a:lnTo>
                    <a:lnTo>
                      <a:pt x="5866648" y="326229"/>
                    </a:lnTo>
                    <a:lnTo>
                      <a:pt x="5886921" y="331137"/>
                    </a:lnTo>
                    <a:lnTo>
                      <a:pt x="5908686" y="332923"/>
                    </a:lnTo>
                    <a:lnTo>
                      <a:pt x="5946562" y="327865"/>
                    </a:lnTo>
                    <a:lnTo>
                      <a:pt x="5975391" y="313804"/>
                    </a:lnTo>
                    <a:lnTo>
                      <a:pt x="5997164" y="292416"/>
                    </a:lnTo>
                    <a:lnTo>
                      <a:pt x="6009698" y="272129"/>
                    </a:lnTo>
                    <a:lnTo>
                      <a:pt x="5903379" y="272129"/>
                    </a:lnTo>
                    <a:lnTo>
                      <a:pt x="5891942" y="270704"/>
                    </a:lnTo>
                    <a:lnTo>
                      <a:pt x="5881003" y="266881"/>
                    </a:lnTo>
                    <a:lnTo>
                      <a:pt x="5870878" y="261340"/>
                    </a:lnTo>
                    <a:lnTo>
                      <a:pt x="5861883" y="254759"/>
                    </a:lnTo>
                    <a:close/>
                  </a:path>
                  <a:path w="7163434" h="333375">
                    <a:moveTo>
                      <a:pt x="5909169" y="5307"/>
                    </a:moveTo>
                    <a:lnTo>
                      <a:pt x="5831486" y="5307"/>
                    </a:lnTo>
                    <a:lnTo>
                      <a:pt x="5950181" y="238836"/>
                    </a:lnTo>
                    <a:lnTo>
                      <a:pt x="5940900" y="254012"/>
                    </a:lnTo>
                    <a:lnTo>
                      <a:pt x="5930941" y="264348"/>
                    </a:lnTo>
                    <a:lnTo>
                      <a:pt x="5918902" y="270251"/>
                    </a:lnTo>
                    <a:lnTo>
                      <a:pt x="5903379" y="272129"/>
                    </a:lnTo>
                    <a:lnTo>
                      <a:pt x="6009698" y="272129"/>
                    </a:lnTo>
                    <a:lnTo>
                      <a:pt x="6013871" y="265374"/>
                    </a:lnTo>
                    <a:lnTo>
                      <a:pt x="6059413" y="176111"/>
                    </a:lnTo>
                    <a:lnTo>
                      <a:pt x="5988781" y="176111"/>
                    </a:lnTo>
                    <a:lnTo>
                      <a:pt x="5909169" y="5307"/>
                    </a:lnTo>
                    <a:close/>
                  </a:path>
                  <a:path w="7163434" h="333375">
                    <a:moveTo>
                      <a:pt x="6146557" y="5307"/>
                    </a:moveTo>
                    <a:lnTo>
                      <a:pt x="6068876" y="5307"/>
                    </a:lnTo>
                    <a:lnTo>
                      <a:pt x="5988781" y="176111"/>
                    </a:lnTo>
                    <a:lnTo>
                      <a:pt x="6059413" y="176111"/>
                    </a:lnTo>
                    <a:lnTo>
                      <a:pt x="6146557" y="5307"/>
                    </a:lnTo>
                    <a:close/>
                  </a:path>
                  <a:path w="7163434" h="333375">
                    <a:moveTo>
                      <a:pt x="6326786" y="5307"/>
                    </a:moveTo>
                    <a:lnTo>
                      <a:pt x="6176247" y="5307"/>
                    </a:lnTo>
                    <a:lnTo>
                      <a:pt x="6176247" y="327133"/>
                    </a:lnTo>
                    <a:lnTo>
                      <a:pt x="6244761" y="327133"/>
                    </a:lnTo>
                    <a:lnTo>
                      <a:pt x="6244761" y="212781"/>
                    </a:lnTo>
                    <a:lnTo>
                      <a:pt x="6326786" y="212781"/>
                    </a:lnTo>
                    <a:lnTo>
                      <a:pt x="6372985" y="204443"/>
                    </a:lnTo>
                    <a:lnTo>
                      <a:pt x="6406881" y="181901"/>
                    </a:lnTo>
                    <a:lnTo>
                      <a:pt x="6425472" y="152469"/>
                    </a:lnTo>
                    <a:lnTo>
                      <a:pt x="6244761" y="152469"/>
                    </a:lnTo>
                    <a:lnTo>
                      <a:pt x="6244761" y="65619"/>
                    </a:lnTo>
                    <a:lnTo>
                      <a:pt x="6425679" y="65619"/>
                    </a:lnTo>
                    <a:lnTo>
                      <a:pt x="6407062" y="36006"/>
                    </a:lnTo>
                    <a:lnTo>
                      <a:pt x="6373189" y="13577"/>
                    </a:lnTo>
                    <a:lnTo>
                      <a:pt x="6326786" y="5307"/>
                    </a:lnTo>
                    <a:close/>
                  </a:path>
                  <a:path w="7163434" h="333375">
                    <a:moveTo>
                      <a:pt x="6425679" y="65619"/>
                    </a:moveTo>
                    <a:lnTo>
                      <a:pt x="6317618" y="65619"/>
                    </a:lnTo>
                    <a:lnTo>
                      <a:pt x="6336406" y="68605"/>
                    </a:lnTo>
                    <a:lnTo>
                      <a:pt x="6351393" y="77199"/>
                    </a:lnTo>
                    <a:lnTo>
                      <a:pt x="6361314" y="90860"/>
                    </a:lnTo>
                    <a:lnTo>
                      <a:pt x="6364903" y="109044"/>
                    </a:lnTo>
                    <a:lnTo>
                      <a:pt x="6361314" y="127025"/>
                    </a:lnTo>
                    <a:lnTo>
                      <a:pt x="6351393" y="140708"/>
                    </a:lnTo>
                    <a:lnTo>
                      <a:pt x="6336406" y="149416"/>
                    </a:lnTo>
                    <a:lnTo>
                      <a:pt x="6317618" y="152469"/>
                    </a:lnTo>
                    <a:lnTo>
                      <a:pt x="6425472" y="152469"/>
                    </a:lnTo>
                    <a:lnTo>
                      <a:pt x="6427749" y="148865"/>
                    </a:lnTo>
                    <a:lnTo>
                      <a:pt x="6434866" y="109044"/>
                    </a:lnTo>
                    <a:lnTo>
                      <a:pt x="6427817" y="69019"/>
                    </a:lnTo>
                    <a:lnTo>
                      <a:pt x="6425679" y="65619"/>
                    </a:lnTo>
                    <a:close/>
                  </a:path>
                  <a:path w="7163434" h="333375">
                    <a:moveTo>
                      <a:pt x="6633184" y="0"/>
                    </a:moveTo>
                    <a:lnTo>
                      <a:pt x="6586989" y="5461"/>
                    </a:lnTo>
                    <a:lnTo>
                      <a:pt x="6545887" y="21176"/>
                    </a:lnTo>
                    <a:lnTo>
                      <a:pt x="6511353" y="46138"/>
                    </a:lnTo>
                    <a:lnTo>
                      <a:pt x="6484860" y="79344"/>
                    </a:lnTo>
                    <a:lnTo>
                      <a:pt x="6467884" y="119786"/>
                    </a:lnTo>
                    <a:lnTo>
                      <a:pt x="6461897" y="166461"/>
                    </a:lnTo>
                    <a:lnTo>
                      <a:pt x="6467884" y="213136"/>
                    </a:lnTo>
                    <a:lnTo>
                      <a:pt x="6484860" y="253579"/>
                    </a:lnTo>
                    <a:lnTo>
                      <a:pt x="6511353" y="286785"/>
                    </a:lnTo>
                    <a:lnTo>
                      <a:pt x="6545887" y="311747"/>
                    </a:lnTo>
                    <a:lnTo>
                      <a:pt x="6586989" y="327462"/>
                    </a:lnTo>
                    <a:lnTo>
                      <a:pt x="6633184" y="332923"/>
                    </a:lnTo>
                    <a:lnTo>
                      <a:pt x="6680883" y="326191"/>
                    </a:lnTo>
                    <a:lnTo>
                      <a:pt x="6718405" y="308376"/>
                    </a:lnTo>
                    <a:lnTo>
                      <a:pt x="6746971" y="283053"/>
                    </a:lnTo>
                    <a:lnTo>
                      <a:pt x="6754748" y="272129"/>
                    </a:lnTo>
                    <a:lnTo>
                      <a:pt x="6633184" y="272129"/>
                    </a:lnTo>
                    <a:lnTo>
                      <a:pt x="6592797" y="264167"/>
                    </a:lnTo>
                    <a:lnTo>
                      <a:pt x="6560869" y="242093"/>
                    </a:lnTo>
                    <a:lnTo>
                      <a:pt x="6539888" y="208620"/>
                    </a:lnTo>
                    <a:lnTo>
                      <a:pt x="6532342" y="166461"/>
                    </a:lnTo>
                    <a:lnTo>
                      <a:pt x="6539888" y="124303"/>
                    </a:lnTo>
                    <a:lnTo>
                      <a:pt x="6560869" y="90830"/>
                    </a:lnTo>
                    <a:lnTo>
                      <a:pt x="6592797" y="68756"/>
                    </a:lnTo>
                    <a:lnTo>
                      <a:pt x="6633184" y="60794"/>
                    </a:lnTo>
                    <a:lnTo>
                      <a:pt x="6755183" y="60794"/>
                    </a:lnTo>
                    <a:lnTo>
                      <a:pt x="6747174" y="49463"/>
                    </a:lnTo>
                    <a:lnTo>
                      <a:pt x="6718586" y="24305"/>
                    </a:lnTo>
                    <a:lnTo>
                      <a:pt x="6680951" y="6656"/>
                    </a:lnTo>
                    <a:lnTo>
                      <a:pt x="6633184" y="0"/>
                    </a:lnTo>
                    <a:close/>
                  </a:path>
                  <a:path w="7163434" h="333375">
                    <a:moveTo>
                      <a:pt x="6708936" y="225326"/>
                    </a:moveTo>
                    <a:lnTo>
                      <a:pt x="6696082" y="243835"/>
                    </a:lnTo>
                    <a:lnTo>
                      <a:pt x="6678478" y="258679"/>
                    </a:lnTo>
                    <a:lnTo>
                      <a:pt x="6657165" y="268548"/>
                    </a:lnTo>
                    <a:lnTo>
                      <a:pt x="6633184" y="272129"/>
                    </a:lnTo>
                    <a:lnTo>
                      <a:pt x="6754748" y="272129"/>
                    </a:lnTo>
                    <a:lnTo>
                      <a:pt x="6767801" y="253794"/>
                    </a:lnTo>
                    <a:lnTo>
                      <a:pt x="6708936" y="225326"/>
                    </a:lnTo>
                    <a:close/>
                  </a:path>
                  <a:path w="7163434" h="333375">
                    <a:moveTo>
                      <a:pt x="6755183" y="60794"/>
                    </a:moveTo>
                    <a:lnTo>
                      <a:pt x="6633184" y="60794"/>
                    </a:lnTo>
                    <a:lnTo>
                      <a:pt x="6657165" y="64443"/>
                    </a:lnTo>
                    <a:lnTo>
                      <a:pt x="6678478" y="74425"/>
                    </a:lnTo>
                    <a:lnTo>
                      <a:pt x="6696082" y="89292"/>
                    </a:lnTo>
                    <a:lnTo>
                      <a:pt x="6708936" y="107597"/>
                    </a:lnTo>
                    <a:lnTo>
                      <a:pt x="6767801" y="78647"/>
                    </a:lnTo>
                    <a:lnTo>
                      <a:pt x="6755183" y="60794"/>
                    </a:lnTo>
                    <a:close/>
                  </a:path>
                  <a:path w="7163434" h="333375">
                    <a:moveTo>
                      <a:pt x="6877098" y="5307"/>
                    </a:moveTo>
                    <a:lnTo>
                      <a:pt x="6808583" y="5307"/>
                    </a:lnTo>
                    <a:lnTo>
                      <a:pt x="6808583" y="327133"/>
                    </a:lnTo>
                    <a:lnTo>
                      <a:pt x="6959122" y="327133"/>
                    </a:lnTo>
                    <a:lnTo>
                      <a:pt x="7005525" y="318863"/>
                    </a:lnTo>
                    <a:lnTo>
                      <a:pt x="7039398" y="296434"/>
                    </a:lnTo>
                    <a:lnTo>
                      <a:pt x="7058016" y="266821"/>
                    </a:lnTo>
                    <a:lnTo>
                      <a:pt x="6877098" y="266821"/>
                    </a:lnTo>
                    <a:lnTo>
                      <a:pt x="6877098" y="179971"/>
                    </a:lnTo>
                    <a:lnTo>
                      <a:pt x="7057809" y="179971"/>
                    </a:lnTo>
                    <a:lnTo>
                      <a:pt x="7039217" y="150539"/>
                    </a:lnTo>
                    <a:lnTo>
                      <a:pt x="7005322" y="127997"/>
                    </a:lnTo>
                    <a:lnTo>
                      <a:pt x="6959122" y="119659"/>
                    </a:lnTo>
                    <a:lnTo>
                      <a:pt x="6877098" y="119659"/>
                    </a:lnTo>
                    <a:lnTo>
                      <a:pt x="6877098" y="5307"/>
                    </a:lnTo>
                    <a:close/>
                  </a:path>
                  <a:path w="7163434" h="333375">
                    <a:moveTo>
                      <a:pt x="7057809" y="179971"/>
                    </a:moveTo>
                    <a:lnTo>
                      <a:pt x="6949955" y="179971"/>
                    </a:lnTo>
                    <a:lnTo>
                      <a:pt x="6968742" y="183025"/>
                    </a:lnTo>
                    <a:lnTo>
                      <a:pt x="6983730" y="191732"/>
                    </a:lnTo>
                    <a:lnTo>
                      <a:pt x="6993651" y="205416"/>
                    </a:lnTo>
                    <a:lnTo>
                      <a:pt x="6997240" y="223396"/>
                    </a:lnTo>
                    <a:lnTo>
                      <a:pt x="6993651" y="241580"/>
                    </a:lnTo>
                    <a:lnTo>
                      <a:pt x="6983730" y="255241"/>
                    </a:lnTo>
                    <a:lnTo>
                      <a:pt x="6968742" y="263836"/>
                    </a:lnTo>
                    <a:lnTo>
                      <a:pt x="6949955" y="266821"/>
                    </a:lnTo>
                    <a:lnTo>
                      <a:pt x="7058016" y="266821"/>
                    </a:lnTo>
                    <a:lnTo>
                      <a:pt x="7060153" y="263421"/>
                    </a:lnTo>
                    <a:lnTo>
                      <a:pt x="7067202" y="223396"/>
                    </a:lnTo>
                    <a:lnTo>
                      <a:pt x="7060085" y="183575"/>
                    </a:lnTo>
                    <a:lnTo>
                      <a:pt x="7057809" y="179971"/>
                    </a:lnTo>
                    <a:close/>
                  </a:path>
                  <a:path w="7163434" h="333375">
                    <a:moveTo>
                      <a:pt x="7163219" y="5307"/>
                    </a:moveTo>
                    <a:lnTo>
                      <a:pt x="7094222" y="5307"/>
                    </a:lnTo>
                    <a:lnTo>
                      <a:pt x="7094222" y="327133"/>
                    </a:lnTo>
                    <a:lnTo>
                      <a:pt x="7163219" y="327133"/>
                    </a:lnTo>
                    <a:lnTo>
                      <a:pt x="7163219" y="530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5" name="object 38"/>
              <p:cNvGrpSpPr/>
              <p:nvPr/>
            </p:nvGrpSpPr>
            <p:grpSpPr>
              <a:xfrm>
                <a:off x="1005205" y="3507033"/>
                <a:ext cx="8644890" cy="804545"/>
                <a:chOff x="1005205" y="3507033"/>
                <a:chExt cx="8644890" cy="804545"/>
              </a:xfrm>
            </p:grpSpPr>
            <p:sp>
              <p:nvSpPr>
                <p:cNvPr id="42" name="object 39"/>
                <p:cNvSpPr/>
                <p:nvPr/>
              </p:nvSpPr>
              <p:spPr>
                <a:xfrm>
                  <a:off x="1005205" y="3507033"/>
                  <a:ext cx="8644890" cy="804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4890" h="804545">
                      <a:moveTo>
                        <a:pt x="8644762" y="0"/>
                      </a:moveTo>
                      <a:lnTo>
                        <a:pt x="0" y="0"/>
                      </a:lnTo>
                      <a:lnTo>
                        <a:pt x="0" y="804163"/>
                      </a:lnTo>
                      <a:lnTo>
                        <a:pt x="8644762" y="804163"/>
                      </a:lnTo>
                      <a:lnTo>
                        <a:pt x="8644762" y="0"/>
                      </a:lnTo>
                      <a:close/>
                    </a:path>
                  </a:pathLst>
                </a:custGeom>
                <a:solidFill>
                  <a:srgbClr val="2A6BA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3" name="object 40"/>
                <p:cNvSpPr/>
                <p:nvPr/>
              </p:nvSpPr>
              <p:spPr>
                <a:xfrm>
                  <a:off x="4158713" y="3732762"/>
                  <a:ext cx="2340610" cy="33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10" h="333375">
                      <a:moveTo>
                        <a:pt x="167909" y="0"/>
                      </a:moveTo>
                      <a:lnTo>
                        <a:pt x="121797" y="5595"/>
                      </a:lnTo>
                      <a:lnTo>
                        <a:pt x="81274" y="21605"/>
                      </a:lnTo>
                      <a:lnTo>
                        <a:pt x="47586" y="46862"/>
                      </a:lnTo>
                      <a:lnTo>
                        <a:pt x="21980" y="80201"/>
                      </a:lnTo>
                      <a:lnTo>
                        <a:pt x="5702" y="120457"/>
                      </a:lnTo>
                      <a:lnTo>
                        <a:pt x="0" y="166461"/>
                      </a:lnTo>
                      <a:lnTo>
                        <a:pt x="5702" y="212466"/>
                      </a:lnTo>
                      <a:lnTo>
                        <a:pt x="21980" y="252721"/>
                      </a:lnTo>
                      <a:lnTo>
                        <a:pt x="47586" y="286061"/>
                      </a:lnTo>
                      <a:lnTo>
                        <a:pt x="81274" y="311318"/>
                      </a:lnTo>
                      <a:lnTo>
                        <a:pt x="121797" y="327328"/>
                      </a:lnTo>
                      <a:lnTo>
                        <a:pt x="167909" y="332923"/>
                      </a:lnTo>
                      <a:lnTo>
                        <a:pt x="214224" y="327328"/>
                      </a:lnTo>
                      <a:lnTo>
                        <a:pt x="254884" y="311318"/>
                      </a:lnTo>
                      <a:lnTo>
                        <a:pt x="288654" y="286061"/>
                      </a:lnTo>
                      <a:lnTo>
                        <a:pt x="299372" y="272129"/>
                      </a:lnTo>
                      <a:lnTo>
                        <a:pt x="167909" y="272129"/>
                      </a:lnTo>
                      <a:lnTo>
                        <a:pt x="127643" y="264032"/>
                      </a:lnTo>
                      <a:lnTo>
                        <a:pt x="96921" y="241731"/>
                      </a:lnTo>
                      <a:lnTo>
                        <a:pt x="77327" y="208213"/>
                      </a:lnTo>
                      <a:lnTo>
                        <a:pt x="70444" y="166461"/>
                      </a:lnTo>
                      <a:lnTo>
                        <a:pt x="77327" y="124507"/>
                      </a:lnTo>
                      <a:lnTo>
                        <a:pt x="96921" y="91011"/>
                      </a:lnTo>
                      <a:lnTo>
                        <a:pt x="127643" y="68823"/>
                      </a:lnTo>
                      <a:lnTo>
                        <a:pt x="167909" y="60794"/>
                      </a:lnTo>
                      <a:lnTo>
                        <a:pt x="299372" y="60794"/>
                      </a:lnTo>
                      <a:lnTo>
                        <a:pt x="288654" y="46862"/>
                      </a:lnTo>
                      <a:lnTo>
                        <a:pt x="254884" y="21605"/>
                      </a:lnTo>
                      <a:lnTo>
                        <a:pt x="214224" y="5595"/>
                      </a:lnTo>
                      <a:lnTo>
                        <a:pt x="167909" y="0"/>
                      </a:lnTo>
                      <a:close/>
                    </a:path>
                    <a:path w="2340610" h="333375">
                      <a:moveTo>
                        <a:pt x="299372" y="60794"/>
                      </a:moveTo>
                      <a:lnTo>
                        <a:pt x="167909" y="60794"/>
                      </a:lnTo>
                      <a:lnTo>
                        <a:pt x="208250" y="68823"/>
                      </a:lnTo>
                      <a:lnTo>
                        <a:pt x="239138" y="91011"/>
                      </a:lnTo>
                      <a:lnTo>
                        <a:pt x="258898" y="124507"/>
                      </a:lnTo>
                      <a:lnTo>
                        <a:pt x="265856" y="166461"/>
                      </a:lnTo>
                      <a:lnTo>
                        <a:pt x="258898" y="208213"/>
                      </a:lnTo>
                      <a:lnTo>
                        <a:pt x="239138" y="241731"/>
                      </a:lnTo>
                      <a:lnTo>
                        <a:pt x="208250" y="264032"/>
                      </a:lnTo>
                      <a:lnTo>
                        <a:pt x="167909" y="272129"/>
                      </a:lnTo>
                      <a:lnTo>
                        <a:pt x="299372" y="272129"/>
                      </a:lnTo>
                      <a:lnTo>
                        <a:pt x="314303" y="252721"/>
                      </a:lnTo>
                      <a:lnTo>
                        <a:pt x="330596" y="212466"/>
                      </a:lnTo>
                      <a:lnTo>
                        <a:pt x="336301" y="166461"/>
                      </a:lnTo>
                      <a:lnTo>
                        <a:pt x="330596" y="120457"/>
                      </a:lnTo>
                      <a:lnTo>
                        <a:pt x="314303" y="80201"/>
                      </a:lnTo>
                      <a:lnTo>
                        <a:pt x="299372" y="60794"/>
                      </a:lnTo>
                      <a:close/>
                    </a:path>
                    <a:path w="2340610" h="333375">
                      <a:moveTo>
                        <a:pt x="491496" y="88297"/>
                      </a:moveTo>
                      <a:lnTo>
                        <a:pt x="441866" y="97328"/>
                      </a:lnTo>
                      <a:lnTo>
                        <a:pt x="402776" y="122554"/>
                      </a:lnTo>
                      <a:lnTo>
                        <a:pt x="377166" y="161169"/>
                      </a:lnTo>
                      <a:lnTo>
                        <a:pt x="367976" y="210369"/>
                      </a:lnTo>
                      <a:lnTo>
                        <a:pt x="377166" y="259848"/>
                      </a:lnTo>
                      <a:lnTo>
                        <a:pt x="402776" y="298606"/>
                      </a:lnTo>
                      <a:lnTo>
                        <a:pt x="441866" y="323884"/>
                      </a:lnTo>
                      <a:lnTo>
                        <a:pt x="491496" y="332923"/>
                      </a:lnTo>
                      <a:lnTo>
                        <a:pt x="523876" y="329342"/>
                      </a:lnTo>
                      <a:lnTo>
                        <a:pt x="549697" y="319836"/>
                      </a:lnTo>
                      <a:lnTo>
                        <a:pt x="569457" y="306258"/>
                      </a:lnTo>
                      <a:lnTo>
                        <a:pt x="583653" y="290464"/>
                      </a:lnTo>
                      <a:lnTo>
                        <a:pt x="570651" y="278401"/>
                      </a:lnTo>
                      <a:lnTo>
                        <a:pt x="494391" y="278401"/>
                      </a:lnTo>
                      <a:lnTo>
                        <a:pt x="468841" y="273471"/>
                      </a:lnTo>
                      <a:lnTo>
                        <a:pt x="448855" y="259584"/>
                      </a:lnTo>
                      <a:lnTo>
                        <a:pt x="435835" y="238097"/>
                      </a:lnTo>
                      <a:lnTo>
                        <a:pt x="431183" y="210369"/>
                      </a:lnTo>
                      <a:lnTo>
                        <a:pt x="435835" y="182716"/>
                      </a:lnTo>
                      <a:lnTo>
                        <a:pt x="448855" y="161395"/>
                      </a:lnTo>
                      <a:lnTo>
                        <a:pt x="468841" y="147674"/>
                      </a:lnTo>
                      <a:lnTo>
                        <a:pt x="494391" y="142819"/>
                      </a:lnTo>
                      <a:lnTo>
                        <a:pt x="570304" y="142819"/>
                      </a:lnTo>
                      <a:lnTo>
                        <a:pt x="583653" y="130274"/>
                      </a:lnTo>
                      <a:lnTo>
                        <a:pt x="569457" y="114759"/>
                      </a:lnTo>
                      <a:lnTo>
                        <a:pt x="549697" y="101324"/>
                      </a:lnTo>
                      <a:lnTo>
                        <a:pt x="523876" y="91870"/>
                      </a:lnTo>
                      <a:lnTo>
                        <a:pt x="491496" y="88297"/>
                      </a:lnTo>
                      <a:close/>
                    </a:path>
                    <a:path w="2340610" h="333375">
                      <a:moveTo>
                        <a:pt x="543606" y="253311"/>
                      </a:moveTo>
                      <a:lnTo>
                        <a:pt x="534219" y="263745"/>
                      </a:lnTo>
                      <a:lnTo>
                        <a:pt x="522798" y="271646"/>
                      </a:lnTo>
                      <a:lnTo>
                        <a:pt x="509476" y="276652"/>
                      </a:lnTo>
                      <a:lnTo>
                        <a:pt x="494391" y="278401"/>
                      </a:lnTo>
                      <a:lnTo>
                        <a:pt x="570651" y="278401"/>
                      </a:lnTo>
                      <a:lnTo>
                        <a:pt x="543606" y="253311"/>
                      </a:lnTo>
                      <a:close/>
                    </a:path>
                    <a:path w="2340610" h="333375">
                      <a:moveTo>
                        <a:pt x="570304" y="142819"/>
                      </a:moveTo>
                      <a:lnTo>
                        <a:pt x="494391" y="142819"/>
                      </a:lnTo>
                      <a:lnTo>
                        <a:pt x="509476" y="144432"/>
                      </a:lnTo>
                      <a:lnTo>
                        <a:pt x="522798" y="149212"/>
                      </a:lnTo>
                      <a:lnTo>
                        <a:pt x="534219" y="157068"/>
                      </a:lnTo>
                      <a:lnTo>
                        <a:pt x="543606" y="167909"/>
                      </a:lnTo>
                      <a:lnTo>
                        <a:pt x="570304" y="142819"/>
                      </a:lnTo>
                      <a:close/>
                    </a:path>
                    <a:path w="2340610" h="333375">
                      <a:moveTo>
                        <a:pt x="684989" y="94087"/>
                      </a:moveTo>
                      <a:lnTo>
                        <a:pt x="623712" y="94087"/>
                      </a:lnTo>
                      <a:lnTo>
                        <a:pt x="623712" y="327133"/>
                      </a:lnTo>
                      <a:lnTo>
                        <a:pt x="684989" y="327133"/>
                      </a:lnTo>
                      <a:lnTo>
                        <a:pt x="684989" y="234011"/>
                      </a:lnTo>
                      <a:lnTo>
                        <a:pt x="842766" y="234011"/>
                      </a:lnTo>
                      <a:lnTo>
                        <a:pt x="842766" y="180454"/>
                      </a:lnTo>
                      <a:lnTo>
                        <a:pt x="684989" y="180454"/>
                      </a:lnTo>
                      <a:lnTo>
                        <a:pt x="684989" y="94087"/>
                      </a:lnTo>
                      <a:close/>
                    </a:path>
                    <a:path w="2340610" h="333375">
                      <a:moveTo>
                        <a:pt x="842766" y="234011"/>
                      </a:moveTo>
                      <a:lnTo>
                        <a:pt x="781489" y="234011"/>
                      </a:lnTo>
                      <a:lnTo>
                        <a:pt x="781489" y="327133"/>
                      </a:lnTo>
                      <a:lnTo>
                        <a:pt x="842766" y="327133"/>
                      </a:lnTo>
                      <a:lnTo>
                        <a:pt x="842766" y="234011"/>
                      </a:lnTo>
                      <a:close/>
                    </a:path>
                    <a:path w="2340610" h="333375">
                      <a:moveTo>
                        <a:pt x="842766" y="94087"/>
                      </a:moveTo>
                      <a:lnTo>
                        <a:pt x="781489" y="94087"/>
                      </a:lnTo>
                      <a:lnTo>
                        <a:pt x="781489" y="180454"/>
                      </a:lnTo>
                      <a:lnTo>
                        <a:pt x="842766" y="180454"/>
                      </a:lnTo>
                      <a:lnTo>
                        <a:pt x="842766" y="94087"/>
                      </a:lnTo>
                      <a:close/>
                    </a:path>
                    <a:path w="2340610" h="333375">
                      <a:moveTo>
                        <a:pt x="1011678" y="88297"/>
                      </a:moveTo>
                      <a:lnTo>
                        <a:pt x="960088" y="98075"/>
                      </a:lnTo>
                      <a:lnTo>
                        <a:pt x="921390" y="124544"/>
                      </a:lnTo>
                      <a:lnTo>
                        <a:pt x="897077" y="163408"/>
                      </a:lnTo>
                      <a:lnTo>
                        <a:pt x="888641" y="210369"/>
                      </a:lnTo>
                      <a:lnTo>
                        <a:pt x="897077" y="257608"/>
                      </a:lnTo>
                      <a:lnTo>
                        <a:pt x="921390" y="296615"/>
                      </a:lnTo>
                      <a:lnTo>
                        <a:pt x="960088" y="323138"/>
                      </a:lnTo>
                      <a:lnTo>
                        <a:pt x="1011678" y="332923"/>
                      </a:lnTo>
                      <a:lnTo>
                        <a:pt x="1063547" y="323138"/>
                      </a:lnTo>
                      <a:lnTo>
                        <a:pt x="1102388" y="296615"/>
                      </a:lnTo>
                      <a:lnTo>
                        <a:pt x="1113765" y="278401"/>
                      </a:lnTo>
                      <a:lnTo>
                        <a:pt x="1011678" y="278401"/>
                      </a:lnTo>
                      <a:lnTo>
                        <a:pt x="986324" y="272928"/>
                      </a:lnTo>
                      <a:lnTo>
                        <a:pt x="967710" y="258136"/>
                      </a:lnTo>
                      <a:lnTo>
                        <a:pt x="956243" y="236469"/>
                      </a:lnTo>
                      <a:lnTo>
                        <a:pt x="952331" y="210369"/>
                      </a:lnTo>
                      <a:lnTo>
                        <a:pt x="956243" y="184548"/>
                      </a:lnTo>
                      <a:lnTo>
                        <a:pt x="967710" y="163024"/>
                      </a:lnTo>
                      <a:lnTo>
                        <a:pt x="986324" y="148285"/>
                      </a:lnTo>
                      <a:lnTo>
                        <a:pt x="1011678" y="142819"/>
                      </a:lnTo>
                      <a:lnTo>
                        <a:pt x="1113845" y="142819"/>
                      </a:lnTo>
                      <a:lnTo>
                        <a:pt x="1102388" y="124544"/>
                      </a:lnTo>
                      <a:lnTo>
                        <a:pt x="1063547" y="98075"/>
                      </a:lnTo>
                      <a:lnTo>
                        <a:pt x="1011678" y="88297"/>
                      </a:lnTo>
                      <a:close/>
                    </a:path>
                    <a:path w="2340610" h="333375">
                      <a:moveTo>
                        <a:pt x="1113845" y="142819"/>
                      </a:moveTo>
                      <a:lnTo>
                        <a:pt x="1011678" y="142819"/>
                      </a:lnTo>
                      <a:lnTo>
                        <a:pt x="1037107" y="148285"/>
                      </a:lnTo>
                      <a:lnTo>
                        <a:pt x="1055887" y="163024"/>
                      </a:lnTo>
                      <a:lnTo>
                        <a:pt x="1067520" y="184548"/>
                      </a:lnTo>
                      <a:lnTo>
                        <a:pt x="1071508" y="210369"/>
                      </a:lnTo>
                      <a:lnTo>
                        <a:pt x="1067520" y="236469"/>
                      </a:lnTo>
                      <a:lnTo>
                        <a:pt x="1055887" y="258136"/>
                      </a:lnTo>
                      <a:lnTo>
                        <a:pt x="1037107" y="272928"/>
                      </a:lnTo>
                      <a:lnTo>
                        <a:pt x="1011678" y="278401"/>
                      </a:lnTo>
                      <a:lnTo>
                        <a:pt x="1113765" y="278401"/>
                      </a:lnTo>
                      <a:lnTo>
                        <a:pt x="1126754" y="257608"/>
                      </a:lnTo>
                      <a:lnTo>
                        <a:pt x="1135198" y="210369"/>
                      </a:lnTo>
                      <a:lnTo>
                        <a:pt x="1126754" y="163408"/>
                      </a:lnTo>
                      <a:lnTo>
                        <a:pt x="1113845" y="142819"/>
                      </a:lnTo>
                      <a:close/>
                    </a:path>
                    <a:path w="2340610" h="333375">
                      <a:moveTo>
                        <a:pt x="1328303" y="94087"/>
                      </a:moveTo>
                      <a:lnTo>
                        <a:pt x="1180658" y="94087"/>
                      </a:lnTo>
                      <a:lnTo>
                        <a:pt x="1180658" y="327133"/>
                      </a:lnTo>
                      <a:lnTo>
                        <a:pt x="1332645" y="327133"/>
                      </a:lnTo>
                      <a:lnTo>
                        <a:pt x="1363623" y="322210"/>
                      </a:lnTo>
                      <a:lnTo>
                        <a:pt x="1386142" y="308738"/>
                      </a:lnTo>
                      <a:lnTo>
                        <a:pt x="1399886" y="288662"/>
                      </a:lnTo>
                      <a:lnTo>
                        <a:pt x="1402087" y="276954"/>
                      </a:lnTo>
                      <a:lnTo>
                        <a:pt x="1241935" y="276954"/>
                      </a:lnTo>
                      <a:lnTo>
                        <a:pt x="1241935" y="233529"/>
                      </a:lnTo>
                      <a:lnTo>
                        <a:pt x="1395436" y="233529"/>
                      </a:lnTo>
                      <a:lnTo>
                        <a:pt x="1391932" y="227136"/>
                      </a:lnTo>
                      <a:lnTo>
                        <a:pt x="1377872" y="214395"/>
                      </a:lnTo>
                      <a:lnTo>
                        <a:pt x="1360147" y="206991"/>
                      </a:lnTo>
                      <a:lnTo>
                        <a:pt x="1375489" y="199988"/>
                      </a:lnTo>
                      <a:lnTo>
                        <a:pt x="1388072" y="188596"/>
                      </a:lnTo>
                      <a:lnTo>
                        <a:pt x="1390960" y="183349"/>
                      </a:lnTo>
                      <a:lnTo>
                        <a:pt x="1241935" y="183349"/>
                      </a:lnTo>
                      <a:lnTo>
                        <a:pt x="1241935" y="144267"/>
                      </a:lnTo>
                      <a:lnTo>
                        <a:pt x="1397785" y="144267"/>
                      </a:lnTo>
                      <a:lnTo>
                        <a:pt x="1395204" y="131337"/>
                      </a:lnTo>
                      <a:lnTo>
                        <a:pt x="1381739" y="112241"/>
                      </a:lnTo>
                      <a:lnTo>
                        <a:pt x="1359409" y="99025"/>
                      </a:lnTo>
                      <a:lnTo>
                        <a:pt x="1328303" y="94087"/>
                      </a:lnTo>
                      <a:close/>
                    </a:path>
                    <a:path w="2340610" h="333375">
                      <a:moveTo>
                        <a:pt x="1395436" y="233529"/>
                      </a:moveTo>
                      <a:lnTo>
                        <a:pt x="1317688" y="233529"/>
                      </a:lnTo>
                      <a:lnTo>
                        <a:pt x="1327971" y="235293"/>
                      </a:lnTo>
                      <a:lnTo>
                        <a:pt x="1335540" y="240042"/>
                      </a:lnTo>
                      <a:lnTo>
                        <a:pt x="1340214" y="246963"/>
                      </a:lnTo>
                      <a:lnTo>
                        <a:pt x="1341812" y="255241"/>
                      </a:lnTo>
                      <a:lnTo>
                        <a:pt x="1340146" y="264333"/>
                      </a:lnTo>
                      <a:lnTo>
                        <a:pt x="1335359" y="271164"/>
                      </a:lnTo>
                      <a:lnTo>
                        <a:pt x="1327767" y="275461"/>
                      </a:lnTo>
                      <a:lnTo>
                        <a:pt x="1317688" y="276954"/>
                      </a:lnTo>
                      <a:lnTo>
                        <a:pt x="1402087" y="276954"/>
                      </a:lnTo>
                      <a:lnTo>
                        <a:pt x="1404537" y="263926"/>
                      </a:lnTo>
                      <a:lnTo>
                        <a:pt x="1401197" y="244038"/>
                      </a:lnTo>
                      <a:lnTo>
                        <a:pt x="1395436" y="233529"/>
                      </a:lnTo>
                      <a:close/>
                    </a:path>
                    <a:path w="2340610" h="333375">
                      <a:moveTo>
                        <a:pt x="1397785" y="144267"/>
                      </a:moveTo>
                      <a:lnTo>
                        <a:pt x="1315758" y="144267"/>
                      </a:lnTo>
                      <a:lnTo>
                        <a:pt x="1324850" y="145729"/>
                      </a:lnTo>
                      <a:lnTo>
                        <a:pt x="1331680" y="149815"/>
                      </a:lnTo>
                      <a:lnTo>
                        <a:pt x="1335977" y="156073"/>
                      </a:lnTo>
                      <a:lnTo>
                        <a:pt x="1337470" y="164049"/>
                      </a:lnTo>
                      <a:lnTo>
                        <a:pt x="1335977" y="171543"/>
                      </a:lnTo>
                      <a:lnTo>
                        <a:pt x="1331680" y="177680"/>
                      </a:lnTo>
                      <a:lnTo>
                        <a:pt x="1324850" y="181826"/>
                      </a:lnTo>
                      <a:lnTo>
                        <a:pt x="1315758" y="183349"/>
                      </a:lnTo>
                      <a:lnTo>
                        <a:pt x="1390960" y="183349"/>
                      </a:lnTo>
                      <a:lnTo>
                        <a:pt x="1396583" y="173134"/>
                      </a:lnTo>
                      <a:lnTo>
                        <a:pt x="1399712" y="153916"/>
                      </a:lnTo>
                      <a:lnTo>
                        <a:pt x="1397785" y="144267"/>
                      </a:lnTo>
                      <a:close/>
                    </a:path>
                    <a:path w="2340610" h="333375">
                      <a:moveTo>
                        <a:pt x="1524649" y="94087"/>
                      </a:moveTo>
                      <a:lnTo>
                        <a:pt x="1463372" y="94087"/>
                      </a:lnTo>
                      <a:lnTo>
                        <a:pt x="1463372" y="327133"/>
                      </a:lnTo>
                      <a:lnTo>
                        <a:pt x="1524649" y="327133"/>
                      </a:lnTo>
                      <a:lnTo>
                        <a:pt x="1524649" y="234011"/>
                      </a:lnTo>
                      <a:lnTo>
                        <a:pt x="1682426" y="234011"/>
                      </a:lnTo>
                      <a:lnTo>
                        <a:pt x="1682426" y="180454"/>
                      </a:lnTo>
                      <a:lnTo>
                        <a:pt x="1524649" y="180454"/>
                      </a:lnTo>
                      <a:lnTo>
                        <a:pt x="1524649" y="94087"/>
                      </a:lnTo>
                      <a:close/>
                    </a:path>
                    <a:path w="2340610" h="333375">
                      <a:moveTo>
                        <a:pt x="1682426" y="234011"/>
                      </a:moveTo>
                      <a:lnTo>
                        <a:pt x="1621149" y="234011"/>
                      </a:lnTo>
                      <a:lnTo>
                        <a:pt x="1621149" y="327133"/>
                      </a:lnTo>
                      <a:lnTo>
                        <a:pt x="1682426" y="327133"/>
                      </a:lnTo>
                      <a:lnTo>
                        <a:pt x="1682426" y="234011"/>
                      </a:lnTo>
                      <a:close/>
                    </a:path>
                    <a:path w="2340610" h="333375">
                      <a:moveTo>
                        <a:pt x="1682426" y="94087"/>
                      </a:moveTo>
                      <a:lnTo>
                        <a:pt x="1621149" y="94087"/>
                      </a:lnTo>
                      <a:lnTo>
                        <a:pt x="1621149" y="180454"/>
                      </a:lnTo>
                      <a:lnTo>
                        <a:pt x="1682426" y="180454"/>
                      </a:lnTo>
                      <a:lnTo>
                        <a:pt x="1682426" y="94087"/>
                      </a:lnTo>
                      <a:close/>
                    </a:path>
                    <a:path w="2340610" h="333375">
                      <a:moveTo>
                        <a:pt x="1804536" y="94087"/>
                      </a:moveTo>
                      <a:lnTo>
                        <a:pt x="1743259" y="94087"/>
                      </a:lnTo>
                      <a:lnTo>
                        <a:pt x="1743259" y="327133"/>
                      </a:lnTo>
                      <a:lnTo>
                        <a:pt x="1884148" y="327133"/>
                      </a:lnTo>
                      <a:lnTo>
                        <a:pt x="1918798" y="320982"/>
                      </a:lnTo>
                      <a:lnTo>
                        <a:pt x="1944219" y="304335"/>
                      </a:lnTo>
                      <a:lnTo>
                        <a:pt x="1959870" y="279909"/>
                      </a:lnTo>
                      <a:lnTo>
                        <a:pt x="1960667" y="275506"/>
                      </a:lnTo>
                      <a:lnTo>
                        <a:pt x="1804536" y="275506"/>
                      </a:lnTo>
                      <a:lnTo>
                        <a:pt x="1804536" y="225326"/>
                      </a:lnTo>
                      <a:lnTo>
                        <a:pt x="1960857" y="225326"/>
                      </a:lnTo>
                      <a:lnTo>
                        <a:pt x="1960142" y="221202"/>
                      </a:lnTo>
                      <a:lnTo>
                        <a:pt x="1944943" y="196919"/>
                      </a:lnTo>
                      <a:lnTo>
                        <a:pt x="1919612" y="180326"/>
                      </a:lnTo>
                      <a:lnTo>
                        <a:pt x="1884148" y="174181"/>
                      </a:lnTo>
                      <a:lnTo>
                        <a:pt x="1804536" y="174181"/>
                      </a:lnTo>
                      <a:lnTo>
                        <a:pt x="1804536" y="94087"/>
                      </a:lnTo>
                      <a:close/>
                    </a:path>
                    <a:path w="2340610" h="333375">
                      <a:moveTo>
                        <a:pt x="1960857" y="225326"/>
                      </a:moveTo>
                      <a:lnTo>
                        <a:pt x="1874981" y="225326"/>
                      </a:lnTo>
                      <a:lnTo>
                        <a:pt x="1886606" y="227211"/>
                      </a:lnTo>
                      <a:lnTo>
                        <a:pt x="1895246" y="232443"/>
                      </a:lnTo>
                      <a:lnTo>
                        <a:pt x="1900628" y="240389"/>
                      </a:lnTo>
                      <a:lnTo>
                        <a:pt x="1902483" y="250416"/>
                      </a:lnTo>
                      <a:lnTo>
                        <a:pt x="1900628" y="260443"/>
                      </a:lnTo>
                      <a:lnTo>
                        <a:pt x="1895246" y="268389"/>
                      </a:lnTo>
                      <a:lnTo>
                        <a:pt x="1886606" y="273621"/>
                      </a:lnTo>
                      <a:lnTo>
                        <a:pt x="1874981" y="275506"/>
                      </a:lnTo>
                      <a:lnTo>
                        <a:pt x="1960667" y="275506"/>
                      </a:lnTo>
                      <a:lnTo>
                        <a:pt x="1965208" y="250416"/>
                      </a:lnTo>
                      <a:lnTo>
                        <a:pt x="1960857" y="225326"/>
                      </a:lnTo>
                      <a:close/>
                    </a:path>
                    <a:path w="2340610" h="333375">
                      <a:moveTo>
                        <a:pt x="2057365" y="94087"/>
                      </a:moveTo>
                      <a:lnTo>
                        <a:pt x="1995605" y="94087"/>
                      </a:lnTo>
                      <a:lnTo>
                        <a:pt x="1995605" y="327133"/>
                      </a:lnTo>
                      <a:lnTo>
                        <a:pt x="2057365" y="327133"/>
                      </a:lnTo>
                      <a:lnTo>
                        <a:pt x="2057365" y="94087"/>
                      </a:lnTo>
                      <a:close/>
                    </a:path>
                    <a:path w="2340610" h="333375">
                      <a:moveTo>
                        <a:pt x="2223522" y="88297"/>
                      </a:moveTo>
                      <a:lnTo>
                        <a:pt x="2174752" y="97871"/>
                      </a:lnTo>
                      <a:lnTo>
                        <a:pt x="2136612" y="124002"/>
                      </a:lnTo>
                      <a:lnTo>
                        <a:pt x="2111770" y="162797"/>
                      </a:lnTo>
                      <a:lnTo>
                        <a:pt x="2102897" y="210369"/>
                      </a:lnTo>
                      <a:lnTo>
                        <a:pt x="2112374" y="261069"/>
                      </a:lnTo>
                      <a:lnTo>
                        <a:pt x="2138542" y="299691"/>
                      </a:lnTo>
                      <a:lnTo>
                        <a:pt x="2178008" y="324291"/>
                      </a:lnTo>
                      <a:lnTo>
                        <a:pt x="2227382" y="332923"/>
                      </a:lnTo>
                      <a:lnTo>
                        <a:pt x="2254394" y="330858"/>
                      </a:lnTo>
                      <a:lnTo>
                        <a:pt x="2280276" y="324721"/>
                      </a:lnTo>
                      <a:lnTo>
                        <a:pt x="2303714" y="314604"/>
                      </a:lnTo>
                      <a:lnTo>
                        <a:pt x="2323399" y="300596"/>
                      </a:lnTo>
                      <a:lnTo>
                        <a:pt x="2312195" y="284191"/>
                      </a:lnTo>
                      <a:lnTo>
                        <a:pt x="2234137" y="284191"/>
                      </a:lnTo>
                      <a:lnTo>
                        <a:pt x="2207509" y="279886"/>
                      </a:lnTo>
                      <a:lnTo>
                        <a:pt x="2187214" y="268208"/>
                      </a:lnTo>
                      <a:lnTo>
                        <a:pt x="2173613" y="251012"/>
                      </a:lnTo>
                      <a:lnTo>
                        <a:pt x="2167069" y="230151"/>
                      </a:lnTo>
                      <a:lnTo>
                        <a:pt x="2340286" y="230151"/>
                      </a:lnTo>
                      <a:lnTo>
                        <a:pt x="2340286" y="216641"/>
                      </a:lnTo>
                      <a:lnTo>
                        <a:pt x="2335745" y="188656"/>
                      </a:lnTo>
                      <a:lnTo>
                        <a:pt x="2166104" y="188656"/>
                      </a:lnTo>
                      <a:lnTo>
                        <a:pt x="2170937" y="170819"/>
                      </a:lnTo>
                      <a:lnTo>
                        <a:pt x="2181605" y="154158"/>
                      </a:lnTo>
                      <a:lnTo>
                        <a:pt x="2198877" y="141839"/>
                      </a:lnTo>
                      <a:lnTo>
                        <a:pt x="2223522" y="137029"/>
                      </a:lnTo>
                      <a:lnTo>
                        <a:pt x="2315694" y="137029"/>
                      </a:lnTo>
                      <a:lnTo>
                        <a:pt x="2307959" y="123881"/>
                      </a:lnTo>
                      <a:lnTo>
                        <a:pt x="2271078" y="97630"/>
                      </a:lnTo>
                      <a:lnTo>
                        <a:pt x="2223522" y="88297"/>
                      </a:lnTo>
                      <a:close/>
                    </a:path>
                    <a:path w="2340610" h="333375">
                      <a:moveTo>
                        <a:pt x="2296379" y="261031"/>
                      </a:moveTo>
                      <a:lnTo>
                        <a:pt x="2283125" y="270757"/>
                      </a:lnTo>
                      <a:lnTo>
                        <a:pt x="2267067" y="278039"/>
                      </a:lnTo>
                      <a:lnTo>
                        <a:pt x="2250104" y="282608"/>
                      </a:lnTo>
                      <a:lnTo>
                        <a:pt x="2234137" y="284191"/>
                      </a:lnTo>
                      <a:lnTo>
                        <a:pt x="2312195" y="284191"/>
                      </a:lnTo>
                      <a:lnTo>
                        <a:pt x="2296379" y="261031"/>
                      </a:lnTo>
                      <a:close/>
                    </a:path>
                    <a:path w="2340610" h="333375">
                      <a:moveTo>
                        <a:pt x="2315694" y="137029"/>
                      </a:moveTo>
                      <a:lnTo>
                        <a:pt x="2223522" y="137029"/>
                      </a:lnTo>
                      <a:lnTo>
                        <a:pt x="2249388" y="141975"/>
                      </a:lnTo>
                      <a:lnTo>
                        <a:pt x="2266886" y="154520"/>
                      </a:lnTo>
                      <a:lnTo>
                        <a:pt x="2277056" y="171226"/>
                      </a:lnTo>
                      <a:lnTo>
                        <a:pt x="2280939" y="188656"/>
                      </a:lnTo>
                      <a:lnTo>
                        <a:pt x="2335745" y="188656"/>
                      </a:lnTo>
                      <a:lnTo>
                        <a:pt x="2331812" y="164426"/>
                      </a:lnTo>
                      <a:lnTo>
                        <a:pt x="2315694" y="1370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6" name="object 41"/>
              <p:cNvGrpSpPr/>
              <p:nvPr/>
            </p:nvGrpSpPr>
            <p:grpSpPr>
              <a:xfrm>
                <a:off x="976118" y="4481846"/>
                <a:ext cx="4232275" cy="1400175"/>
                <a:chOff x="976118" y="4481846"/>
                <a:chExt cx="4232275" cy="1400175"/>
              </a:xfrm>
            </p:grpSpPr>
            <p:sp>
              <p:nvSpPr>
                <p:cNvPr id="40" name="object 42"/>
                <p:cNvSpPr/>
                <p:nvPr/>
              </p:nvSpPr>
              <p:spPr>
                <a:xfrm>
                  <a:off x="976109" y="4481848"/>
                  <a:ext cx="4232275" cy="140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275" h="1400175">
                      <a:moveTo>
                        <a:pt x="4231919" y="241"/>
                      </a:moveTo>
                      <a:lnTo>
                        <a:pt x="4201757" y="241"/>
                      </a:lnTo>
                      <a:lnTo>
                        <a:pt x="4201757" y="0"/>
                      </a:lnTo>
                      <a:lnTo>
                        <a:pt x="4171607" y="0"/>
                      </a:lnTo>
                      <a:lnTo>
                        <a:pt x="4171607" y="1370330"/>
                      </a:lnTo>
                      <a:lnTo>
                        <a:pt x="60312" y="1370330"/>
                      </a:lnTo>
                      <a:lnTo>
                        <a:pt x="60312" y="1369707"/>
                      </a:lnTo>
                      <a:lnTo>
                        <a:pt x="4171607" y="1369707"/>
                      </a:lnTo>
                      <a:lnTo>
                        <a:pt x="4171607" y="1339557"/>
                      </a:lnTo>
                      <a:lnTo>
                        <a:pt x="60312" y="1339557"/>
                      </a:lnTo>
                      <a:lnTo>
                        <a:pt x="60312" y="60960"/>
                      </a:lnTo>
                      <a:lnTo>
                        <a:pt x="60312" y="60553"/>
                      </a:lnTo>
                      <a:lnTo>
                        <a:pt x="4171607" y="60553"/>
                      </a:lnTo>
                      <a:lnTo>
                        <a:pt x="4171607" y="0"/>
                      </a:lnTo>
                      <a:lnTo>
                        <a:pt x="30162" y="0"/>
                      </a:lnTo>
                      <a:lnTo>
                        <a:pt x="0" y="0"/>
                      </a:lnTo>
                      <a:lnTo>
                        <a:pt x="0" y="60960"/>
                      </a:lnTo>
                      <a:lnTo>
                        <a:pt x="0" y="1339850"/>
                      </a:lnTo>
                      <a:lnTo>
                        <a:pt x="0" y="1399540"/>
                      </a:lnTo>
                      <a:lnTo>
                        <a:pt x="30162" y="1399540"/>
                      </a:lnTo>
                      <a:lnTo>
                        <a:pt x="4201757" y="1399540"/>
                      </a:lnTo>
                      <a:lnTo>
                        <a:pt x="4201757" y="1399870"/>
                      </a:lnTo>
                      <a:lnTo>
                        <a:pt x="4231919" y="1399870"/>
                      </a:lnTo>
                      <a:lnTo>
                        <a:pt x="4231919" y="1339850"/>
                      </a:lnTo>
                      <a:lnTo>
                        <a:pt x="4231919" y="1339557"/>
                      </a:lnTo>
                      <a:lnTo>
                        <a:pt x="4231919" y="60960"/>
                      </a:lnTo>
                      <a:lnTo>
                        <a:pt x="4201757" y="60960"/>
                      </a:lnTo>
                      <a:lnTo>
                        <a:pt x="4201757" y="60553"/>
                      </a:lnTo>
                      <a:lnTo>
                        <a:pt x="4231919" y="60553"/>
                      </a:lnTo>
                      <a:lnTo>
                        <a:pt x="4231919" y="241"/>
                      </a:lnTo>
                      <a:close/>
                    </a:path>
                  </a:pathLst>
                </a:custGeom>
                <a:solidFill>
                  <a:srgbClr val="01509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41" name="object 43"/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1331115" y="4779673"/>
                  <a:ext cx="3493520" cy="877001"/>
                </a:xfrm>
                <a:prstGeom prst="rect">
                  <a:avLst/>
                </a:prstGeom>
              </p:spPr>
            </p:pic>
          </p:grpSp>
          <p:pic>
            <p:nvPicPr>
              <p:cNvPr id="17" name="object 44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66956" y="9232249"/>
                <a:ext cx="11127459" cy="877001"/>
              </a:xfrm>
              <a:prstGeom prst="rect">
                <a:avLst/>
              </a:prstGeom>
            </p:spPr>
          </p:pic>
          <p:grpSp>
            <p:nvGrpSpPr>
              <p:cNvPr id="18" name="object 45"/>
              <p:cNvGrpSpPr/>
              <p:nvPr/>
            </p:nvGrpSpPr>
            <p:grpSpPr>
              <a:xfrm>
                <a:off x="10424309" y="4481846"/>
                <a:ext cx="4232275" cy="1400175"/>
                <a:chOff x="10424309" y="4481846"/>
                <a:chExt cx="4232275" cy="1400175"/>
              </a:xfrm>
            </p:grpSpPr>
            <p:sp>
              <p:nvSpPr>
                <p:cNvPr id="38" name="object 46"/>
                <p:cNvSpPr/>
                <p:nvPr/>
              </p:nvSpPr>
              <p:spPr>
                <a:xfrm>
                  <a:off x="10424300" y="4481848"/>
                  <a:ext cx="4232275" cy="140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275" h="1400175">
                      <a:moveTo>
                        <a:pt x="4231919" y="241"/>
                      </a:moveTo>
                      <a:lnTo>
                        <a:pt x="4201757" y="241"/>
                      </a:lnTo>
                      <a:lnTo>
                        <a:pt x="4201757" y="0"/>
                      </a:lnTo>
                      <a:lnTo>
                        <a:pt x="4171607" y="0"/>
                      </a:lnTo>
                      <a:lnTo>
                        <a:pt x="4171607" y="1370330"/>
                      </a:lnTo>
                      <a:lnTo>
                        <a:pt x="60312" y="1370330"/>
                      </a:lnTo>
                      <a:lnTo>
                        <a:pt x="60312" y="1369707"/>
                      </a:lnTo>
                      <a:lnTo>
                        <a:pt x="4171607" y="1369707"/>
                      </a:lnTo>
                      <a:lnTo>
                        <a:pt x="4171607" y="1339557"/>
                      </a:lnTo>
                      <a:lnTo>
                        <a:pt x="60312" y="1339557"/>
                      </a:lnTo>
                      <a:lnTo>
                        <a:pt x="60312" y="60960"/>
                      </a:lnTo>
                      <a:lnTo>
                        <a:pt x="60312" y="60553"/>
                      </a:lnTo>
                      <a:lnTo>
                        <a:pt x="4171607" y="60553"/>
                      </a:lnTo>
                      <a:lnTo>
                        <a:pt x="4171607" y="0"/>
                      </a:lnTo>
                      <a:lnTo>
                        <a:pt x="30162" y="0"/>
                      </a:lnTo>
                      <a:lnTo>
                        <a:pt x="0" y="0"/>
                      </a:lnTo>
                      <a:lnTo>
                        <a:pt x="0" y="60960"/>
                      </a:lnTo>
                      <a:lnTo>
                        <a:pt x="0" y="1339850"/>
                      </a:lnTo>
                      <a:lnTo>
                        <a:pt x="0" y="1399540"/>
                      </a:lnTo>
                      <a:lnTo>
                        <a:pt x="30162" y="1399540"/>
                      </a:lnTo>
                      <a:lnTo>
                        <a:pt x="4201757" y="1399540"/>
                      </a:lnTo>
                      <a:lnTo>
                        <a:pt x="4201757" y="1399870"/>
                      </a:lnTo>
                      <a:lnTo>
                        <a:pt x="4231919" y="1399870"/>
                      </a:lnTo>
                      <a:lnTo>
                        <a:pt x="4231919" y="1339850"/>
                      </a:lnTo>
                      <a:lnTo>
                        <a:pt x="4231919" y="1339557"/>
                      </a:lnTo>
                      <a:lnTo>
                        <a:pt x="4231919" y="60960"/>
                      </a:lnTo>
                      <a:lnTo>
                        <a:pt x="4201757" y="60960"/>
                      </a:lnTo>
                      <a:lnTo>
                        <a:pt x="4201757" y="60553"/>
                      </a:lnTo>
                      <a:lnTo>
                        <a:pt x="4231919" y="60553"/>
                      </a:lnTo>
                      <a:lnTo>
                        <a:pt x="4231919" y="241"/>
                      </a:lnTo>
                      <a:close/>
                    </a:path>
                  </a:pathLst>
                </a:custGeom>
                <a:solidFill>
                  <a:srgbClr val="01509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39" name="object 47"/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10871620" y="4779673"/>
                  <a:ext cx="3323765" cy="871934"/>
                </a:xfrm>
                <a:prstGeom prst="rect">
                  <a:avLst/>
                </a:prstGeom>
              </p:spPr>
            </p:pic>
          </p:grpSp>
          <p:grpSp>
            <p:nvGrpSpPr>
              <p:cNvPr id="19" name="object 51"/>
              <p:cNvGrpSpPr/>
              <p:nvPr/>
            </p:nvGrpSpPr>
            <p:grpSpPr>
              <a:xfrm>
                <a:off x="10424309" y="6022210"/>
                <a:ext cx="4232275" cy="2465705"/>
                <a:chOff x="10424309" y="6022210"/>
                <a:chExt cx="4232275" cy="2465705"/>
              </a:xfrm>
            </p:grpSpPr>
            <p:sp>
              <p:nvSpPr>
                <p:cNvPr id="36" name="object 52"/>
                <p:cNvSpPr/>
                <p:nvPr/>
              </p:nvSpPr>
              <p:spPr>
                <a:xfrm>
                  <a:off x="10424300" y="6022219"/>
                  <a:ext cx="4232275" cy="2465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275" h="2465704">
                      <a:moveTo>
                        <a:pt x="4231919" y="228"/>
                      </a:moveTo>
                      <a:lnTo>
                        <a:pt x="4201757" y="228"/>
                      </a:lnTo>
                      <a:lnTo>
                        <a:pt x="4201757" y="0"/>
                      </a:lnTo>
                      <a:lnTo>
                        <a:pt x="4171607" y="0"/>
                      </a:lnTo>
                      <a:lnTo>
                        <a:pt x="4171607" y="2435860"/>
                      </a:lnTo>
                      <a:lnTo>
                        <a:pt x="60312" y="2435860"/>
                      </a:lnTo>
                      <a:lnTo>
                        <a:pt x="60312" y="2435237"/>
                      </a:lnTo>
                      <a:lnTo>
                        <a:pt x="4171607" y="2435237"/>
                      </a:lnTo>
                      <a:lnTo>
                        <a:pt x="4171607" y="2405075"/>
                      </a:lnTo>
                      <a:lnTo>
                        <a:pt x="60312" y="2405075"/>
                      </a:lnTo>
                      <a:lnTo>
                        <a:pt x="60312" y="60960"/>
                      </a:lnTo>
                      <a:lnTo>
                        <a:pt x="60312" y="60540"/>
                      </a:lnTo>
                      <a:lnTo>
                        <a:pt x="4171607" y="60540"/>
                      </a:lnTo>
                      <a:lnTo>
                        <a:pt x="4171607" y="0"/>
                      </a:lnTo>
                      <a:lnTo>
                        <a:pt x="30162" y="0"/>
                      </a:lnTo>
                      <a:lnTo>
                        <a:pt x="0" y="0"/>
                      </a:lnTo>
                      <a:lnTo>
                        <a:pt x="0" y="60960"/>
                      </a:lnTo>
                      <a:lnTo>
                        <a:pt x="0" y="2405380"/>
                      </a:lnTo>
                      <a:lnTo>
                        <a:pt x="0" y="2465070"/>
                      </a:lnTo>
                      <a:lnTo>
                        <a:pt x="30162" y="2465070"/>
                      </a:lnTo>
                      <a:lnTo>
                        <a:pt x="4201757" y="2465070"/>
                      </a:lnTo>
                      <a:lnTo>
                        <a:pt x="4201757" y="2465387"/>
                      </a:lnTo>
                      <a:lnTo>
                        <a:pt x="4231919" y="2465387"/>
                      </a:lnTo>
                      <a:lnTo>
                        <a:pt x="4231919" y="2405380"/>
                      </a:lnTo>
                      <a:lnTo>
                        <a:pt x="4231919" y="2405075"/>
                      </a:lnTo>
                      <a:lnTo>
                        <a:pt x="4231919" y="60960"/>
                      </a:lnTo>
                      <a:lnTo>
                        <a:pt x="4201757" y="60960"/>
                      </a:lnTo>
                      <a:lnTo>
                        <a:pt x="4201757" y="60540"/>
                      </a:lnTo>
                      <a:lnTo>
                        <a:pt x="4231919" y="60540"/>
                      </a:lnTo>
                      <a:lnTo>
                        <a:pt x="4231919" y="228"/>
                      </a:lnTo>
                      <a:close/>
                    </a:path>
                  </a:pathLst>
                </a:custGeom>
                <a:solidFill>
                  <a:srgbClr val="01509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37" name="object 53"/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1146319" y="6596473"/>
                  <a:ext cx="2787869" cy="1384589"/>
                </a:xfrm>
                <a:prstGeom prst="rect">
                  <a:avLst/>
                </a:prstGeom>
              </p:spPr>
            </p:pic>
          </p:grpSp>
          <p:grpSp>
            <p:nvGrpSpPr>
              <p:cNvPr id="20" name="object 54"/>
              <p:cNvGrpSpPr/>
              <p:nvPr/>
            </p:nvGrpSpPr>
            <p:grpSpPr>
              <a:xfrm>
                <a:off x="5449280" y="4481846"/>
                <a:ext cx="4232275" cy="1400175"/>
                <a:chOff x="5449280" y="4481846"/>
                <a:chExt cx="4232275" cy="1400175"/>
              </a:xfrm>
            </p:grpSpPr>
            <p:sp>
              <p:nvSpPr>
                <p:cNvPr id="34" name="object 55"/>
                <p:cNvSpPr/>
                <p:nvPr/>
              </p:nvSpPr>
              <p:spPr>
                <a:xfrm>
                  <a:off x="5449278" y="4481848"/>
                  <a:ext cx="4232275" cy="140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275" h="1400175">
                      <a:moveTo>
                        <a:pt x="4231906" y="241"/>
                      </a:moveTo>
                      <a:lnTo>
                        <a:pt x="4201757" y="241"/>
                      </a:lnTo>
                      <a:lnTo>
                        <a:pt x="4201757" y="0"/>
                      </a:lnTo>
                      <a:lnTo>
                        <a:pt x="4171594" y="0"/>
                      </a:lnTo>
                      <a:lnTo>
                        <a:pt x="4171594" y="1370330"/>
                      </a:lnTo>
                      <a:lnTo>
                        <a:pt x="60312" y="1370330"/>
                      </a:lnTo>
                      <a:lnTo>
                        <a:pt x="60312" y="1369707"/>
                      </a:lnTo>
                      <a:lnTo>
                        <a:pt x="4171594" y="1369707"/>
                      </a:lnTo>
                      <a:lnTo>
                        <a:pt x="4171594" y="1339557"/>
                      </a:lnTo>
                      <a:lnTo>
                        <a:pt x="60312" y="1339557"/>
                      </a:lnTo>
                      <a:lnTo>
                        <a:pt x="60312" y="60960"/>
                      </a:lnTo>
                      <a:lnTo>
                        <a:pt x="60312" y="60553"/>
                      </a:lnTo>
                      <a:lnTo>
                        <a:pt x="4171594" y="60553"/>
                      </a:lnTo>
                      <a:lnTo>
                        <a:pt x="4171594" y="0"/>
                      </a:lnTo>
                      <a:lnTo>
                        <a:pt x="30149" y="0"/>
                      </a:lnTo>
                      <a:lnTo>
                        <a:pt x="0" y="0"/>
                      </a:lnTo>
                      <a:lnTo>
                        <a:pt x="0" y="60960"/>
                      </a:lnTo>
                      <a:lnTo>
                        <a:pt x="0" y="1339850"/>
                      </a:lnTo>
                      <a:lnTo>
                        <a:pt x="0" y="1399540"/>
                      </a:lnTo>
                      <a:lnTo>
                        <a:pt x="30149" y="1399540"/>
                      </a:lnTo>
                      <a:lnTo>
                        <a:pt x="4201757" y="1399540"/>
                      </a:lnTo>
                      <a:lnTo>
                        <a:pt x="4201757" y="1399870"/>
                      </a:lnTo>
                      <a:lnTo>
                        <a:pt x="4231906" y="1399870"/>
                      </a:lnTo>
                      <a:lnTo>
                        <a:pt x="4231906" y="1339850"/>
                      </a:lnTo>
                      <a:lnTo>
                        <a:pt x="4231906" y="1339557"/>
                      </a:lnTo>
                      <a:lnTo>
                        <a:pt x="4231906" y="60960"/>
                      </a:lnTo>
                      <a:lnTo>
                        <a:pt x="4201757" y="60960"/>
                      </a:lnTo>
                      <a:lnTo>
                        <a:pt x="4201757" y="60553"/>
                      </a:lnTo>
                      <a:lnTo>
                        <a:pt x="4231906" y="60553"/>
                      </a:lnTo>
                      <a:lnTo>
                        <a:pt x="4231906" y="241"/>
                      </a:lnTo>
                      <a:close/>
                    </a:path>
                  </a:pathLst>
                </a:custGeom>
                <a:solidFill>
                  <a:srgbClr val="01509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35" name="object 56"/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6036915" y="4608808"/>
                  <a:ext cx="3057836" cy="1192534"/>
                </a:xfrm>
                <a:prstGeom prst="rect">
                  <a:avLst/>
                </a:prstGeom>
              </p:spPr>
            </p:pic>
          </p:grpSp>
          <p:grpSp>
            <p:nvGrpSpPr>
              <p:cNvPr id="21" name="object 57"/>
              <p:cNvGrpSpPr/>
              <p:nvPr/>
            </p:nvGrpSpPr>
            <p:grpSpPr>
              <a:xfrm>
                <a:off x="14897472" y="4481846"/>
                <a:ext cx="4232275" cy="1400175"/>
                <a:chOff x="14897472" y="4481846"/>
                <a:chExt cx="4232275" cy="1400175"/>
              </a:xfrm>
            </p:grpSpPr>
            <p:sp>
              <p:nvSpPr>
                <p:cNvPr id="32" name="object 58"/>
                <p:cNvSpPr/>
                <p:nvPr/>
              </p:nvSpPr>
              <p:spPr>
                <a:xfrm>
                  <a:off x="14897469" y="4481848"/>
                  <a:ext cx="4232275" cy="140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275" h="1400175">
                      <a:moveTo>
                        <a:pt x="4231906" y="241"/>
                      </a:moveTo>
                      <a:lnTo>
                        <a:pt x="4201757" y="241"/>
                      </a:lnTo>
                      <a:lnTo>
                        <a:pt x="4201757" y="0"/>
                      </a:lnTo>
                      <a:lnTo>
                        <a:pt x="4171594" y="0"/>
                      </a:lnTo>
                      <a:lnTo>
                        <a:pt x="4171594" y="1370330"/>
                      </a:lnTo>
                      <a:lnTo>
                        <a:pt x="60312" y="1370330"/>
                      </a:lnTo>
                      <a:lnTo>
                        <a:pt x="60312" y="1369707"/>
                      </a:lnTo>
                      <a:lnTo>
                        <a:pt x="4171594" y="1369707"/>
                      </a:lnTo>
                      <a:lnTo>
                        <a:pt x="4171594" y="1339557"/>
                      </a:lnTo>
                      <a:lnTo>
                        <a:pt x="60312" y="1339557"/>
                      </a:lnTo>
                      <a:lnTo>
                        <a:pt x="60312" y="60960"/>
                      </a:lnTo>
                      <a:lnTo>
                        <a:pt x="60312" y="60553"/>
                      </a:lnTo>
                      <a:lnTo>
                        <a:pt x="4171594" y="60553"/>
                      </a:lnTo>
                      <a:lnTo>
                        <a:pt x="4171594" y="0"/>
                      </a:lnTo>
                      <a:lnTo>
                        <a:pt x="30149" y="0"/>
                      </a:lnTo>
                      <a:lnTo>
                        <a:pt x="0" y="0"/>
                      </a:lnTo>
                      <a:lnTo>
                        <a:pt x="0" y="60960"/>
                      </a:lnTo>
                      <a:lnTo>
                        <a:pt x="0" y="1339850"/>
                      </a:lnTo>
                      <a:lnTo>
                        <a:pt x="0" y="1399540"/>
                      </a:lnTo>
                      <a:lnTo>
                        <a:pt x="30149" y="1399540"/>
                      </a:lnTo>
                      <a:lnTo>
                        <a:pt x="4201757" y="1399540"/>
                      </a:lnTo>
                      <a:lnTo>
                        <a:pt x="4201757" y="1399870"/>
                      </a:lnTo>
                      <a:lnTo>
                        <a:pt x="4231906" y="1399870"/>
                      </a:lnTo>
                      <a:lnTo>
                        <a:pt x="4231906" y="1339850"/>
                      </a:lnTo>
                      <a:lnTo>
                        <a:pt x="4231906" y="1339557"/>
                      </a:lnTo>
                      <a:lnTo>
                        <a:pt x="4231906" y="60960"/>
                      </a:lnTo>
                      <a:lnTo>
                        <a:pt x="4201757" y="60960"/>
                      </a:lnTo>
                      <a:lnTo>
                        <a:pt x="4201757" y="60553"/>
                      </a:lnTo>
                      <a:lnTo>
                        <a:pt x="4231906" y="60553"/>
                      </a:lnTo>
                      <a:lnTo>
                        <a:pt x="4231906" y="241"/>
                      </a:lnTo>
                      <a:close/>
                    </a:path>
                  </a:pathLst>
                </a:custGeom>
                <a:solidFill>
                  <a:srgbClr val="01509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33" name="object 59"/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5135460" y="4779675"/>
                  <a:ext cx="3747769" cy="871934"/>
                </a:xfrm>
                <a:prstGeom prst="rect">
                  <a:avLst/>
                </a:prstGeom>
              </p:spPr>
            </p:pic>
          </p:grpSp>
          <p:grpSp>
            <p:nvGrpSpPr>
              <p:cNvPr id="22" name="object 60"/>
              <p:cNvGrpSpPr/>
              <p:nvPr/>
            </p:nvGrpSpPr>
            <p:grpSpPr>
              <a:xfrm>
                <a:off x="5449280" y="6022203"/>
                <a:ext cx="4232275" cy="1400175"/>
                <a:chOff x="5449280" y="6022203"/>
                <a:chExt cx="4232275" cy="1400175"/>
              </a:xfrm>
            </p:grpSpPr>
            <p:sp>
              <p:nvSpPr>
                <p:cNvPr id="30" name="object 61"/>
                <p:cNvSpPr/>
                <p:nvPr/>
              </p:nvSpPr>
              <p:spPr>
                <a:xfrm>
                  <a:off x="5449278" y="6022206"/>
                  <a:ext cx="4232275" cy="140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275" h="1400175">
                      <a:moveTo>
                        <a:pt x="4231906" y="241"/>
                      </a:moveTo>
                      <a:lnTo>
                        <a:pt x="4201757" y="241"/>
                      </a:lnTo>
                      <a:lnTo>
                        <a:pt x="4201757" y="0"/>
                      </a:lnTo>
                      <a:lnTo>
                        <a:pt x="4171594" y="0"/>
                      </a:lnTo>
                      <a:lnTo>
                        <a:pt x="4171594" y="1370330"/>
                      </a:lnTo>
                      <a:lnTo>
                        <a:pt x="60312" y="1370330"/>
                      </a:lnTo>
                      <a:lnTo>
                        <a:pt x="60312" y="1369707"/>
                      </a:lnTo>
                      <a:lnTo>
                        <a:pt x="4171594" y="1369707"/>
                      </a:lnTo>
                      <a:lnTo>
                        <a:pt x="4171594" y="1339557"/>
                      </a:lnTo>
                      <a:lnTo>
                        <a:pt x="60312" y="1339557"/>
                      </a:lnTo>
                      <a:lnTo>
                        <a:pt x="60312" y="60960"/>
                      </a:lnTo>
                      <a:lnTo>
                        <a:pt x="60312" y="60553"/>
                      </a:lnTo>
                      <a:lnTo>
                        <a:pt x="4171594" y="60553"/>
                      </a:lnTo>
                      <a:lnTo>
                        <a:pt x="4171594" y="0"/>
                      </a:lnTo>
                      <a:lnTo>
                        <a:pt x="30149" y="0"/>
                      </a:lnTo>
                      <a:lnTo>
                        <a:pt x="0" y="0"/>
                      </a:lnTo>
                      <a:lnTo>
                        <a:pt x="0" y="60960"/>
                      </a:lnTo>
                      <a:lnTo>
                        <a:pt x="0" y="1339850"/>
                      </a:lnTo>
                      <a:lnTo>
                        <a:pt x="0" y="1399540"/>
                      </a:lnTo>
                      <a:lnTo>
                        <a:pt x="30149" y="1399540"/>
                      </a:lnTo>
                      <a:lnTo>
                        <a:pt x="4201757" y="1399540"/>
                      </a:lnTo>
                      <a:lnTo>
                        <a:pt x="4201757" y="1399870"/>
                      </a:lnTo>
                      <a:lnTo>
                        <a:pt x="4231906" y="1399870"/>
                      </a:lnTo>
                      <a:lnTo>
                        <a:pt x="4231906" y="1339850"/>
                      </a:lnTo>
                      <a:lnTo>
                        <a:pt x="4231906" y="1339557"/>
                      </a:lnTo>
                      <a:lnTo>
                        <a:pt x="4231906" y="60960"/>
                      </a:lnTo>
                      <a:lnTo>
                        <a:pt x="4201757" y="60960"/>
                      </a:lnTo>
                      <a:lnTo>
                        <a:pt x="4201757" y="60553"/>
                      </a:lnTo>
                      <a:lnTo>
                        <a:pt x="4231906" y="60553"/>
                      </a:lnTo>
                      <a:lnTo>
                        <a:pt x="4231906" y="241"/>
                      </a:lnTo>
                      <a:close/>
                    </a:path>
                  </a:pathLst>
                </a:custGeom>
                <a:solidFill>
                  <a:srgbClr val="01509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31" name="object 62"/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5829559" y="6370312"/>
                  <a:ext cx="3471593" cy="750244"/>
                </a:xfrm>
                <a:prstGeom prst="rect">
                  <a:avLst/>
                </a:prstGeom>
              </p:spPr>
            </p:pic>
          </p:grpSp>
          <p:grpSp>
            <p:nvGrpSpPr>
              <p:cNvPr id="23" name="object 63"/>
              <p:cNvGrpSpPr/>
              <p:nvPr/>
            </p:nvGrpSpPr>
            <p:grpSpPr>
              <a:xfrm>
                <a:off x="14897472" y="6022210"/>
                <a:ext cx="4232275" cy="2465705"/>
                <a:chOff x="14897472" y="6022210"/>
                <a:chExt cx="4232275" cy="2465705"/>
              </a:xfrm>
            </p:grpSpPr>
            <p:sp>
              <p:nvSpPr>
                <p:cNvPr id="28" name="object 64"/>
                <p:cNvSpPr/>
                <p:nvPr/>
              </p:nvSpPr>
              <p:spPr>
                <a:xfrm>
                  <a:off x="14897469" y="6022219"/>
                  <a:ext cx="4232275" cy="2465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2275" h="2465704">
                      <a:moveTo>
                        <a:pt x="4231906" y="228"/>
                      </a:moveTo>
                      <a:lnTo>
                        <a:pt x="4201757" y="228"/>
                      </a:lnTo>
                      <a:lnTo>
                        <a:pt x="4201757" y="0"/>
                      </a:lnTo>
                      <a:lnTo>
                        <a:pt x="4171594" y="0"/>
                      </a:lnTo>
                      <a:lnTo>
                        <a:pt x="4171594" y="2435860"/>
                      </a:lnTo>
                      <a:lnTo>
                        <a:pt x="60312" y="2435860"/>
                      </a:lnTo>
                      <a:lnTo>
                        <a:pt x="60312" y="2435237"/>
                      </a:lnTo>
                      <a:lnTo>
                        <a:pt x="4171594" y="2435237"/>
                      </a:lnTo>
                      <a:lnTo>
                        <a:pt x="4171594" y="2405075"/>
                      </a:lnTo>
                      <a:lnTo>
                        <a:pt x="60312" y="2405075"/>
                      </a:lnTo>
                      <a:lnTo>
                        <a:pt x="60312" y="60960"/>
                      </a:lnTo>
                      <a:lnTo>
                        <a:pt x="60312" y="60540"/>
                      </a:lnTo>
                      <a:lnTo>
                        <a:pt x="4171594" y="60540"/>
                      </a:lnTo>
                      <a:lnTo>
                        <a:pt x="4171594" y="0"/>
                      </a:lnTo>
                      <a:lnTo>
                        <a:pt x="30149" y="0"/>
                      </a:lnTo>
                      <a:lnTo>
                        <a:pt x="0" y="0"/>
                      </a:lnTo>
                      <a:lnTo>
                        <a:pt x="0" y="60960"/>
                      </a:lnTo>
                      <a:lnTo>
                        <a:pt x="0" y="2405380"/>
                      </a:lnTo>
                      <a:lnTo>
                        <a:pt x="0" y="2465070"/>
                      </a:lnTo>
                      <a:lnTo>
                        <a:pt x="30149" y="2465070"/>
                      </a:lnTo>
                      <a:lnTo>
                        <a:pt x="4201757" y="2465070"/>
                      </a:lnTo>
                      <a:lnTo>
                        <a:pt x="4201757" y="2465387"/>
                      </a:lnTo>
                      <a:lnTo>
                        <a:pt x="4231906" y="2465387"/>
                      </a:lnTo>
                      <a:lnTo>
                        <a:pt x="4231906" y="2405380"/>
                      </a:lnTo>
                      <a:lnTo>
                        <a:pt x="4231906" y="2405075"/>
                      </a:lnTo>
                      <a:lnTo>
                        <a:pt x="4231906" y="60960"/>
                      </a:lnTo>
                      <a:lnTo>
                        <a:pt x="4201757" y="60960"/>
                      </a:lnTo>
                      <a:lnTo>
                        <a:pt x="4201757" y="60540"/>
                      </a:lnTo>
                      <a:lnTo>
                        <a:pt x="4231906" y="60540"/>
                      </a:lnTo>
                      <a:lnTo>
                        <a:pt x="4231906" y="228"/>
                      </a:lnTo>
                      <a:close/>
                    </a:path>
                  </a:pathLst>
                </a:custGeom>
                <a:solidFill>
                  <a:srgbClr val="01509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29" name="object 65"/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15296829" y="6239645"/>
                  <a:ext cx="3410380" cy="2077115"/>
                </a:xfrm>
                <a:prstGeom prst="rect">
                  <a:avLst/>
                </a:prstGeom>
              </p:spPr>
            </p:pic>
          </p:grpSp>
          <p:grpSp>
            <p:nvGrpSpPr>
              <p:cNvPr id="24" name="object 66"/>
              <p:cNvGrpSpPr/>
              <p:nvPr/>
            </p:nvGrpSpPr>
            <p:grpSpPr>
              <a:xfrm>
                <a:off x="10454131" y="3507033"/>
                <a:ext cx="8644890" cy="804545"/>
                <a:chOff x="10454131" y="3507033"/>
                <a:chExt cx="8644890" cy="804545"/>
              </a:xfrm>
            </p:grpSpPr>
            <p:sp>
              <p:nvSpPr>
                <p:cNvPr id="26" name="object 67"/>
                <p:cNvSpPr/>
                <p:nvPr/>
              </p:nvSpPr>
              <p:spPr>
                <a:xfrm>
                  <a:off x="10454131" y="3507033"/>
                  <a:ext cx="8644890" cy="804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4890" h="804545">
                      <a:moveTo>
                        <a:pt x="8644762" y="0"/>
                      </a:moveTo>
                      <a:lnTo>
                        <a:pt x="0" y="0"/>
                      </a:lnTo>
                      <a:lnTo>
                        <a:pt x="0" y="804163"/>
                      </a:lnTo>
                      <a:lnTo>
                        <a:pt x="8644762" y="804163"/>
                      </a:lnTo>
                      <a:lnTo>
                        <a:pt x="8644762" y="0"/>
                      </a:lnTo>
                      <a:close/>
                    </a:path>
                  </a:pathLst>
                </a:custGeom>
                <a:solidFill>
                  <a:srgbClr val="2A6BA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7" name="object 68"/>
                <p:cNvSpPr/>
                <p:nvPr/>
              </p:nvSpPr>
              <p:spPr>
                <a:xfrm>
                  <a:off x="12730882" y="3738070"/>
                  <a:ext cx="4109720" cy="327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719" h="327660">
                      <a:moveTo>
                        <a:pt x="169356" y="0"/>
                      </a:moveTo>
                      <a:lnTo>
                        <a:pt x="0" y="0"/>
                      </a:lnTo>
                      <a:lnTo>
                        <a:pt x="0" y="321826"/>
                      </a:lnTo>
                      <a:lnTo>
                        <a:pt x="174664" y="321826"/>
                      </a:lnTo>
                      <a:lnTo>
                        <a:pt x="215141" y="315041"/>
                      </a:lnTo>
                      <a:lnTo>
                        <a:pt x="244445" y="296495"/>
                      </a:lnTo>
                      <a:lnTo>
                        <a:pt x="262260" y="268902"/>
                      </a:lnTo>
                      <a:lnTo>
                        <a:pt x="263398" y="262479"/>
                      </a:lnTo>
                      <a:lnTo>
                        <a:pt x="68514" y="262479"/>
                      </a:lnTo>
                      <a:lnTo>
                        <a:pt x="68514" y="187691"/>
                      </a:lnTo>
                      <a:lnTo>
                        <a:pt x="253247" y="187691"/>
                      </a:lnTo>
                      <a:lnTo>
                        <a:pt x="250235" y="182203"/>
                      </a:lnTo>
                      <a:lnTo>
                        <a:pt x="230611" y="164750"/>
                      </a:lnTo>
                      <a:lnTo>
                        <a:pt x="206509" y="155846"/>
                      </a:lnTo>
                      <a:lnTo>
                        <a:pt x="228003" y="147365"/>
                      </a:lnTo>
                      <a:lnTo>
                        <a:pt x="245652" y="131782"/>
                      </a:lnTo>
                      <a:lnTo>
                        <a:pt x="247256" y="128827"/>
                      </a:lnTo>
                      <a:lnTo>
                        <a:pt x="68514" y="128827"/>
                      </a:lnTo>
                      <a:lnTo>
                        <a:pt x="68514" y="58864"/>
                      </a:lnTo>
                      <a:lnTo>
                        <a:pt x="257610" y="58864"/>
                      </a:lnTo>
                      <a:lnTo>
                        <a:pt x="256138" y="51092"/>
                      </a:lnTo>
                      <a:lnTo>
                        <a:pt x="238655" y="24908"/>
                      </a:lnTo>
                      <a:lnTo>
                        <a:pt x="209683" y="6777"/>
                      </a:lnTo>
                      <a:lnTo>
                        <a:pt x="169356" y="0"/>
                      </a:lnTo>
                      <a:close/>
                    </a:path>
                    <a:path w="4109719" h="327660">
                      <a:moveTo>
                        <a:pt x="253247" y="187691"/>
                      </a:moveTo>
                      <a:lnTo>
                        <a:pt x="156811" y="187691"/>
                      </a:lnTo>
                      <a:lnTo>
                        <a:pt x="174694" y="190722"/>
                      </a:lnTo>
                      <a:lnTo>
                        <a:pt x="187691" y="198909"/>
                      </a:lnTo>
                      <a:lnTo>
                        <a:pt x="195622" y="210897"/>
                      </a:lnTo>
                      <a:lnTo>
                        <a:pt x="198306" y="225326"/>
                      </a:lnTo>
                      <a:lnTo>
                        <a:pt x="195487" y="240902"/>
                      </a:lnTo>
                      <a:lnTo>
                        <a:pt x="187330" y="252587"/>
                      </a:lnTo>
                      <a:lnTo>
                        <a:pt x="174287" y="259930"/>
                      </a:lnTo>
                      <a:lnTo>
                        <a:pt x="156811" y="262479"/>
                      </a:lnTo>
                      <a:lnTo>
                        <a:pt x="263398" y="262479"/>
                      </a:lnTo>
                      <a:lnTo>
                        <a:pt x="268269" y="234976"/>
                      </a:lnTo>
                      <a:lnTo>
                        <a:pt x="263436" y="206260"/>
                      </a:lnTo>
                      <a:lnTo>
                        <a:pt x="253247" y="187691"/>
                      </a:lnTo>
                      <a:close/>
                    </a:path>
                    <a:path w="4109719" h="327660">
                      <a:moveTo>
                        <a:pt x="257610" y="58864"/>
                      </a:moveTo>
                      <a:lnTo>
                        <a:pt x="154399" y="58864"/>
                      </a:lnTo>
                      <a:lnTo>
                        <a:pt x="170050" y="61518"/>
                      </a:lnTo>
                      <a:lnTo>
                        <a:pt x="181901" y="68876"/>
                      </a:lnTo>
                      <a:lnTo>
                        <a:pt x="189410" y="80034"/>
                      </a:lnTo>
                      <a:lnTo>
                        <a:pt x="192034" y="94087"/>
                      </a:lnTo>
                      <a:lnTo>
                        <a:pt x="189410" y="108064"/>
                      </a:lnTo>
                      <a:lnTo>
                        <a:pt x="181901" y="119056"/>
                      </a:lnTo>
                      <a:lnTo>
                        <a:pt x="170050" y="126248"/>
                      </a:lnTo>
                      <a:lnTo>
                        <a:pt x="154399" y="128827"/>
                      </a:lnTo>
                      <a:lnTo>
                        <a:pt x="247256" y="128827"/>
                      </a:lnTo>
                      <a:lnTo>
                        <a:pt x="257601" y="109775"/>
                      </a:lnTo>
                      <a:lnTo>
                        <a:pt x="261996" y="82024"/>
                      </a:lnTo>
                      <a:lnTo>
                        <a:pt x="257610" y="58864"/>
                      </a:lnTo>
                      <a:close/>
                    </a:path>
                    <a:path w="4109719" h="327660">
                      <a:moveTo>
                        <a:pt x="427052" y="82989"/>
                      </a:moveTo>
                      <a:lnTo>
                        <a:pt x="377423" y="92021"/>
                      </a:lnTo>
                      <a:lnTo>
                        <a:pt x="338333" y="117247"/>
                      </a:lnTo>
                      <a:lnTo>
                        <a:pt x="312723" y="155862"/>
                      </a:lnTo>
                      <a:lnTo>
                        <a:pt x="303532" y="205061"/>
                      </a:lnTo>
                      <a:lnTo>
                        <a:pt x="312723" y="254540"/>
                      </a:lnTo>
                      <a:lnTo>
                        <a:pt x="338333" y="293298"/>
                      </a:lnTo>
                      <a:lnTo>
                        <a:pt x="377423" y="318577"/>
                      </a:lnTo>
                      <a:lnTo>
                        <a:pt x="427052" y="327616"/>
                      </a:lnTo>
                      <a:lnTo>
                        <a:pt x="459432" y="324035"/>
                      </a:lnTo>
                      <a:lnTo>
                        <a:pt x="485253" y="314528"/>
                      </a:lnTo>
                      <a:lnTo>
                        <a:pt x="505013" y="300950"/>
                      </a:lnTo>
                      <a:lnTo>
                        <a:pt x="519209" y="285156"/>
                      </a:lnTo>
                      <a:lnTo>
                        <a:pt x="506207" y="273094"/>
                      </a:lnTo>
                      <a:lnTo>
                        <a:pt x="429947" y="273094"/>
                      </a:lnTo>
                      <a:lnTo>
                        <a:pt x="404397" y="268163"/>
                      </a:lnTo>
                      <a:lnTo>
                        <a:pt x="384411" y="254276"/>
                      </a:lnTo>
                      <a:lnTo>
                        <a:pt x="371391" y="232790"/>
                      </a:lnTo>
                      <a:lnTo>
                        <a:pt x="366740" y="205061"/>
                      </a:lnTo>
                      <a:lnTo>
                        <a:pt x="371391" y="177408"/>
                      </a:lnTo>
                      <a:lnTo>
                        <a:pt x="384411" y="156088"/>
                      </a:lnTo>
                      <a:lnTo>
                        <a:pt x="404397" y="142367"/>
                      </a:lnTo>
                      <a:lnTo>
                        <a:pt x="429947" y="137512"/>
                      </a:lnTo>
                      <a:lnTo>
                        <a:pt x="505860" y="137512"/>
                      </a:lnTo>
                      <a:lnTo>
                        <a:pt x="519209" y="124967"/>
                      </a:lnTo>
                      <a:lnTo>
                        <a:pt x="505013" y="109451"/>
                      </a:lnTo>
                      <a:lnTo>
                        <a:pt x="485253" y="96017"/>
                      </a:lnTo>
                      <a:lnTo>
                        <a:pt x="459432" y="86563"/>
                      </a:lnTo>
                      <a:lnTo>
                        <a:pt x="427052" y="82989"/>
                      </a:lnTo>
                      <a:close/>
                    </a:path>
                    <a:path w="4109719" h="327660">
                      <a:moveTo>
                        <a:pt x="479162" y="248004"/>
                      </a:moveTo>
                      <a:lnTo>
                        <a:pt x="469776" y="258438"/>
                      </a:lnTo>
                      <a:lnTo>
                        <a:pt x="458354" y="266339"/>
                      </a:lnTo>
                      <a:lnTo>
                        <a:pt x="445033" y="271345"/>
                      </a:lnTo>
                      <a:lnTo>
                        <a:pt x="429947" y="273094"/>
                      </a:lnTo>
                      <a:lnTo>
                        <a:pt x="506207" y="273094"/>
                      </a:lnTo>
                      <a:lnTo>
                        <a:pt x="479162" y="248004"/>
                      </a:lnTo>
                      <a:close/>
                    </a:path>
                    <a:path w="4109719" h="327660">
                      <a:moveTo>
                        <a:pt x="505860" y="137512"/>
                      </a:moveTo>
                      <a:lnTo>
                        <a:pt x="429947" y="137512"/>
                      </a:lnTo>
                      <a:lnTo>
                        <a:pt x="445033" y="139125"/>
                      </a:lnTo>
                      <a:lnTo>
                        <a:pt x="458354" y="143905"/>
                      </a:lnTo>
                      <a:lnTo>
                        <a:pt x="469776" y="151760"/>
                      </a:lnTo>
                      <a:lnTo>
                        <a:pt x="479162" y="162601"/>
                      </a:lnTo>
                      <a:lnTo>
                        <a:pt x="505860" y="137512"/>
                      </a:lnTo>
                      <a:close/>
                    </a:path>
                    <a:path w="4109719" h="327660">
                      <a:moveTo>
                        <a:pt x="778322" y="88779"/>
                      </a:moveTo>
                      <a:lnTo>
                        <a:pt x="559268" y="88779"/>
                      </a:lnTo>
                      <a:lnTo>
                        <a:pt x="559268" y="321826"/>
                      </a:lnTo>
                      <a:lnTo>
                        <a:pt x="620545" y="321826"/>
                      </a:lnTo>
                      <a:lnTo>
                        <a:pt x="620545" y="142337"/>
                      </a:lnTo>
                      <a:lnTo>
                        <a:pt x="778322" y="142337"/>
                      </a:lnTo>
                      <a:lnTo>
                        <a:pt x="778322" y="88779"/>
                      </a:lnTo>
                      <a:close/>
                    </a:path>
                    <a:path w="4109719" h="327660">
                      <a:moveTo>
                        <a:pt x="778322" y="142337"/>
                      </a:moveTo>
                      <a:lnTo>
                        <a:pt x="717045" y="142337"/>
                      </a:lnTo>
                      <a:lnTo>
                        <a:pt x="717045" y="321826"/>
                      </a:lnTo>
                      <a:lnTo>
                        <a:pt x="778322" y="321826"/>
                      </a:lnTo>
                      <a:lnTo>
                        <a:pt x="778322" y="142337"/>
                      </a:lnTo>
                      <a:close/>
                    </a:path>
                    <a:path w="4109719" h="327660">
                      <a:moveTo>
                        <a:pt x="947234" y="82989"/>
                      </a:moveTo>
                      <a:lnTo>
                        <a:pt x="895645" y="92767"/>
                      </a:lnTo>
                      <a:lnTo>
                        <a:pt x="856947" y="119237"/>
                      </a:lnTo>
                      <a:lnTo>
                        <a:pt x="832633" y="158101"/>
                      </a:lnTo>
                      <a:lnTo>
                        <a:pt x="824197" y="205061"/>
                      </a:lnTo>
                      <a:lnTo>
                        <a:pt x="832633" y="252301"/>
                      </a:lnTo>
                      <a:lnTo>
                        <a:pt x="856947" y="291308"/>
                      </a:lnTo>
                      <a:lnTo>
                        <a:pt x="895645" y="317830"/>
                      </a:lnTo>
                      <a:lnTo>
                        <a:pt x="947234" y="327616"/>
                      </a:lnTo>
                      <a:lnTo>
                        <a:pt x="999103" y="317830"/>
                      </a:lnTo>
                      <a:lnTo>
                        <a:pt x="1037944" y="291308"/>
                      </a:lnTo>
                      <a:lnTo>
                        <a:pt x="1049322" y="273094"/>
                      </a:lnTo>
                      <a:lnTo>
                        <a:pt x="947234" y="273094"/>
                      </a:lnTo>
                      <a:lnTo>
                        <a:pt x="921881" y="267620"/>
                      </a:lnTo>
                      <a:lnTo>
                        <a:pt x="903267" y="252829"/>
                      </a:lnTo>
                      <a:lnTo>
                        <a:pt x="891800" y="231161"/>
                      </a:lnTo>
                      <a:lnTo>
                        <a:pt x="887887" y="205061"/>
                      </a:lnTo>
                      <a:lnTo>
                        <a:pt x="891800" y="179240"/>
                      </a:lnTo>
                      <a:lnTo>
                        <a:pt x="903267" y="157716"/>
                      </a:lnTo>
                      <a:lnTo>
                        <a:pt x="921881" y="142977"/>
                      </a:lnTo>
                      <a:lnTo>
                        <a:pt x="947234" y="137512"/>
                      </a:lnTo>
                      <a:lnTo>
                        <a:pt x="1049402" y="137512"/>
                      </a:lnTo>
                      <a:lnTo>
                        <a:pt x="1037944" y="119237"/>
                      </a:lnTo>
                      <a:lnTo>
                        <a:pt x="999103" y="92767"/>
                      </a:lnTo>
                      <a:lnTo>
                        <a:pt x="947234" y="82989"/>
                      </a:lnTo>
                      <a:close/>
                    </a:path>
                    <a:path w="4109719" h="327660">
                      <a:moveTo>
                        <a:pt x="1049402" y="137512"/>
                      </a:moveTo>
                      <a:lnTo>
                        <a:pt x="947234" y="137512"/>
                      </a:lnTo>
                      <a:lnTo>
                        <a:pt x="972663" y="142977"/>
                      </a:lnTo>
                      <a:lnTo>
                        <a:pt x="991443" y="157716"/>
                      </a:lnTo>
                      <a:lnTo>
                        <a:pt x="1003076" y="179240"/>
                      </a:lnTo>
                      <a:lnTo>
                        <a:pt x="1007064" y="205061"/>
                      </a:lnTo>
                      <a:lnTo>
                        <a:pt x="1003076" y="231161"/>
                      </a:lnTo>
                      <a:lnTo>
                        <a:pt x="991443" y="252829"/>
                      </a:lnTo>
                      <a:lnTo>
                        <a:pt x="972663" y="267620"/>
                      </a:lnTo>
                      <a:lnTo>
                        <a:pt x="947234" y="273094"/>
                      </a:lnTo>
                      <a:lnTo>
                        <a:pt x="1049322" y="273094"/>
                      </a:lnTo>
                      <a:lnTo>
                        <a:pt x="1062310" y="252301"/>
                      </a:lnTo>
                      <a:lnTo>
                        <a:pt x="1070754" y="205061"/>
                      </a:lnTo>
                      <a:lnTo>
                        <a:pt x="1062310" y="158101"/>
                      </a:lnTo>
                      <a:lnTo>
                        <a:pt x="1049402" y="137512"/>
                      </a:lnTo>
                      <a:close/>
                    </a:path>
                    <a:path w="4109719" h="327660">
                      <a:moveTo>
                        <a:pt x="1196792" y="88779"/>
                      </a:moveTo>
                      <a:lnTo>
                        <a:pt x="1116214" y="88779"/>
                      </a:lnTo>
                      <a:lnTo>
                        <a:pt x="1116214" y="321826"/>
                      </a:lnTo>
                      <a:lnTo>
                        <a:pt x="1177492" y="321826"/>
                      </a:lnTo>
                      <a:lnTo>
                        <a:pt x="1177492" y="170321"/>
                      </a:lnTo>
                      <a:lnTo>
                        <a:pt x="1230484" y="170321"/>
                      </a:lnTo>
                      <a:lnTo>
                        <a:pt x="1196792" y="88779"/>
                      </a:lnTo>
                      <a:close/>
                    </a:path>
                    <a:path w="4109719" h="327660">
                      <a:moveTo>
                        <a:pt x="1230484" y="170321"/>
                      </a:moveTo>
                      <a:lnTo>
                        <a:pt x="1177492" y="170321"/>
                      </a:lnTo>
                      <a:lnTo>
                        <a:pt x="1240216" y="321826"/>
                      </a:lnTo>
                      <a:lnTo>
                        <a:pt x="1268201" y="321826"/>
                      </a:lnTo>
                      <a:lnTo>
                        <a:pt x="1306855" y="227739"/>
                      </a:lnTo>
                      <a:lnTo>
                        <a:pt x="1254209" y="227739"/>
                      </a:lnTo>
                      <a:lnTo>
                        <a:pt x="1230484" y="170321"/>
                      </a:lnTo>
                      <a:close/>
                    </a:path>
                    <a:path w="4109719" h="327660">
                      <a:moveTo>
                        <a:pt x="1391721" y="170321"/>
                      </a:moveTo>
                      <a:lnTo>
                        <a:pt x="1330444" y="170321"/>
                      </a:lnTo>
                      <a:lnTo>
                        <a:pt x="1330444" y="321826"/>
                      </a:lnTo>
                      <a:lnTo>
                        <a:pt x="1391721" y="321826"/>
                      </a:lnTo>
                      <a:lnTo>
                        <a:pt x="1391721" y="170321"/>
                      </a:lnTo>
                      <a:close/>
                    </a:path>
                    <a:path w="4109719" h="327660">
                      <a:moveTo>
                        <a:pt x="1391721" y="88779"/>
                      </a:moveTo>
                      <a:lnTo>
                        <a:pt x="1310661" y="88779"/>
                      </a:lnTo>
                      <a:lnTo>
                        <a:pt x="1254209" y="227739"/>
                      </a:lnTo>
                      <a:lnTo>
                        <a:pt x="1306855" y="227739"/>
                      </a:lnTo>
                      <a:lnTo>
                        <a:pt x="1330444" y="170321"/>
                      </a:lnTo>
                      <a:lnTo>
                        <a:pt x="1391721" y="170321"/>
                      </a:lnTo>
                      <a:lnTo>
                        <a:pt x="1391721" y="88779"/>
                      </a:lnTo>
                      <a:close/>
                    </a:path>
                    <a:path w="4109719" h="327660">
                      <a:moveTo>
                        <a:pt x="1560723" y="82989"/>
                      </a:moveTo>
                      <a:lnTo>
                        <a:pt x="1509134" y="92767"/>
                      </a:lnTo>
                      <a:lnTo>
                        <a:pt x="1470436" y="119237"/>
                      </a:lnTo>
                      <a:lnTo>
                        <a:pt x="1446122" y="158101"/>
                      </a:lnTo>
                      <a:lnTo>
                        <a:pt x="1437686" y="205061"/>
                      </a:lnTo>
                      <a:lnTo>
                        <a:pt x="1446122" y="252301"/>
                      </a:lnTo>
                      <a:lnTo>
                        <a:pt x="1470436" y="291308"/>
                      </a:lnTo>
                      <a:lnTo>
                        <a:pt x="1509134" y="317830"/>
                      </a:lnTo>
                      <a:lnTo>
                        <a:pt x="1560723" y="327616"/>
                      </a:lnTo>
                      <a:lnTo>
                        <a:pt x="1612592" y="317830"/>
                      </a:lnTo>
                      <a:lnTo>
                        <a:pt x="1651433" y="291308"/>
                      </a:lnTo>
                      <a:lnTo>
                        <a:pt x="1662811" y="273094"/>
                      </a:lnTo>
                      <a:lnTo>
                        <a:pt x="1560723" y="273094"/>
                      </a:lnTo>
                      <a:lnTo>
                        <a:pt x="1535370" y="267620"/>
                      </a:lnTo>
                      <a:lnTo>
                        <a:pt x="1516756" y="252829"/>
                      </a:lnTo>
                      <a:lnTo>
                        <a:pt x="1505289" y="231161"/>
                      </a:lnTo>
                      <a:lnTo>
                        <a:pt x="1501376" y="205061"/>
                      </a:lnTo>
                      <a:lnTo>
                        <a:pt x="1505289" y="179240"/>
                      </a:lnTo>
                      <a:lnTo>
                        <a:pt x="1516756" y="157716"/>
                      </a:lnTo>
                      <a:lnTo>
                        <a:pt x="1535370" y="142977"/>
                      </a:lnTo>
                      <a:lnTo>
                        <a:pt x="1560723" y="137512"/>
                      </a:lnTo>
                      <a:lnTo>
                        <a:pt x="1662891" y="137512"/>
                      </a:lnTo>
                      <a:lnTo>
                        <a:pt x="1651433" y="119237"/>
                      </a:lnTo>
                      <a:lnTo>
                        <a:pt x="1612592" y="92767"/>
                      </a:lnTo>
                      <a:lnTo>
                        <a:pt x="1560723" y="82989"/>
                      </a:lnTo>
                      <a:close/>
                    </a:path>
                    <a:path w="4109719" h="327660">
                      <a:moveTo>
                        <a:pt x="1662891" y="137512"/>
                      </a:moveTo>
                      <a:lnTo>
                        <a:pt x="1560723" y="137512"/>
                      </a:lnTo>
                      <a:lnTo>
                        <a:pt x="1586153" y="142977"/>
                      </a:lnTo>
                      <a:lnTo>
                        <a:pt x="1604932" y="157716"/>
                      </a:lnTo>
                      <a:lnTo>
                        <a:pt x="1616565" y="179240"/>
                      </a:lnTo>
                      <a:lnTo>
                        <a:pt x="1620553" y="205061"/>
                      </a:lnTo>
                      <a:lnTo>
                        <a:pt x="1616565" y="231161"/>
                      </a:lnTo>
                      <a:lnTo>
                        <a:pt x="1604932" y="252829"/>
                      </a:lnTo>
                      <a:lnTo>
                        <a:pt x="1586153" y="267620"/>
                      </a:lnTo>
                      <a:lnTo>
                        <a:pt x="1560723" y="273094"/>
                      </a:lnTo>
                      <a:lnTo>
                        <a:pt x="1662811" y="273094"/>
                      </a:lnTo>
                      <a:lnTo>
                        <a:pt x="1675799" y="252301"/>
                      </a:lnTo>
                      <a:lnTo>
                        <a:pt x="1684243" y="205061"/>
                      </a:lnTo>
                      <a:lnTo>
                        <a:pt x="1675799" y="158101"/>
                      </a:lnTo>
                      <a:lnTo>
                        <a:pt x="1662891" y="137512"/>
                      </a:lnTo>
                      <a:close/>
                    </a:path>
                    <a:path w="4109719" h="327660">
                      <a:moveTo>
                        <a:pt x="1909675" y="88779"/>
                      </a:moveTo>
                      <a:lnTo>
                        <a:pt x="1729703" y="88779"/>
                      </a:lnTo>
                      <a:lnTo>
                        <a:pt x="1729703" y="321826"/>
                      </a:lnTo>
                      <a:lnTo>
                        <a:pt x="1790981" y="321826"/>
                      </a:lnTo>
                      <a:lnTo>
                        <a:pt x="1790981" y="142337"/>
                      </a:lnTo>
                      <a:lnTo>
                        <a:pt x="1909675" y="142337"/>
                      </a:lnTo>
                      <a:lnTo>
                        <a:pt x="1909675" y="88779"/>
                      </a:lnTo>
                      <a:close/>
                    </a:path>
                    <a:path w="4109719" h="327660">
                      <a:moveTo>
                        <a:pt x="2014909" y="175146"/>
                      </a:moveTo>
                      <a:lnTo>
                        <a:pt x="1986570" y="179240"/>
                      </a:lnTo>
                      <a:lnTo>
                        <a:pt x="1960447" y="192335"/>
                      </a:lnTo>
                      <a:lnTo>
                        <a:pt x="1941290" y="215654"/>
                      </a:lnTo>
                      <a:lnTo>
                        <a:pt x="1933849" y="250416"/>
                      </a:lnTo>
                      <a:lnTo>
                        <a:pt x="1941290" y="284462"/>
                      </a:lnTo>
                      <a:lnTo>
                        <a:pt x="1960447" y="308557"/>
                      </a:lnTo>
                      <a:lnTo>
                        <a:pt x="1986570" y="322881"/>
                      </a:lnTo>
                      <a:lnTo>
                        <a:pt x="2014909" y="327616"/>
                      </a:lnTo>
                      <a:lnTo>
                        <a:pt x="2037029" y="325588"/>
                      </a:lnTo>
                      <a:lnTo>
                        <a:pt x="2057248" y="319715"/>
                      </a:lnTo>
                      <a:lnTo>
                        <a:pt x="2074754" y="310314"/>
                      </a:lnTo>
                      <a:lnTo>
                        <a:pt x="2088731" y="297701"/>
                      </a:lnTo>
                      <a:lnTo>
                        <a:pt x="2150009" y="297701"/>
                      </a:lnTo>
                      <a:lnTo>
                        <a:pt x="2150009" y="286121"/>
                      </a:lnTo>
                      <a:lnTo>
                        <a:pt x="2039516" y="286121"/>
                      </a:lnTo>
                      <a:lnTo>
                        <a:pt x="2022478" y="283822"/>
                      </a:lnTo>
                      <a:lnTo>
                        <a:pt x="2008516" y="277135"/>
                      </a:lnTo>
                      <a:lnTo>
                        <a:pt x="1999077" y="266376"/>
                      </a:lnTo>
                      <a:lnTo>
                        <a:pt x="1995609" y="251864"/>
                      </a:lnTo>
                      <a:lnTo>
                        <a:pt x="1999077" y="236793"/>
                      </a:lnTo>
                      <a:lnTo>
                        <a:pt x="2008516" y="225748"/>
                      </a:lnTo>
                      <a:lnTo>
                        <a:pt x="2022478" y="218956"/>
                      </a:lnTo>
                      <a:lnTo>
                        <a:pt x="2039516" y="216641"/>
                      </a:lnTo>
                      <a:lnTo>
                        <a:pt x="2150009" y="216641"/>
                      </a:lnTo>
                      <a:lnTo>
                        <a:pt x="2150009" y="203614"/>
                      </a:lnTo>
                      <a:lnTo>
                        <a:pt x="2088731" y="203614"/>
                      </a:lnTo>
                      <a:lnTo>
                        <a:pt x="2075025" y="191431"/>
                      </a:lnTo>
                      <a:lnTo>
                        <a:pt x="2057610" y="182505"/>
                      </a:lnTo>
                      <a:lnTo>
                        <a:pt x="2037300" y="177016"/>
                      </a:lnTo>
                      <a:lnTo>
                        <a:pt x="2014909" y="175146"/>
                      </a:lnTo>
                      <a:close/>
                    </a:path>
                    <a:path w="4109719" h="327660">
                      <a:moveTo>
                        <a:pt x="2150009" y="297701"/>
                      </a:moveTo>
                      <a:lnTo>
                        <a:pt x="2088731" y="297701"/>
                      </a:lnTo>
                      <a:lnTo>
                        <a:pt x="2088731" y="321826"/>
                      </a:lnTo>
                      <a:lnTo>
                        <a:pt x="2150009" y="321826"/>
                      </a:lnTo>
                      <a:lnTo>
                        <a:pt x="2150009" y="297701"/>
                      </a:lnTo>
                      <a:close/>
                    </a:path>
                    <a:path w="4109719" h="327660">
                      <a:moveTo>
                        <a:pt x="2150009" y="216641"/>
                      </a:moveTo>
                      <a:lnTo>
                        <a:pt x="2039516" y="216641"/>
                      </a:lnTo>
                      <a:lnTo>
                        <a:pt x="2054127" y="217908"/>
                      </a:lnTo>
                      <a:lnTo>
                        <a:pt x="2067743" y="221708"/>
                      </a:lnTo>
                      <a:lnTo>
                        <a:pt x="2079549" y="228040"/>
                      </a:lnTo>
                      <a:lnTo>
                        <a:pt x="2088614" y="236793"/>
                      </a:lnTo>
                      <a:lnTo>
                        <a:pt x="2088731" y="265856"/>
                      </a:lnTo>
                      <a:lnTo>
                        <a:pt x="2079549" y="274722"/>
                      </a:lnTo>
                      <a:lnTo>
                        <a:pt x="2067743" y="281055"/>
                      </a:lnTo>
                      <a:lnTo>
                        <a:pt x="2054127" y="284854"/>
                      </a:lnTo>
                      <a:lnTo>
                        <a:pt x="2039516" y="286121"/>
                      </a:lnTo>
                      <a:lnTo>
                        <a:pt x="2150009" y="286121"/>
                      </a:lnTo>
                      <a:lnTo>
                        <a:pt x="2150009" y="216641"/>
                      </a:lnTo>
                      <a:close/>
                    </a:path>
                    <a:path w="4109719" h="327660">
                      <a:moveTo>
                        <a:pt x="2142362" y="133169"/>
                      </a:moveTo>
                      <a:lnTo>
                        <a:pt x="2037586" y="133169"/>
                      </a:lnTo>
                      <a:lnTo>
                        <a:pt x="2058605" y="135951"/>
                      </a:lnTo>
                      <a:lnTo>
                        <a:pt x="2074739" y="143844"/>
                      </a:lnTo>
                      <a:lnTo>
                        <a:pt x="2085082" y="156171"/>
                      </a:lnTo>
                      <a:lnTo>
                        <a:pt x="2088731" y="172251"/>
                      </a:lnTo>
                      <a:lnTo>
                        <a:pt x="2088731" y="203614"/>
                      </a:lnTo>
                      <a:lnTo>
                        <a:pt x="2150009" y="203614"/>
                      </a:lnTo>
                      <a:lnTo>
                        <a:pt x="2150009" y="171286"/>
                      </a:lnTo>
                      <a:lnTo>
                        <a:pt x="2142362" y="133169"/>
                      </a:lnTo>
                      <a:close/>
                    </a:path>
                    <a:path w="4109719" h="327660">
                      <a:moveTo>
                        <a:pt x="2048201" y="82989"/>
                      </a:moveTo>
                      <a:lnTo>
                        <a:pt x="2020827" y="85191"/>
                      </a:lnTo>
                      <a:lnTo>
                        <a:pt x="1994222" y="91915"/>
                      </a:lnTo>
                      <a:lnTo>
                        <a:pt x="1969155" y="103345"/>
                      </a:lnTo>
                      <a:lnTo>
                        <a:pt x="1946394" y="119659"/>
                      </a:lnTo>
                      <a:lnTo>
                        <a:pt x="1969554" y="160671"/>
                      </a:lnTo>
                      <a:lnTo>
                        <a:pt x="1985002" y="148639"/>
                      </a:lnTo>
                      <a:lnTo>
                        <a:pt x="2001580" y="140045"/>
                      </a:lnTo>
                      <a:lnTo>
                        <a:pt x="2019153" y="134888"/>
                      </a:lnTo>
                      <a:lnTo>
                        <a:pt x="2037586" y="133169"/>
                      </a:lnTo>
                      <a:lnTo>
                        <a:pt x="2142362" y="133169"/>
                      </a:lnTo>
                      <a:lnTo>
                        <a:pt x="2141565" y="129196"/>
                      </a:lnTo>
                      <a:lnTo>
                        <a:pt x="2119008" y="101988"/>
                      </a:lnTo>
                      <a:lnTo>
                        <a:pt x="2086500" y="87354"/>
                      </a:lnTo>
                      <a:lnTo>
                        <a:pt x="2048201" y="82989"/>
                      </a:lnTo>
                      <a:close/>
                    </a:path>
                    <a:path w="4109719" h="327660">
                      <a:moveTo>
                        <a:pt x="2315490" y="142337"/>
                      </a:moveTo>
                      <a:lnTo>
                        <a:pt x="2253731" y="142337"/>
                      </a:lnTo>
                      <a:lnTo>
                        <a:pt x="2253731" y="321826"/>
                      </a:lnTo>
                      <a:lnTo>
                        <a:pt x="2315490" y="321826"/>
                      </a:lnTo>
                      <a:lnTo>
                        <a:pt x="2315490" y="142337"/>
                      </a:lnTo>
                      <a:close/>
                    </a:path>
                    <a:path w="4109719" h="327660">
                      <a:moveTo>
                        <a:pt x="2380628" y="88779"/>
                      </a:moveTo>
                      <a:lnTo>
                        <a:pt x="2188593" y="88779"/>
                      </a:lnTo>
                      <a:lnTo>
                        <a:pt x="2188593" y="142337"/>
                      </a:lnTo>
                      <a:lnTo>
                        <a:pt x="2380628" y="142337"/>
                      </a:lnTo>
                      <a:lnTo>
                        <a:pt x="2380628" y="88779"/>
                      </a:lnTo>
                      <a:close/>
                    </a:path>
                    <a:path w="4109719" h="327660">
                      <a:moveTo>
                        <a:pt x="2524721" y="82989"/>
                      </a:moveTo>
                      <a:lnTo>
                        <a:pt x="2475951" y="92564"/>
                      </a:lnTo>
                      <a:lnTo>
                        <a:pt x="2437811" y="118694"/>
                      </a:lnTo>
                      <a:lnTo>
                        <a:pt x="2412970" y="157490"/>
                      </a:lnTo>
                      <a:lnTo>
                        <a:pt x="2404097" y="205061"/>
                      </a:lnTo>
                      <a:lnTo>
                        <a:pt x="2413573" y="255761"/>
                      </a:lnTo>
                      <a:lnTo>
                        <a:pt x="2439741" y="294384"/>
                      </a:lnTo>
                      <a:lnTo>
                        <a:pt x="2479208" y="318984"/>
                      </a:lnTo>
                      <a:lnTo>
                        <a:pt x="2528581" y="327616"/>
                      </a:lnTo>
                      <a:lnTo>
                        <a:pt x="2555594" y="325550"/>
                      </a:lnTo>
                      <a:lnTo>
                        <a:pt x="2581475" y="319413"/>
                      </a:lnTo>
                      <a:lnTo>
                        <a:pt x="2604914" y="309296"/>
                      </a:lnTo>
                      <a:lnTo>
                        <a:pt x="2624599" y="295289"/>
                      </a:lnTo>
                      <a:lnTo>
                        <a:pt x="2613395" y="278884"/>
                      </a:lnTo>
                      <a:lnTo>
                        <a:pt x="2535336" y="278884"/>
                      </a:lnTo>
                      <a:lnTo>
                        <a:pt x="2508708" y="274579"/>
                      </a:lnTo>
                      <a:lnTo>
                        <a:pt x="2488413" y="262901"/>
                      </a:lnTo>
                      <a:lnTo>
                        <a:pt x="2474813" y="245704"/>
                      </a:lnTo>
                      <a:lnTo>
                        <a:pt x="2468269" y="224844"/>
                      </a:lnTo>
                      <a:lnTo>
                        <a:pt x="2641486" y="224844"/>
                      </a:lnTo>
                      <a:lnTo>
                        <a:pt x="2641486" y="211334"/>
                      </a:lnTo>
                      <a:lnTo>
                        <a:pt x="2636944" y="183349"/>
                      </a:lnTo>
                      <a:lnTo>
                        <a:pt x="2467304" y="183349"/>
                      </a:lnTo>
                      <a:lnTo>
                        <a:pt x="2472137" y="165512"/>
                      </a:lnTo>
                      <a:lnTo>
                        <a:pt x="2482804" y="148850"/>
                      </a:lnTo>
                      <a:lnTo>
                        <a:pt x="2500076" y="136531"/>
                      </a:lnTo>
                      <a:lnTo>
                        <a:pt x="2524721" y="131722"/>
                      </a:lnTo>
                      <a:lnTo>
                        <a:pt x="2616894" y="131722"/>
                      </a:lnTo>
                      <a:lnTo>
                        <a:pt x="2609159" y="118573"/>
                      </a:lnTo>
                      <a:lnTo>
                        <a:pt x="2572278" y="92323"/>
                      </a:lnTo>
                      <a:lnTo>
                        <a:pt x="2524721" y="82989"/>
                      </a:lnTo>
                      <a:close/>
                    </a:path>
                    <a:path w="4109719" h="327660">
                      <a:moveTo>
                        <a:pt x="2597579" y="255724"/>
                      </a:moveTo>
                      <a:lnTo>
                        <a:pt x="2584325" y="265449"/>
                      </a:lnTo>
                      <a:lnTo>
                        <a:pt x="2568267" y="272732"/>
                      </a:lnTo>
                      <a:lnTo>
                        <a:pt x="2551304" y="277300"/>
                      </a:lnTo>
                      <a:lnTo>
                        <a:pt x="2535336" y="278884"/>
                      </a:lnTo>
                      <a:lnTo>
                        <a:pt x="2613395" y="278884"/>
                      </a:lnTo>
                      <a:lnTo>
                        <a:pt x="2597579" y="255724"/>
                      </a:lnTo>
                      <a:close/>
                    </a:path>
                    <a:path w="4109719" h="327660">
                      <a:moveTo>
                        <a:pt x="2616894" y="131722"/>
                      </a:moveTo>
                      <a:lnTo>
                        <a:pt x="2524721" y="131722"/>
                      </a:lnTo>
                      <a:lnTo>
                        <a:pt x="2550588" y="136667"/>
                      </a:lnTo>
                      <a:lnTo>
                        <a:pt x="2568086" y="149212"/>
                      </a:lnTo>
                      <a:lnTo>
                        <a:pt x="2578256" y="165919"/>
                      </a:lnTo>
                      <a:lnTo>
                        <a:pt x="2582138" y="183349"/>
                      </a:lnTo>
                      <a:lnTo>
                        <a:pt x="2636944" y="183349"/>
                      </a:lnTo>
                      <a:lnTo>
                        <a:pt x="2633012" y="159118"/>
                      </a:lnTo>
                      <a:lnTo>
                        <a:pt x="2616894" y="131722"/>
                      </a:lnTo>
                      <a:close/>
                    </a:path>
                    <a:path w="4109719" h="327660">
                      <a:moveTo>
                        <a:pt x="2904802" y="88779"/>
                      </a:moveTo>
                      <a:lnTo>
                        <a:pt x="2716145" y="88779"/>
                      </a:lnTo>
                      <a:lnTo>
                        <a:pt x="2701188" y="201684"/>
                      </a:lnTo>
                      <a:lnTo>
                        <a:pt x="2694975" y="237336"/>
                      </a:lnTo>
                      <a:lnTo>
                        <a:pt x="2686954" y="260730"/>
                      </a:lnTo>
                      <a:lnTo>
                        <a:pt x="2676761" y="273538"/>
                      </a:lnTo>
                      <a:lnTo>
                        <a:pt x="2664035" y="277436"/>
                      </a:lnTo>
                      <a:lnTo>
                        <a:pt x="2664035" y="327616"/>
                      </a:lnTo>
                      <a:lnTo>
                        <a:pt x="2703020" y="320401"/>
                      </a:lnTo>
                      <a:lnTo>
                        <a:pt x="2750953" y="261461"/>
                      </a:lnTo>
                      <a:lnTo>
                        <a:pt x="2761982" y="208921"/>
                      </a:lnTo>
                      <a:lnTo>
                        <a:pt x="2769702" y="142337"/>
                      </a:lnTo>
                      <a:lnTo>
                        <a:pt x="2904802" y="142337"/>
                      </a:lnTo>
                      <a:lnTo>
                        <a:pt x="2904802" y="88779"/>
                      </a:lnTo>
                      <a:close/>
                    </a:path>
                    <a:path w="4109719" h="327660">
                      <a:moveTo>
                        <a:pt x="2904802" y="142337"/>
                      </a:moveTo>
                      <a:lnTo>
                        <a:pt x="2843525" y="142337"/>
                      </a:lnTo>
                      <a:lnTo>
                        <a:pt x="2843525" y="321826"/>
                      </a:lnTo>
                      <a:lnTo>
                        <a:pt x="2904802" y="321826"/>
                      </a:lnTo>
                      <a:lnTo>
                        <a:pt x="2904802" y="142337"/>
                      </a:lnTo>
                      <a:close/>
                    </a:path>
                    <a:path w="4109719" h="327660">
                      <a:moveTo>
                        <a:pt x="3026912" y="88779"/>
                      </a:moveTo>
                      <a:lnTo>
                        <a:pt x="2965634" y="88779"/>
                      </a:lnTo>
                      <a:lnTo>
                        <a:pt x="2965634" y="321826"/>
                      </a:lnTo>
                      <a:lnTo>
                        <a:pt x="3106524" y="321826"/>
                      </a:lnTo>
                      <a:lnTo>
                        <a:pt x="3141173" y="315674"/>
                      </a:lnTo>
                      <a:lnTo>
                        <a:pt x="3166595" y="299028"/>
                      </a:lnTo>
                      <a:lnTo>
                        <a:pt x="3182246" y="274601"/>
                      </a:lnTo>
                      <a:lnTo>
                        <a:pt x="3183043" y="270199"/>
                      </a:lnTo>
                      <a:lnTo>
                        <a:pt x="3026912" y="270199"/>
                      </a:lnTo>
                      <a:lnTo>
                        <a:pt x="3026912" y="220019"/>
                      </a:lnTo>
                      <a:lnTo>
                        <a:pt x="3183233" y="220019"/>
                      </a:lnTo>
                      <a:lnTo>
                        <a:pt x="3182517" y="215895"/>
                      </a:lnTo>
                      <a:lnTo>
                        <a:pt x="3167319" y="191612"/>
                      </a:lnTo>
                      <a:lnTo>
                        <a:pt x="3141988" y="175018"/>
                      </a:lnTo>
                      <a:lnTo>
                        <a:pt x="3106524" y="168874"/>
                      </a:lnTo>
                      <a:lnTo>
                        <a:pt x="3026912" y="168874"/>
                      </a:lnTo>
                      <a:lnTo>
                        <a:pt x="3026912" y="88779"/>
                      </a:lnTo>
                      <a:close/>
                    </a:path>
                    <a:path w="4109719" h="327660">
                      <a:moveTo>
                        <a:pt x="3183233" y="220019"/>
                      </a:moveTo>
                      <a:lnTo>
                        <a:pt x="3097356" y="220019"/>
                      </a:lnTo>
                      <a:lnTo>
                        <a:pt x="3108982" y="221904"/>
                      </a:lnTo>
                      <a:lnTo>
                        <a:pt x="3117621" y="227136"/>
                      </a:lnTo>
                      <a:lnTo>
                        <a:pt x="3123004" y="235082"/>
                      </a:lnTo>
                      <a:lnTo>
                        <a:pt x="3124859" y="245109"/>
                      </a:lnTo>
                      <a:lnTo>
                        <a:pt x="3123004" y="255136"/>
                      </a:lnTo>
                      <a:lnTo>
                        <a:pt x="3117621" y="263082"/>
                      </a:lnTo>
                      <a:lnTo>
                        <a:pt x="3108982" y="268314"/>
                      </a:lnTo>
                      <a:lnTo>
                        <a:pt x="3097356" y="270199"/>
                      </a:lnTo>
                      <a:lnTo>
                        <a:pt x="3183043" y="270199"/>
                      </a:lnTo>
                      <a:lnTo>
                        <a:pt x="3187584" y="245109"/>
                      </a:lnTo>
                      <a:lnTo>
                        <a:pt x="3183233" y="220019"/>
                      </a:lnTo>
                      <a:close/>
                    </a:path>
                    <a:path w="4109719" h="327660">
                      <a:moveTo>
                        <a:pt x="3293605" y="88779"/>
                      </a:moveTo>
                      <a:lnTo>
                        <a:pt x="3232328" y="88779"/>
                      </a:lnTo>
                      <a:lnTo>
                        <a:pt x="3232328" y="321826"/>
                      </a:lnTo>
                      <a:lnTo>
                        <a:pt x="3293605" y="321826"/>
                      </a:lnTo>
                      <a:lnTo>
                        <a:pt x="3293605" y="228704"/>
                      </a:lnTo>
                      <a:lnTo>
                        <a:pt x="3451382" y="228704"/>
                      </a:lnTo>
                      <a:lnTo>
                        <a:pt x="3451382" y="175146"/>
                      </a:lnTo>
                      <a:lnTo>
                        <a:pt x="3293605" y="175146"/>
                      </a:lnTo>
                      <a:lnTo>
                        <a:pt x="3293605" y="88779"/>
                      </a:lnTo>
                      <a:close/>
                    </a:path>
                    <a:path w="4109719" h="327660">
                      <a:moveTo>
                        <a:pt x="3451382" y="228704"/>
                      </a:moveTo>
                      <a:lnTo>
                        <a:pt x="3390105" y="228704"/>
                      </a:lnTo>
                      <a:lnTo>
                        <a:pt x="3390105" y="321826"/>
                      </a:lnTo>
                      <a:lnTo>
                        <a:pt x="3451382" y="321826"/>
                      </a:lnTo>
                      <a:lnTo>
                        <a:pt x="3451382" y="228704"/>
                      </a:lnTo>
                      <a:close/>
                    </a:path>
                    <a:path w="4109719" h="327660">
                      <a:moveTo>
                        <a:pt x="3451382" y="88779"/>
                      </a:moveTo>
                      <a:lnTo>
                        <a:pt x="3390105" y="88779"/>
                      </a:lnTo>
                      <a:lnTo>
                        <a:pt x="3390105" y="175146"/>
                      </a:lnTo>
                      <a:lnTo>
                        <a:pt x="3451382" y="175146"/>
                      </a:lnTo>
                      <a:lnTo>
                        <a:pt x="3451382" y="88779"/>
                      </a:lnTo>
                      <a:close/>
                    </a:path>
                    <a:path w="4109719" h="327660">
                      <a:moveTo>
                        <a:pt x="3573492" y="88779"/>
                      </a:moveTo>
                      <a:lnTo>
                        <a:pt x="3512214" y="88779"/>
                      </a:lnTo>
                      <a:lnTo>
                        <a:pt x="3512214" y="321826"/>
                      </a:lnTo>
                      <a:lnTo>
                        <a:pt x="3653104" y="321826"/>
                      </a:lnTo>
                      <a:lnTo>
                        <a:pt x="3687754" y="315674"/>
                      </a:lnTo>
                      <a:lnTo>
                        <a:pt x="3713175" y="299028"/>
                      </a:lnTo>
                      <a:lnTo>
                        <a:pt x="3728826" y="274601"/>
                      </a:lnTo>
                      <a:lnTo>
                        <a:pt x="3729623" y="270199"/>
                      </a:lnTo>
                      <a:lnTo>
                        <a:pt x="3573492" y="270199"/>
                      </a:lnTo>
                      <a:lnTo>
                        <a:pt x="3573492" y="220019"/>
                      </a:lnTo>
                      <a:lnTo>
                        <a:pt x="3729813" y="220019"/>
                      </a:lnTo>
                      <a:lnTo>
                        <a:pt x="3729098" y="215895"/>
                      </a:lnTo>
                      <a:lnTo>
                        <a:pt x="3713899" y="191612"/>
                      </a:lnTo>
                      <a:lnTo>
                        <a:pt x="3688568" y="175018"/>
                      </a:lnTo>
                      <a:lnTo>
                        <a:pt x="3653104" y="168874"/>
                      </a:lnTo>
                      <a:lnTo>
                        <a:pt x="3573492" y="168874"/>
                      </a:lnTo>
                      <a:lnTo>
                        <a:pt x="3573492" y="88779"/>
                      </a:lnTo>
                      <a:close/>
                    </a:path>
                    <a:path w="4109719" h="327660">
                      <a:moveTo>
                        <a:pt x="3729813" y="220019"/>
                      </a:moveTo>
                      <a:lnTo>
                        <a:pt x="3643937" y="220019"/>
                      </a:lnTo>
                      <a:lnTo>
                        <a:pt x="3655562" y="221904"/>
                      </a:lnTo>
                      <a:lnTo>
                        <a:pt x="3664202" y="227136"/>
                      </a:lnTo>
                      <a:lnTo>
                        <a:pt x="3669585" y="235082"/>
                      </a:lnTo>
                      <a:lnTo>
                        <a:pt x="3671439" y="245109"/>
                      </a:lnTo>
                      <a:lnTo>
                        <a:pt x="3669585" y="255136"/>
                      </a:lnTo>
                      <a:lnTo>
                        <a:pt x="3664202" y="263082"/>
                      </a:lnTo>
                      <a:lnTo>
                        <a:pt x="3655562" y="268314"/>
                      </a:lnTo>
                      <a:lnTo>
                        <a:pt x="3643937" y="270199"/>
                      </a:lnTo>
                      <a:lnTo>
                        <a:pt x="3729623" y="270199"/>
                      </a:lnTo>
                      <a:lnTo>
                        <a:pt x="3734164" y="245109"/>
                      </a:lnTo>
                      <a:lnTo>
                        <a:pt x="3729813" y="220019"/>
                      </a:lnTo>
                      <a:close/>
                    </a:path>
                    <a:path w="4109719" h="327660">
                      <a:moveTo>
                        <a:pt x="3826321" y="88779"/>
                      </a:moveTo>
                      <a:lnTo>
                        <a:pt x="3764561" y="88779"/>
                      </a:lnTo>
                      <a:lnTo>
                        <a:pt x="3764561" y="321826"/>
                      </a:lnTo>
                      <a:lnTo>
                        <a:pt x="3826321" y="321826"/>
                      </a:lnTo>
                      <a:lnTo>
                        <a:pt x="3826321" y="88779"/>
                      </a:lnTo>
                      <a:close/>
                    </a:path>
                    <a:path w="4109719" h="327660">
                      <a:moveTo>
                        <a:pt x="3992478" y="82989"/>
                      </a:moveTo>
                      <a:lnTo>
                        <a:pt x="3943708" y="92564"/>
                      </a:lnTo>
                      <a:lnTo>
                        <a:pt x="3905568" y="118694"/>
                      </a:lnTo>
                      <a:lnTo>
                        <a:pt x="3880727" y="157490"/>
                      </a:lnTo>
                      <a:lnTo>
                        <a:pt x="3871853" y="205061"/>
                      </a:lnTo>
                      <a:lnTo>
                        <a:pt x="3881330" y="255761"/>
                      </a:lnTo>
                      <a:lnTo>
                        <a:pt x="3907498" y="294384"/>
                      </a:lnTo>
                      <a:lnTo>
                        <a:pt x="3946965" y="318984"/>
                      </a:lnTo>
                      <a:lnTo>
                        <a:pt x="3996338" y="327616"/>
                      </a:lnTo>
                      <a:lnTo>
                        <a:pt x="4023350" y="325550"/>
                      </a:lnTo>
                      <a:lnTo>
                        <a:pt x="4049231" y="319413"/>
                      </a:lnTo>
                      <a:lnTo>
                        <a:pt x="4072670" y="309296"/>
                      </a:lnTo>
                      <a:lnTo>
                        <a:pt x="4092355" y="295289"/>
                      </a:lnTo>
                      <a:lnTo>
                        <a:pt x="4081151" y="278884"/>
                      </a:lnTo>
                      <a:lnTo>
                        <a:pt x="4003093" y="278884"/>
                      </a:lnTo>
                      <a:lnTo>
                        <a:pt x="3976465" y="274579"/>
                      </a:lnTo>
                      <a:lnTo>
                        <a:pt x="3956170" y="262901"/>
                      </a:lnTo>
                      <a:lnTo>
                        <a:pt x="3942569" y="245704"/>
                      </a:lnTo>
                      <a:lnTo>
                        <a:pt x="3936025" y="224844"/>
                      </a:lnTo>
                      <a:lnTo>
                        <a:pt x="4109242" y="224844"/>
                      </a:lnTo>
                      <a:lnTo>
                        <a:pt x="4109242" y="211334"/>
                      </a:lnTo>
                      <a:lnTo>
                        <a:pt x="4104701" y="183349"/>
                      </a:lnTo>
                      <a:lnTo>
                        <a:pt x="3935060" y="183349"/>
                      </a:lnTo>
                      <a:lnTo>
                        <a:pt x="3939893" y="165512"/>
                      </a:lnTo>
                      <a:lnTo>
                        <a:pt x="3950561" y="148850"/>
                      </a:lnTo>
                      <a:lnTo>
                        <a:pt x="3967832" y="136531"/>
                      </a:lnTo>
                      <a:lnTo>
                        <a:pt x="3992478" y="131722"/>
                      </a:lnTo>
                      <a:lnTo>
                        <a:pt x="4084650" y="131722"/>
                      </a:lnTo>
                      <a:lnTo>
                        <a:pt x="4076915" y="118573"/>
                      </a:lnTo>
                      <a:lnTo>
                        <a:pt x="4040034" y="92323"/>
                      </a:lnTo>
                      <a:lnTo>
                        <a:pt x="3992478" y="82989"/>
                      </a:lnTo>
                      <a:close/>
                    </a:path>
                    <a:path w="4109719" h="327660">
                      <a:moveTo>
                        <a:pt x="4065335" y="255724"/>
                      </a:moveTo>
                      <a:lnTo>
                        <a:pt x="4052081" y="265449"/>
                      </a:lnTo>
                      <a:lnTo>
                        <a:pt x="4036023" y="272732"/>
                      </a:lnTo>
                      <a:lnTo>
                        <a:pt x="4019060" y="277300"/>
                      </a:lnTo>
                      <a:lnTo>
                        <a:pt x="4003093" y="278884"/>
                      </a:lnTo>
                      <a:lnTo>
                        <a:pt x="4081151" y="278884"/>
                      </a:lnTo>
                      <a:lnTo>
                        <a:pt x="4065335" y="255724"/>
                      </a:lnTo>
                      <a:close/>
                    </a:path>
                    <a:path w="4109719" h="327660">
                      <a:moveTo>
                        <a:pt x="4084650" y="131722"/>
                      </a:moveTo>
                      <a:lnTo>
                        <a:pt x="3992478" y="131722"/>
                      </a:lnTo>
                      <a:lnTo>
                        <a:pt x="4018344" y="136667"/>
                      </a:lnTo>
                      <a:lnTo>
                        <a:pt x="4035842" y="149212"/>
                      </a:lnTo>
                      <a:lnTo>
                        <a:pt x="4046012" y="165919"/>
                      </a:lnTo>
                      <a:lnTo>
                        <a:pt x="4049895" y="183349"/>
                      </a:lnTo>
                      <a:lnTo>
                        <a:pt x="4104701" y="183349"/>
                      </a:lnTo>
                      <a:lnTo>
                        <a:pt x="4100768" y="159118"/>
                      </a:lnTo>
                      <a:lnTo>
                        <a:pt x="4084650" y="1317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5" name="object 69"/>
              <p:cNvSpPr/>
              <p:nvPr/>
            </p:nvSpPr>
            <p:spPr>
              <a:xfrm>
                <a:off x="2907018" y="7409732"/>
                <a:ext cx="370205" cy="1553845"/>
              </a:xfrm>
              <a:custGeom>
                <a:avLst/>
                <a:gdLst/>
                <a:ahLst/>
                <a:cxnLst/>
                <a:rect l="l" t="t" r="r" b="b"/>
                <a:pathLst>
                  <a:path w="370204" h="1553845">
                    <a:moveTo>
                      <a:pt x="370114" y="1368494"/>
                    </a:moveTo>
                    <a:lnTo>
                      <a:pt x="368274" y="1359038"/>
                    </a:lnTo>
                    <a:lnTo>
                      <a:pt x="362754" y="1350725"/>
                    </a:lnTo>
                    <a:lnTo>
                      <a:pt x="354440" y="1345204"/>
                    </a:lnTo>
                    <a:lnTo>
                      <a:pt x="344984" y="1343364"/>
                    </a:lnTo>
                    <a:lnTo>
                      <a:pt x="335527" y="1345204"/>
                    </a:lnTo>
                    <a:lnTo>
                      <a:pt x="327214" y="1350725"/>
                    </a:lnTo>
                    <a:lnTo>
                      <a:pt x="185057" y="1492882"/>
                    </a:lnTo>
                    <a:lnTo>
                      <a:pt x="42899" y="1350725"/>
                    </a:lnTo>
                    <a:lnTo>
                      <a:pt x="34586" y="1345204"/>
                    </a:lnTo>
                    <a:lnTo>
                      <a:pt x="25130" y="1343364"/>
                    </a:lnTo>
                    <a:lnTo>
                      <a:pt x="15673" y="1345204"/>
                    </a:lnTo>
                    <a:lnTo>
                      <a:pt x="7360" y="1350725"/>
                    </a:lnTo>
                    <a:lnTo>
                      <a:pt x="1840" y="1359038"/>
                    </a:lnTo>
                    <a:lnTo>
                      <a:pt x="0" y="1368494"/>
                    </a:lnTo>
                    <a:lnTo>
                      <a:pt x="1840" y="1377951"/>
                    </a:lnTo>
                    <a:lnTo>
                      <a:pt x="7360" y="1386264"/>
                    </a:lnTo>
                    <a:lnTo>
                      <a:pt x="159927" y="1538831"/>
                    </a:lnTo>
                    <a:lnTo>
                      <a:pt x="159927" y="1528421"/>
                    </a:lnTo>
                    <a:lnTo>
                      <a:pt x="210187" y="1528421"/>
                    </a:lnTo>
                    <a:lnTo>
                      <a:pt x="210187" y="1538831"/>
                    </a:lnTo>
                    <a:lnTo>
                      <a:pt x="362754" y="1386264"/>
                    </a:lnTo>
                    <a:lnTo>
                      <a:pt x="368274" y="1377951"/>
                    </a:lnTo>
                    <a:lnTo>
                      <a:pt x="370114" y="1368494"/>
                    </a:lnTo>
                    <a:close/>
                  </a:path>
                  <a:path w="370204" h="1553845">
                    <a:moveTo>
                      <a:pt x="210187" y="1467752"/>
                    </a:moveTo>
                    <a:lnTo>
                      <a:pt x="210187" y="0"/>
                    </a:lnTo>
                    <a:lnTo>
                      <a:pt x="159927" y="0"/>
                    </a:lnTo>
                    <a:lnTo>
                      <a:pt x="159927" y="1467752"/>
                    </a:lnTo>
                    <a:lnTo>
                      <a:pt x="185057" y="1492882"/>
                    </a:lnTo>
                    <a:lnTo>
                      <a:pt x="210187" y="1467752"/>
                    </a:lnTo>
                    <a:close/>
                  </a:path>
                  <a:path w="370204" h="1553845">
                    <a:moveTo>
                      <a:pt x="210187" y="1538831"/>
                    </a:moveTo>
                    <a:lnTo>
                      <a:pt x="210187" y="1528421"/>
                    </a:lnTo>
                    <a:lnTo>
                      <a:pt x="159927" y="1528421"/>
                    </a:lnTo>
                    <a:lnTo>
                      <a:pt x="159927" y="1538831"/>
                    </a:lnTo>
                    <a:lnTo>
                      <a:pt x="167287" y="1546191"/>
                    </a:lnTo>
                    <a:lnTo>
                      <a:pt x="175600" y="1551711"/>
                    </a:lnTo>
                    <a:lnTo>
                      <a:pt x="185057" y="1553552"/>
                    </a:lnTo>
                    <a:lnTo>
                      <a:pt x="194513" y="1551711"/>
                    </a:lnTo>
                    <a:lnTo>
                      <a:pt x="202826" y="1546191"/>
                    </a:lnTo>
                    <a:lnTo>
                      <a:pt x="210187" y="1538831"/>
                    </a:lnTo>
                    <a:close/>
                  </a:path>
                </a:pathLst>
              </a:custGeom>
              <a:solidFill>
                <a:srgbClr val="01509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519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637953" y="1281110"/>
            <a:ext cx="17760224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АНАЛИЗ УМК ПО ФИНАНСОВОЙ ГРАМОТНОСТИ, ВКЛЮЧЕННЫХ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В ФЕДЕРАЛЬНЫЙ ПЕРЕЧЕНЬ  УЧЕБНИКОВ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</a:t>
            </a:r>
            <a:r>
              <a:rPr lang="ru-RU" u="sng" dirty="0">
                <a:hlinkClick r:id="rId4"/>
              </a:rPr>
              <a:t>https://моифинансы.рф/library/</a:t>
            </a:r>
            <a:endParaRPr lang="ru-RU" dirty="0"/>
          </a:p>
          <a:p>
            <a:pPr lvl="0" algn="ctr"/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46" name="Рисунок 45"/>
          <p:cNvPicPr/>
          <p:nvPr/>
        </p:nvPicPr>
        <p:blipFill rotWithShape="1">
          <a:blip r:embed="rId6"/>
          <a:srcRect l="2726" t="6274" r="4276" b="14163"/>
          <a:stretch/>
        </p:blipFill>
        <p:spPr bwMode="auto">
          <a:xfrm>
            <a:off x="1033997" y="2985614"/>
            <a:ext cx="7655441" cy="43806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Рисунок 46"/>
          <p:cNvPicPr/>
          <p:nvPr/>
        </p:nvPicPr>
        <p:blipFill rotWithShape="1">
          <a:blip r:embed="rId7"/>
          <a:srcRect l="3367" t="5703" r="5558" b="14164"/>
          <a:stretch/>
        </p:blipFill>
        <p:spPr bwMode="auto">
          <a:xfrm>
            <a:off x="9085482" y="4297448"/>
            <a:ext cx="8266339" cy="4377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Рисунок 47"/>
          <p:cNvPicPr/>
          <p:nvPr/>
        </p:nvPicPr>
        <p:blipFill rotWithShape="1">
          <a:blip r:embed="rId8"/>
          <a:srcRect l="64458" t="50760" r="19668" b="28708"/>
          <a:stretch/>
        </p:blipFill>
        <p:spPr bwMode="auto">
          <a:xfrm>
            <a:off x="3415689" y="7844386"/>
            <a:ext cx="3340414" cy="2218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217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637953" y="1281110"/>
            <a:ext cx="17760224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ПОДБОР АНИМИРОВАННЫХ ПРЕЗЕНТАЦИЙ ПО ФИНАНСОВОЙ ГРАМОТНОСТИ и ВИДЕОКОНТЕНТА </a:t>
            </a:r>
            <a:endParaRPr lang="ru-RU" dirty="0">
              <a:solidFill>
                <a:schemeClr val="tx1"/>
              </a:solidFill>
            </a:endParaRPr>
          </a:p>
          <a:p>
            <a:pPr lvl="0" algn="ctr"/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738218"/>
              </p:ext>
            </p:extLst>
          </p:nvPr>
        </p:nvGraphicFramePr>
        <p:xfrm>
          <a:off x="1447817" y="5188686"/>
          <a:ext cx="15776928" cy="3788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366">
                  <a:extLst>
                    <a:ext uri="{9D8B030D-6E8A-4147-A177-3AD203B41FA5}">
                      <a16:colId xmlns:a16="http://schemas.microsoft.com/office/drawing/2014/main" val="1683013274"/>
                    </a:ext>
                  </a:extLst>
                </a:gridCol>
                <a:gridCol w="4486459">
                  <a:extLst>
                    <a:ext uri="{9D8B030D-6E8A-4147-A177-3AD203B41FA5}">
                      <a16:colId xmlns:a16="http://schemas.microsoft.com/office/drawing/2014/main" val="1501965597"/>
                    </a:ext>
                  </a:extLst>
                </a:gridCol>
                <a:gridCol w="9845103">
                  <a:extLst>
                    <a:ext uri="{9D8B030D-6E8A-4147-A177-3AD203B41FA5}">
                      <a16:colId xmlns:a16="http://schemas.microsoft.com/office/drawing/2014/main" val="2356245425"/>
                    </a:ext>
                  </a:extLst>
                </a:gridCol>
              </a:tblGrid>
              <a:tr h="465598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 ФГ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218852"/>
                  </a:ext>
                </a:extLst>
              </a:tr>
              <a:tr h="830812">
                <a:tc>
                  <a:txBody>
                    <a:bodyPr/>
                    <a:lstStyle/>
                    <a:p>
                      <a:r>
                        <a:rPr lang="ru-RU" dirty="0" smtClean="0"/>
                        <a:t>5 – 7 классы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Чем хороши и чем плохи символические деньги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Деньги, товарные и символические деньги, купюра, банкнота, покупательная способность денег, инфляция, наличные и безналичные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635882"/>
                  </a:ext>
                </a:extLst>
              </a:tr>
              <a:tr h="8308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 расходов семьи и семейный бюджет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Семейный бюджет, доход, источники доходов, расход, обязательные  желательные расходы, финансовый план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32999"/>
                  </a:ext>
                </a:extLst>
              </a:tr>
              <a:tr h="8308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Составление алана расходов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Понимание связи между семейным благополучием и необходимостью планирования расходов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735446"/>
                  </a:ext>
                </a:extLst>
              </a:tr>
              <a:tr h="8308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Факторы, влияющие на размер заработной платы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Понимание факторов, влияющих на величину заработной платы: уровень образования, количество рабочих часов и регион проживания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19869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/>
          <p:nvPr/>
        </p:nvPicPr>
        <p:blipFill rotWithShape="1">
          <a:blip r:embed="rId5"/>
          <a:srcRect l="3367" t="10266" r="4917" b="39259"/>
          <a:stretch/>
        </p:blipFill>
        <p:spPr bwMode="auto">
          <a:xfrm>
            <a:off x="881930" y="2914842"/>
            <a:ext cx="5448300" cy="1685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6"/>
          <a:srcRect l="26778" t="27376" r="27365" b="30989"/>
          <a:stretch/>
        </p:blipFill>
        <p:spPr bwMode="auto">
          <a:xfrm>
            <a:off x="7357731" y="2914842"/>
            <a:ext cx="4550734" cy="2273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7"/>
          <a:srcRect l="26296" t="28232" r="24639" b="35837"/>
          <a:stretch/>
        </p:blipFill>
        <p:spPr bwMode="auto">
          <a:xfrm>
            <a:off x="12600781" y="3086991"/>
            <a:ext cx="4219926" cy="2250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350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3083136" y="3997122"/>
            <a:ext cx="12355550" cy="1621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1"/>
                </a:solidFill>
              </a:rPr>
              <a:t>ТЕМА 2.2.«МЕТОДИЧЕСКИЕ ПОДХОДЫ К ФОРМИРОВАНИЮ  ФИНАНСОВОЙ ГРАМОТНОСТИ</a:t>
            </a:r>
          </a:p>
          <a:p>
            <a:pPr lvl="0" algn="ctr"/>
            <a:r>
              <a:rPr lang="ru-RU" sz="3200" b="1" dirty="0" smtClean="0">
                <a:solidFill>
                  <a:schemeClr val="tx1"/>
                </a:solidFill>
              </a:rPr>
              <a:t> НА УРОКАХ ГЕОГРАФИИ </a:t>
            </a:r>
            <a:endParaRPr lang="ru-RU" sz="32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8" y="313004"/>
            <a:ext cx="10149123" cy="86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637953" y="1281110"/>
            <a:ext cx="17760224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ПОДБОР АНИМИРОВАННЫХ ПРЕЗЕНТАЦИЙ ПО ФИНАНСОВОЙ ГРАМОТНОСТИ и ВИДЕОКОНТЕНТА </a:t>
            </a:r>
            <a:endParaRPr lang="ru-RU" dirty="0">
              <a:solidFill>
                <a:schemeClr val="tx1"/>
              </a:solidFill>
            </a:endParaRPr>
          </a:p>
          <a:p>
            <a:pPr lvl="0" algn="ctr"/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054268"/>
              </p:ext>
            </p:extLst>
          </p:nvPr>
        </p:nvGraphicFramePr>
        <p:xfrm>
          <a:off x="1447817" y="5188686"/>
          <a:ext cx="15776928" cy="5305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366">
                  <a:extLst>
                    <a:ext uri="{9D8B030D-6E8A-4147-A177-3AD203B41FA5}">
                      <a16:colId xmlns:a16="http://schemas.microsoft.com/office/drawing/2014/main" val="1683013274"/>
                    </a:ext>
                  </a:extLst>
                </a:gridCol>
                <a:gridCol w="4486459">
                  <a:extLst>
                    <a:ext uri="{9D8B030D-6E8A-4147-A177-3AD203B41FA5}">
                      <a16:colId xmlns:a16="http://schemas.microsoft.com/office/drawing/2014/main" val="1501965597"/>
                    </a:ext>
                  </a:extLst>
                </a:gridCol>
                <a:gridCol w="9845103">
                  <a:extLst>
                    <a:ext uri="{9D8B030D-6E8A-4147-A177-3AD203B41FA5}">
                      <a16:colId xmlns:a16="http://schemas.microsoft.com/office/drawing/2014/main" val="2356245425"/>
                    </a:ext>
                  </a:extLst>
                </a:gridCol>
              </a:tblGrid>
              <a:tr h="465598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 ФГ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218852"/>
                  </a:ext>
                </a:extLst>
              </a:tr>
              <a:tr h="830812">
                <a:tc>
                  <a:txBody>
                    <a:bodyPr/>
                    <a:lstStyle/>
                    <a:p>
                      <a:r>
                        <a:rPr lang="ru-RU" dirty="0" smtClean="0"/>
                        <a:t>5 – 7 классы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Откуда страховая компания дерет деньги на компенсацию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Понимание роли страхования и сбережений для решения финансовых проблем человека и семьи в особых жизненных ситуациях.  Риск, страхования компания, страховой случай, страховой полис, обязательное и добровольное страхование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635882"/>
                  </a:ext>
                </a:extLst>
              </a:tr>
              <a:tr h="15612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 чего зависит благосостояние семьи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Видеоматериал иллюстрирует понятие «благосостояние семьи», демонстрирует, что оно в значительной степени зависит от стабильного денежного дохода. При этом отмечается, что сам по себе уровень доходов семьи не говорит о высоком или низком уровне благосостояния — оно может зависеть и от других факторов. Например, от того, где семья проживает, поскольку в разных населенных пунктах, различных регионах цены на необходимые для жизни товары и услуги могут заметно отличаться. И у семей с одинаковым доходом в разных регионах может быть разный уровень благосостояния.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187334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/>
          <p:nvPr/>
        </p:nvPicPr>
        <p:blipFill rotWithShape="1">
          <a:blip r:embed="rId5"/>
          <a:srcRect l="3367" t="10266" r="4917" b="39259"/>
          <a:stretch/>
        </p:blipFill>
        <p:spPr bwMode="auto">
          <a:xfrm>
            <a:off x="881930" y="2914842"/>
            <a:ext cx="5448300" cy="1685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l="26456" t="27662" r="26724" b="36692"/>
          <a:stretch/>
        </p:blipFill>
        <p:spPr bwMode="auto">
          <a:xfrm>
            <a:off x="7634177" y="3059920"/>
            <a:ext cx="3806456" cy="15408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7"/>
          <a:srcRect l="12346" t="13403" r="13736" b="14448"/>
          <a:stretch/>
        </p:blipFill>
        <p:spPr bwMode="auto">
          <a:xfrm>
            <a:off x="12309161" y="2814105"/>
            <a:ext cx="4391025" cy="2409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550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637953" y="1281110"/>
            <a:ext cx="17760224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ИСПОЛЬЗОВАНИЕ МЕТОДИЧЕСКИХ РЕКОМЕНЛАЦИЙ 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К АНИМИРОВАННЫМ ПРЕЗЕНТАЦИЯМ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5"/>
          <a:srcRect l="23891" t="6844" r="27045" b="12738"/>
          <a:stretch/>
        </p:blipFill>
        <p:spPr bwMode="auto">
          <a:xfrm>
            <a:off x="518142" y="2532993"/>
            <a:ext cx="7111983" cy="7530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6"/>
          <a:srcRect l="23410" r="25441"/>
          <a:stretch/>
        </p:blipFill>
        <p:spPr bwMode="auto">
          <a:xfrm>
            <a:off x="11440633" y="2916031"/>
            <a:ext cx="6984392" cy="7206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7"/>
          <a:srcRect l="26456" t="27662" r="26724" b="36692"/>
          <a:stretch/>
        </p:blipFill>
        <p:spPr bwMode="auto">
          <a:xfrm>
            <a:off x="7634177" y="3309976"/>
            <a:ext cx="3806456" cy="15408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8"/>
          <a:srcRect l="59968" t="38213" r="15821" b="20722"/>
          <a:stretch/>
        </p:blipFill>
        <p:spPr bwMode="auto">
          <a:xfrm>
            <a:off x="7980395" y="6298078"/>
            <a:ext cx="3355837" cy="2892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484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637953" y="1281110"/>
            <a:ext cx="17760224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ИСПОЛЬЗОВАНИЕ МЕТОДИЧЕСКИХ РЕКОМЕНЛАЦИЙ 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К АНИМИРОВАННЫМ ПРЕЗЕНТАЦИЯМ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25495" t="15399" r="26884" b="21293"/>
          <a:stretch/>
        </p:blipFill>
        <p:spPr bwMode="auto">
          <a:xfrm>
            <a:off x="1535156" y="3156297"/>
            <a:ext cx="7051283" cy="6322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25816" t="12263" r="24158" b="38973"/>
          <a:stretch/>
        </p:blipFill>
        <p:spPr bwMode="auto">
          <a:xfrm>
            <a:off x="9367175" y="3156296"/>
            <a:ext cx="7248141" cy="6299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484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637953" y="1281110"/>
            <a:ext cx="17760224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ПОДБОР АНИМИРОВАННЫХ ПРЕЗЕНТАЦИЙ ПО ФИНАНСОВОЙ ГРАМОТНОСТИ и ВИДЕОКОНТЕНТА </a:t>
            </a:r>
            <a:endParaRPr lang="ru-RU" dirty="0">
              <a:solidFill>
                <a:schemeClr val="tx1"/>
              </a:solidFill>
            </a:endParaRPr>
          </a:p>
          <a:p>
            <a:pPr lvl="0" algn="ctr"/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1603" t="11122" r="5398" b="38402"/>
          <a:stretch/>
        </p:blipFill>
        <p:spPr bwMode="auto">
          <a:xfrm>
            <a:off x="637953" y="2930513"/>
            <a:ext cx="5524500" cy="1685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549631"/>
              </p:ext>
            </p:extLst>
          </p:nvPr>
        </p:nvGraphicFramePr>
        <p:xfrm>
          <a:off x="1447817" y="5665337"/>
          <a:ext cx="15096501" cy="2694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val="1683013274"/>
                    </a:ext>
                  </a:extLst>
                </a:gridCol>
                <a:gridCol w="3107634">
                  <a:extLst>
                    <a:ext uri="{9D8B030D-6E8A-4147-A177-3AD203B41FA5}">
                      <a16:colId xmlns:a16="http://schemas.microsoft.com/office/drawing/2014/main" val="1501965597"/>
                    </a:ext>
                  </a:extLst>
                </a:gridCol>
                <a:gridCol w="10605837">
                  <a:extLst>
                    <a:ext uri="{9D8B030D-6E8A-4147-A177-3AD203B41FA5}">
                      <a16:colId xmlns:a16="http://schemas.microsoft.com/office/drawing/2014/main" val="23562454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 ФГ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218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8-9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Валютный рынок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Валюта, валютный рынок, курс валюты, твердая валюта, участники валютного рынка, валютная биржа 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63588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Обмен валют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Безналичный обмен валюты, наличный обмен валюты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32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Страхование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Страхование, компенсация, страхователь, страховщик, обязательное  и добровольное страхование ,страховая компания, лицензия, договор страхования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735446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/>
          <p:nvPr/>
        </p:nvPicPr>
        <p:blipFill rotWithShape="1">
          <a:blip r:embed="rId6"/>
          <a:srcRect l="61411" t="52186" r="18226" b="19867"/>
          <a:stretch/>
        </p:blipFill>
        <p:spPr bwMode="auto">
          <a:xfrm>
            <a:off x="8457551" y="8114961"/>
            <a:ext cx="2830387" cy="22928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7"/>
          <a:srcRect l="28381" t="18537" r="30572" b="52091"/>
          <a:stretch/>
        </p:blipFill>
        <p:spPr bwMode="auto">
          <a:xfrm>
            <a:off x="6803156" y="2778205"/>
            <a:ext cx="6139175" cy="27584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8"/>
          <a:srcRect l="27419" t="40495" r="32816" b="24999"/>
          <a:stretch/>
        </p:blipFill>
        <p:spPr bwMode="auto">
          <a:xfrm>
            <a:off x="13460601" y="2727991"/>
            <a:ext cx="4937576" cy="280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607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637953" y="1281110"/>
            <a:ext cx="17760224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ПОДБОР АНИМИРОВАННЫХ ПРЕЗЕНТАЦИЙ ПО ФИНАНСОВОЙ ГРАМОТНОСТИ и ВИДЕОКОНТЕНТА </a:t>
            </a:r>
            <a:endParaRPr lang="ru-RU" dirty="0">
              <a:solidFill>
                <a:schemeClr val="tx1"/>
              </a:solidFill>
            </a:endParaRPr>
          </a:p>
          <a:p>
            <a:pPr lvl="0" algn="ctr"/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613289"/>
              </p:ext>
            </p:extLst>
          </p:nvPr>
        </p:nvGraphicFramePr>
        <p:xfrm>
          <a:off x="1447817" y="5130076"/>
          <a:ext cx="15096501" cy="4137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val="1683013274"/>
                    </a:ext>
                  </a:extLst>
                </a:gridCol>
                <a:gridCol w="3107634">
                  <a:extLst>
                    <a:ext uri="{9D8B030D-6E8A-4147-A177-3AD203B41FA5}">
                      <a16:colId xmlns:a16="http://schemas.microsoft.com/office/drawing/2014/main" val="1501965597"/>
                    </a:ext>
                  </a:extLst>
                </a:gridCol>
                <a:gridCol w="10605837">
                  <a:extLst>
                    <a:ext uri="{9D8B030D-6E8A-4147-A177-3AD203B41FA5}">
                      <a16:colId xmlns:a16="http://schemas.microsoft.com/office/drawing/2014/main" val="2356245425"/>
                    </a:ext>
                  </a:extLst>
                </a:gridCol>
              </a:tblGrid>
              <a:tr h="536208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 ФГ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218852"/>
                  </a:ext>
                </a:extLst>
              </a:tr>
              <a:tr h="1712711">
                <a:tc>
                  <a:txBody>
                    <a:bodyPr/>
                    <a:lstStyle/>
                    <a:p>
                      <a:r>
                        <a:rPr lang="ru-RU" dirty="0" smtClean="0"/>
                        <a:t>10 – 11 классы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Какие услуги банк оказывает частным лицам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Знание основных функций коммерческих  банков  и Центрального банка, знание как выбрать надежный банк, ка проверять наличие лицензии у банка, умение находить актуальную информацию на сайте Банка России и сайтах коммерческих банков, находить и интерпретировать  информацию  о рейтинге банков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635882"/>
                  </a:ext>
                </a:extLst>
              </a:tr>
              <a:tr h="956809"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Ипотечные кредиты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Знание, что такое ипотечный кредит, уметь сравнивать различные кредитные предложения банков, знание основных финансовых обязательств по кредиту, умение читать ( т.е. понимать) кредитные договоры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32999"/>
                  </a:ext>
                </a:extLst>
              </a:tr>
              <a:tr h="5362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Экономические кризисы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Знать правила финансового поведения в  период экономического кризиса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735446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/>
          <p:nvPr/>
        </p:nvPicPr>
        <p:blipFill rotWithShape="1">
          <a:blip r:embed="rId5"/>
          <a:srcRect l="641" t="11122" r="-641" b="38973"/>
          <a:stretch/>
        </p:blipFill>
        <p:spPr bwMode="auto">
          <a:xfrm>
            <a:off x="716771" y="2924367"/>
            <a:ext cx="5940425" cy="1666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6"/>
          <a:srcRect l="61411" t="41635" r="17424" b="28707"/>
          <a:stretch/>
        </p:blipFill>
        <p:spPr bwMode="auto">
          <a:xfrm>
            <a:off x="10968897" y="3157330"/>
            <a:ext cx="2187492" cy="15746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7"/>
          <a:srcRect l="27900" t="28802" r="27846" b="39258"/>
          <a:stretch/>
        </p:blipFill>
        <p:spPr bwMode="auto">
          <a:xfrm>
            <a:off x="7387794" y="2926056"/>
            <a:ext cx="4167963" cy="19346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8"/>
          <a:srcRect l="27579" t="42205" r="28167" b="30989"/>
          <a:stretch/>
        </p:blipFill>
        <p:spPr bwMode="auto">
          <a:xfrm>
            <a:off x="13596054" y="3089300"/>
            <a:ext cx="3444948" cy="1771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208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637953" y="1281110"/>
            <a:ext cx="17760224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ПОДБОР АНИМИРОВАННЫХ ПРЕЗЕНТАЦИЙ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ПО ФИНАНСОВОЙ ГРАМОТНОСТИ</a:t>
            </a:r>
            <a:endParaRPr lang="ru-RU" dirty="0">
              <a:solidFill>
                <a:schemeClr val="tx1"/>
              </a:solidFill>
            </a:endParaRPr>
          </a:p>
          <a:p>
            <a:pPr lvl="0" algn="ctr"/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1314369" y="3100536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166975"/>
              </p:ext>
            </p:extLst>
          </p:nvPr>
        </p:nvGraphicFramePr>
        <p:xfrm>
          <a:off x="1447817" y="5018568"/>
          <a:ext cx="15096501" cy="5223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val="1683013274"/>
                    </a:ext>
                  </a:extLst>
                </a:gridCol>
                <a:gridCol w="3107634">
                  <a:extLst>
                    <a:ext uri="{9D8B030D-6E8A-4147-A177-3AD203B41FA5}">
                      <a16:colId xmlns:a16="http://schemas.microsoft.com/office/drawing/2014/main" val="1501965597"/>
                    </a:ext>
                  </a:extLst>
                </a:gridCol>
                <a:gridCol w="10605837">
                  <a:extLst>
                    <a:ext uri="{9D8B030D-6E8A-4147-A177-3AD203B41FA5}">
                      <a16:colId xmlns:a16="http://schemas.microsoft.com/office/drawing/2014/main" val="2356245425"/>
                    </a:ext>
                  </a:extLst>
                </a:gridCol>
              </a:tblGrid>
              <a:tr h="647717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 ФГ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218852"/>
                  </a:ext>
                </a:extLst>
              </a:tr>
              <a:tr h="883372">
                <a:tc>
                  <a:txBody>
                    <a:bodyPr/>
                    <a:lstStyle/>
                    <a:p>
                      <a:r>
                        <a:rPr lang="ru-RU" dirty="0" smtClean="0"/>
                        <a:t>10 – 11 классы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 презентации по страхованию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Как работает страхование,   Страхование имущества</a:t>
                      </a:r>
                    </a:p>
                    <a:p>
                      <a:r>
                        <a:rPr lang="ru-RU" dirty="0" smtClean="0"/>
                        <a:t>Страхование жизни и здоровья, Страхование гражданской ответственности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635882"/>
                  </a:ext>
                </a:extLst>
              </a:tr>
              <a:tr h="956809"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Собственное дело или работа по найму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Работа по найму, предпринимательство, бизнес, плюсы и минусы различный форм участия человека в экономической жизни общества, риски  в предпринимательстве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32999"/>
                  </a:ext>
                </a:extLst>
              </a:tr>
              <a:tr h="5362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Как создать свой бизнес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Понимание сложности и ответственности занятия бизнесом, осознание основных факторов достижения предпринимательского успеха, понимание необходимости продуманного начала своей бизнес-деятельности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735446"/>
                  </a:ext>
                </a:extLst>
              </a:tr>
              <a:tr h="5362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Оценка риска инвестиций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Инвестор, инвестирование,  инструменты инвестирования, финансовый риск, общий риск, объектные риски, методы оценки финансовых рисков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510538"/>
                  </a:ext>
                </a:extLst>
              </a:tr>
              <a:tr h="5362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Какие налоги мы платим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Осознание ответственности налогоплательщика, понимание того, на оплату чего идут налоги, понимание неотвратимости наказания за неуплату налогов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762604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/>
          <p:nvPr/>
        </p:nvPicPr>
        <p:blipFill rotWithShape="1">
          <a:blip r:embed="rId5"/>
          <a:srcRect l="641" t="11122" r="-641" b="38973"/>
          <a:stretch/>
        </p:blipFill>
        <p:spPr bwMode="auto">
          <a:xfrm>
            <a:off x="716771" y="2924367"/>
            <a:ext cx="5940425" cy="1666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6"/>
          <a:srcRect l="61411" t="41635" r="17424" b="28707"/>
          <a:stretch/>
        </p:blipFill>
        <p:spPr bwMode="auto">
          <a:xfrm>
            <a:off x="10761877" y="3100221"/>
            <a:ext cx="2187492" cy="15746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24693" t="26236" r="26884" b="36977"/>
          <a:stretch/>
        </p:blipFill>
        <p:spPr bwMode="auto">
          <a:xfrm>
            <a:off x="7254794" y="2924367"/>
            <a:ext cx="3700130" cy="1735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8"/>
          <a:srcRect l="26457" t="41635" r="24639" b="28707"/>
          <a:stretch/>
        </p:blipFill>
        <p:spPr bwMode="auto">
          <a:xfrm>
            <a:off x="13779795" y="3019016"/>
            <a:ext cx="3423684" cy="1640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03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637953" y="1281110"/>
            <a:ext cx="17760224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ПОДБОР ВИДЕОКОНТЕНТА   ПО ФИНАНСОВОЙ ГРАМОТНОСТИ</a:t>
            </a:r>
            <a:endParaRPr lang="ru-RU" dirty="0">
              <a:solidFill>
                <a:schemeClr val="tx1"/>
              </a:solidFill>
            </a:endParaRPr>
          </a:p>
          <a:p>
            <a:pPr lvl="0" algn="ctr"/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1314369" y="3100536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931" y="3100536"/>
            <a:ext cx="6797267" cy="484303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102548" y="8697433"/>
            <a:ext cx="10185991" cy="85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43240"/>
                </a:solidFill>
                <a:latin typeface="FuturaPT"/>
              </a:rPr>
              <a:t>Сказка о деньгах. Серия «Обмен </a:t>
            </a:r>
            <a:r>
              <a:rPr lang="ru-RU" b="1" dirty="0">
                <a:solidFill>
                  <a:srgbClr val="043240"/>
                </a:solidFill>
                <a:latin typeface="FuturaPT"/>
              </a:rPr>
              <a:t>валюты».</a:t>
            </a:r>
            <a:r>
              <a:rPr lang="ru-RU" dirty="0">
                <a:solidFill>
                  <a:srgbClr val="043240"/>
                </a:solidFill>
                <a:latin typeface="FuturaPT"/>
              </a:rPr>
              <a:t> Как богатырь Иван трижды ходил в банк валюту менять, и что он понял.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6242" y="2920560"/>
            <a:ext cx="2719319" cy="10698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94249" y="3978397"/>
            <a:ext cx="2743876" cy="2643795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 rotWithShape="1">
          <a:blip r:embed="rId8"/>
          <a:srcRect t="5989" b="18156"/>
          <a:stretch/>
        </p:blipFill>
        <p:spPr bwMode="auto">
          <a:xfrm>
            <a:off x="375690" y="4510078"/>
            <a:ext cx="5940425" cy="2533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380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637953" y="1281110"/>
            <a:ext cx="17760224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ПОДБОР ВИДЕОКОНТЕНТА   ПО ФИНАНСОВОЙ ГРАМОТНОСТИ</a:t>
            </a:r>
            <a:endParaRPr lang="ru-RU" dirty="0">
              <a:solidFill>
                <a:schemeClr val="tx1"/>
              </a:solidFill>
            </a:endParaRPr>
          </a:p>
          <a:p>
            <a:pPr lvl="0" algn="ctr"/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1314369" y="3100536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5899" y="2596151"/>
            <a:ext cx="2719319" cy="1069896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 rotWithShape="1">
          <a:blip r:embed="rId6"/>
          <a:srcRect t="5989" b="18156"/>
          <a:stretch/>
        </p:blipFill>
        <p:spPr bwMode="auto">
          <a:xfrm>
            <a:off x="11367577" y="5135488"/>
            <a:ext cx="5940425" cy="2533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7"/>
          <a:srcRect l="20684" t="10552" r="20791" b="32414"/>
          <a:stretch/>
        </p:blipFill>
        <p:spPr bwMode="auto">
          <a:xfrm>
            <a:off x="404038" y="2596151"/>
            <a:ext cx="10441172" cy="6674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88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637953" y="1281110"/>
            <a:ext cx="17760224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ПОДБОР ВИДЕОКОНТЕНТА   ПО ФИНАНСОВОЙ ГРАМОТНОСТИ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для уроков географии в 5 – 7 классах </a:t>
            </a:r>
            <a:endParaRPr lang="ru-RU" dirty="0">
              <a:solidFill>
                <a:schemeClr val="tx1"/>
              </a:solidFill>
            </a:endParaRPr>
          </a:p>
          <a:p>
            <a:pPr lvl="0" algn="ctr"/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1314369" y="3100536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102548" y="8697433"/>
            <a:ext cx="10185991" cy="85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История денег. Обмен</a:t>
            </a:r>
            <a:r>
              <a:rPr lang="ru-RU" dirty="0" smtClean="0"/>
              <a:t>.  Как дети и их друг богатырь Иван папе еду добывали по старинке – путем обмена 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6242" y="2920560"/>
            <a:ext cx="2719319" cy="1069896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 rotWithShape="1">
          <a:blip r:embed="rId6"/>
          <a:srcRect t="5989" b="18156"/>
          <a:stretch/>
        </p:blipFill>
        <p:spPr bwMode="auto">
          <a:xfrm>
            <a:off x="375690" y="4510078"/>
            <a:ext cx="5940425" cy="2533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7"/>
          <a:srcRect l="17157" t="10266" r="14698" b="11597"/>
          <a:stretch/>
        </p:blipFill>
        <p:spPr bwMode="auto">
          <a:xfrm>
            <a:off x="8080744" y="2916032"/>
            <a:ext cx="6719777" cy="4515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8"/>
          <a:srcRect l="64137" t="51330" r="20951" b="27282"/>
          <a:stretch/>
        </p:blipFill>
        <p:spPr bwMode="auto">
          <a:xfrm>
            <a:off x="14800522" y="4510079"/>
            <a:ext cx="3040912" cy="2337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570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637953" y="1281110"/>
            <a:ext cx="17760224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ПОДБОР ВИДЕОКОНТЕНТА   ПО ФИНАНСОВОЙ ГРАМОТНОСТИ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для уроков географии в 5 – 7 классах </a:t>
            </a:r>
            <a:endParaRPr lang="ru-RU" dirty="0">
              <a:solidFill>
                <a:schemeClr val="tx1"/>
              </a:solidFill>
            </a:endParaRPr>
          </a:p>
          <a:p>
            <a:pPr lvl="0" algn="ctr"/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1314369" y="3100536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102548" y="8697433"/>
            <a:ext cx="10185991" cy="123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Наемный труд и предпринимательство. </a:t>
            </a:r>
            <a:r>
              <a:rPr lang="ru-RU" dirty="0" smtClean="0"/>
              <a:t>Как богатырю Ивану надоело  на купца работать, и он по совету Саши решил стать предпринимателем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6242" y="2920560"/>
            <a:ext cx="2719319" cy="1069896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 rotWithShape="1">
          <a:blip r:embed="rId6"/>
          <a:srcRect t="5989" b="18156"/>
          <a:stretch/>
        </p:blipFill>
        <p:spPr bwMode="auto">
          <a:xfrm>
            <a:off x="375690" y="4510078"/>
            <a:ext cx="5940425" cy="2533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7"/>
          <a:srcRect l="64137" t="51330" r="20951" b="27282"/>
          <a:stretch/>
        </p:blipFill>
        <p:spPr bwMode="auto">
          <a:xfrm>
            <a:off x="14800522" y="4510079"/>
            <a:ext cx="3040912" cy="2337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8"/>
          <a:srcRect l="21325" t="20817" r="22875" b="13593"/>
          <a:stretch/>
        </p:blipFill>
        <p:spPr bwMode="auto">
          <a:xfrm>
            <a:off x="6987988" y="3470029"/>
            <a:ext cx="6515361" cy="4515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36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ПЛАН ПРАКТИЧЕСКОГО  ЗАНЯТИЯ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66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b="1" dirty="0" smtClean="0"/>
              <a:t>Задание </a:t>
            </a:r>
            <a:r>
              <a:rPr lang="ru-RU" sz="2800" b="1" dirty="0"/>
              <a:t>1. </a:t>
            </a:r>
            <a:r>
              <a:rPr lang="ru-RU" sz="2800" dirty="0"/>
              <a:t>Выбор методов, приемов и технологий, обеспечивающих формирование финансовой грамотности на уроках географии.</a:t>
            </a:r>
            <a:endParaRPr lang="ru-RU" sz="3200" dirty="0"/>
          </a:p>
          <a:p>
            <a:endParaRPr lang="ru-RU" sz="2800" b="1" dirty="0" smtClean="0"/>
          </a:p>
          <a:p>
            <a:r>
              <a:rPr lang="ru-RU" sz="2800" b="1" dirty="0" smtClean="0"/>
              <a:t>Задание </a:t>
            </a:r>
            <a:r>
              <a:rPr lang="ru-RU" sz="2800" b="1" dirty="0"/>
              <a:t>2. </a:t>
            </a:r>
            <a:r>
              <a:rPr lang="ru-RU" sz="2800" dirty="0"/>
              <a:t>Подбор образовательных ресурсов, используемых в сценарии урока географии, включающего элементы финансовой грамотности</a:t>
            </a:r>
            <a:r>
              <a:rPr lang="ru-RU" sz="2800" dirty="0" smtClean="0"/>
              <a:t>.</a:t>
            </a:r>
          </a:p>
          <a:p>
            <a:endParaRPr lang="ru-RU" sz="28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  <a:p>
            <a:r>
              <a:rPr lang="ru-RU" sz="2800" b="1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Задание для самостоятельной работы слушателей</a:t>
            </a:r>
          </a:p>
          <a:p>
            <a:endParaRPr lang="ru-RU" sz="2800" b="1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  <a:p>
            <a:r>
              <a:rPr lang="ru-RU" sz="28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Разработка технологической карты </a:t>
            </a:r>
            <a:r>
              <a:rPr lang="ru-RU" sz="2800" dirty="0" smtClean="0"/>
              <a:t>или </a:t>
            </a:r>
            <a:r>
              <a:rPr lang="ru-RU" sz="2800" dirty="0"/>
              <a:t>плана-конспекта урока по учебному предмету «География» с включением элементов финансовой грамотности (по выбору слушателя) </a:t>
            </a:r>
            <a:endParaRPr lang="ru-RU" sz="2800" b="1" dirty="0" smtClean="0">
              <a:solidFill>
                <a:schemeClr val="tx1"/>
              </a:solidFill>
              <a:ea typeface="Tahoma"/>
              <a:cs typeface="Tahoma"/>
              <a:sym typeface="Tahoma"/>
            </a:endParaRPr>
          </a:p>
          <a:p>
            <a:endParaRPr lang="ru-RU" sz="2800" b="1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  <a:p>
            <a:endParaRPr lang="ru-RU" sz="2800" b="1" dirty="0" smtClean="0">
              <a:solidFill>
                <a:schemeClr val="tx1"/>
              </a:solidFill>
              <a:ea typeface="Tahoma"/>
              <a:cs typeface="Tahoma"/>
              <a:sym typeface="Tahoma"/>
            </a:endParaRPr>
          </a:p>
          <a:p>
            <a:endParaRPr lang="ru-RU" sz="28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  <a:p>
            <a:endParaRPr lang="ru-RU" sz="2800" dirty="0" smtClean="0">
              <a:solidFill>
                <a:schemeClr val="tx1"/>
              </a:solidFill>
              <a:ea typeface="Tahoma"/>
              <a:cs typeface="Tahoma"/>
              <a:sym typeface="Tahoma"/>
            </a:endParaRPr>
          </a:p>
          <a:p>
            <a:endParaRPr lang="ru-RU" sz="32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545374" y="1281110"/>
            <a:ext cx="17852803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ПОДБОР МЕТОДИЧЕСКОГО ИНСТРУМЕНТАРИЯ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ДЛЯ КАЖДОГО ЭТАПА УРОКА ГЕОГРАФИИ 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С ЭЛЕМЕНТАМИ ФИНАНСОВОЙ ГРАМОТНОСТИ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543388" y="3582949"/>
            <a:ext cx="18078553" cy="3421327"/>
            <a:chOff x="1064624" y="2693949"/>
            <a:chExt cx="18078553" cy="3421327"/>
          </a:xfrm>
        </p:grpSpPr>
        <p:sp>
          <p:nvSpPr>
            <p:cNvPr id="47" name="object 37"/>
            <p:cNvSpPr/>
            <p:nvPr/>
          </p:nvSpPr>
          <p:spPr>
            <a:xfrm>
              <a:off x="1064624" y="2693949"/>
              <a:ext cx="8041640" cy="1824989"/>
            </a:xfrm>
            <a:custGeom>
              <a:avLst/>
              <a:gdLst/>
              <a:ahLst/>
              <a:cxnLst/>
              <a:rect l="l" t="t" r="r" b="b"/>
              <a:pathLst>
                <a:path w="8041640" h="1824989">
                  <a:moveTo>
                    <a:pt x="30156" y="201040"/>
                  </a:moveTo>
                  <a:lnTo>
                    <a:pt x="0" y="201040"/>
                  </a:lnTo>
                  <a:lnTo>
                    <a:pt x="0" y="1623406"/>
                  </a:lnTo>
                  <a:lnTo>
                    <a:pt x="5309" y="1669502"/>
                  </a:lnTo>
                  <a:lnTo>
                    <a:pt x="20433" y="1711818"/>
                  </a:lnTo>
                  <a:lnTo>
                    <a:pt x="44166" y="1749146"/>
                  </a:lnTo>
                  <a:lnTo>
                    <a:pt x="75299" y="1780280"/>
                  </a:lnTo>
                  <a:lnTo>
                    <a:pt x="112628" y="1804012"/>
                  </a:lnTo>
                  <a:lnTo>
                    <a:pt x="154943" y="1819137"/>
                  </a:lnTo>
                  <a:lnTo>
                    <a:pt x="201040" y="1824446"/>
                  </a:lnTo>
                  <a:lnTo>
                    <a:pt x="201040" y="1794290"/>
                  </a:lnTo>
                  <a:lnTo>
                    <a:pt x="155612" y="1788186"/>
                  </a:lnTo>
                  <a:lnTo>
                    <a:pt x="114792" y="1770959"/>
                  </a:lnTo>
                  <a:lnTo>
                    <a:pt x="80207" y="1744239"/>
                  </a:lnTo>
                  <a:lnTo>
                    <a:pt x="53486" y="1709654"/>
                  </a:lnTo>
                  <a:lnTo>
                    <a:pt x="36260" y="1668833"/>
                  </a:lnTo>
                  <a:lnTo>
                    <a:pt x="30156" y="1623406"/>
                  </a:lnTo>
                  <a:lnTo>
                    <a:pt x="30156" y="201040"/>
                  </a:lnTo>
                  <a:close/>
                </a:path>
                <a:path w="8041640" h="1824989">
                  <a:moveTo>
                    <a:pt x="7840598" y="1794290"/>
                  </a:moveTo>
                  <a:lnTo>
                    <a:pt x="201040" y="1794290"/>
                  </a:lnTo>
                  <a:lnTo>
                    <a:pt x="201040" y="1824446"/>
                  </a:lnTo>
                  <a:lnTo>
                    <a:pt x="7840598" y="1824446"/>
                  </a:lnTo>
                  <a:lnTo>
                    <a:pt x="7840598" y="1794290"/>
                  </a:lnTo>
                  <a:close/>
                </a:path>
                <a:path w="8041640" h="1824989">
                  <a:moveTo>
                    <a:pt x="7840598" y="0"/>
                  </a:moveTo>
                  <a:lnTo>
                    <a:pt x="7840598" y="30155"/>
                  </a:lnTo>
                  <a:lnTo>
                    <a:pt x="7886026" y="36260"/>
                  </a:lnTo>
                  <a:lnTo>
                    <a:pt x="7926847" y="53486"/>
                  </a:lnTo>
                  <a:lnTo>
                    <a:pt x="7961432" y="80206"/>
                  </a:lnTo>
                  <a:lnTo>
                    <a:pt x="7988152" y="114791"/>
                  </a:lnTo>
                  <a:lnTo>
                    <a:pt x="8005379" y="155612"/>
                  </a:lnTo>
                  <a:lnTo>
                    <a:pt x="8011483" y="201040"/>
                  </a:lnTo>
                  <a:lnTo>
                    <a:pt x="8011483" y="1623406"/>
                  </a:lnTo>
                  <a:lnTo>
                    <a:pt x="8005379" y="1668833"/>
                  </a:lnTo>
                  <a:lnTo>
                    <a:pt x="7988152" y="1709654"/>
                  </a:lnTo>
                  <a:lnTo>
                    <a:pt x="7961432" y="1744239"/>
                  </a:lnTo>
                  <a:lnTo>
                    <a:pt x="7926847" y="1770959"/>
                  </a:lnTo>
                  <a:lnTo>
                    <a:pt x="7886026" y="1788186"/>
                  </a:lnTo>
                  <a:lnTo>
                    <a:pt x="7840598" y="1794290"/>
                  </a:lnTo>
                  <a:lnTo>
                    <a:pt x="7840598" y="1824446"/>
                  </a:lnTo>
                  <a:lnTo>
                    <a:pt x="7886695" y="1819137"/>
                  </a:lnTo>
                  <a:lnTo>
                    <a:pt x="7929011" y="1804012"/>
                  </a:lnTo>
                  <a:lnTo>
                    <a:pt x="7966339" y="1780280"/>
                  </a:lnTo>
                  <a:lnTo>
                    <a:pt x="7997473" y="1749146"/>
                  </a:lnTo>
                  <a:lnTo>
                    <a:pt x="8021205" y="1711818"/>
                  </a:lnTo>
                  <a:lnTo>
                    <a:pt x="8036330" y="1669502"/>
                  </a:lnTo>
                  <a:lnTo>
                    <a:pt x="8041639" y="1623406"/>
                  </a:lnTo>
                  <a:lnTo>
                    <a:pt x="8041639" y="201040"/>
                  </a:lnTo>
                  <a:lnTo>
                    <a:pt x="8036330" y="154944"/>
                  </a:lnTo>
                  <a:lnTo>
                    <a:pt x="8021205" y="112628"/>
                  </a:lnTo>
                  <a:lnTo>
                    <a:pt x="7997473" y="75300"/>
                  </a:lnTo>
                  <a:lnTo>
                    <a:pt x="7966339" y="44166"/>
                  </a:lnTo>
                  <a:lnTo>
                    <a:pt x="7929011" y="20434"/>
                  </a:lnTo>
                  <a:lnTo>
                    <a:pt x="7886695" y="5309"/>
                  </a:lnTo>
                  <a:lnTo>
                    <a:pt x="7840598" y="0"/>
                  </a:lnTo>
                  <a:close/>
                </a:path>
                <a:path w="8041640" h="1824989">
                  <a:moveTo>
                    <a:pt x="201041" y="0"/>
                  </a:moveTo>
                  <a:lnTo>
                    <a:pt x="154944" y="5309"/>
                  </a:lnTo>
                  <a:lnTo>
                    <a:pt x="112628" y="20434"/>
                  </a:lnTo>
                  <a:lnTo>
                    <a:pt x="75300" y="44166"/>
                  </a:lnTo>
                  <a:lnTo>
                    <a:pt x="44166" y="75300"/>
                  </a:lnTo>
                  <a:lnTo>
                    <a:pt x="20434" y="112628"/>
                  </a:lnTo>
                  <a:lnTo>
                    <a:pt x="5309" y="154944"/>
                  </a:lnTo>
                  <a:lnTo>
                    <a:pt x="0" y="201040"/>
                  </a:lnTo>
                  <a:lnTo>
                    <a:pt x="30156" y="201040"/>
                  </a:lnTo>
                  <a:lnTo>
                    <a:pt x="36260" y="155612"/>
                  </a:lnTo>
                  <a:lnTo>
                    <a:pt x="53486" y="114791"/>
                  </a:lnTo>
                  <a:lnTo>
                    <a:pt x="80207" y="80206"/>
                  </a:lnTo>
                  <a:lnTo>
                    <a:pt x="114792" y="53486"/>
                  </a:lnTo>
                  <a:lnTo>
                    <a:pt x="155613" y="36260"/>
                  </a:lnTo>
                  <a:lnTo>
                    <a:pt x="201041" y="30155"/>
                  </a:lnTo>
                  <a:lnTo>
                    <a:pt x="201041" y="0"/>
                  </a:lnTo>
                  <a:close/>
                </a:path>
                <a:path w="8041640" h="1824989">
                  <a:moveTo>
                    <a:pt x="7840598" y="0"/>
                  </a:moveTo>
                  <a:lnTo>
                    <a:pt x="201041" y="0"/>
                  </a:lnTo>
                  <a:lnTo>
                    <a:pt x="201041" y="30155"/>
                  </a:lnTo>
                  <a:lnTo>
                    <a:pt x="7840598" y="30155"/>
                  </a:lnTo>
                  <a:lnTo>
                    <a:pt x="7840598" y="0"/>
                  </a:lnTo>
                  <a:close/>
                </a:path>
              </a:pathLst>
            </a:custGeom>
            <a:solidFill>
              <a:srgbClr val="0150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38"/>
            <p:cNvSpPr/>
            <p:nvPr/>
          </p:nvSpPr>
          <p:spPr>
            <a:xfrm>
              <a:off x="1064624" y="4902274"/>
              <a:ext cx="8041640" cy="1017905"/>
            </a:xfrm>
            <a:custGeom>
              <a:avLst/>
              <a:gdLst/>
              <a:ahLst/>
              <a:cxnLst/>
              <a:rect l="l" t="t" r="r" b="b"/>
              <a:pathLst>
                <a:path w="8041640" h="1017904">
                  <a:moveTo>
                    <a:pt x="30156" y="201040"/>
                  </a:moveTo>
                  <a:lnTo>
                    <a:pt x="0" y="201040"/>
                  </a:lnTo>
                  <a:lnTo>
                    <a:pt x="0" y="816665"/>
                  </a:lnTo>
                  <a:lnTo>
                    <a:pt x="5309" y="862762"/>
                  </a:lnTo>
                  <a:lnTo>
                    <a:pt x="20433" y="905078"/>
                  </a:lnTo>
                  <a:lnTo>
                    <a:pt x="44166" y="942406"/>
                  </a:lnTo>
                  <a:lnTo>
                    <a:pt x="75299" y="973539"/>
                  </a:lnTo>
                  <a:lnTo>
                    <a:pt x="112628" y="997272"/>
                  </a:lnTo>
                  <a:lnTo>
                    <a:pt x="154943" y="1012396"/>
                  </a:lnTo>
                  <a:lnTo>
                    <a:pt x="201040" y="1017706"/>
                  </a:lnTo>
                  <a:lnTo>
                    <a:pt x="201040" y="987549"/>
                  </a:lnTo>
                  <a:lnTo>
                    <a:pt x="155612" y="981445"/>
                  </a:lnTo>
                  <a:lnTo>
                    <a:pt x="114792" y="964219"/>
                  </a:lnTo>
                  <a:lnTo>
                    <a:pt x="80207" y="937498"/>
                  </a:lnTo>
                  <a:lnTo>
                    <a:pt x="53486" y="902913"/>
                  </a:lnTo>
                  <a:lnTo>
                    <a:pt x="36260" y="862093"/>
                  </a:lnTo>
                  <a:lnTo>
                    <a:pt x="30156" y="816665"/>
                  </a:lnTo>
                  <a:lnTo>
                    <a:pt x="30156" y="201040"/>
                  </a:lnTo>
                  <a:close/>
                </a:path>
                <a:path w="8041640" h="1017904">
                  <a:moveTo>
                    <a:pt x="7840598" y="987549"/>
                  </a:moveTo>
                  <a:lnTo>
                    <a:pt x="201040" y="987549"/>
                  </a:lnTo>
                  <a:lnTo>
                    <a:pt x="201040" y="1017706"/>
                  </a:lnTo>
                  <a:lnTo>
                    <a:pt x="7840598" y="1017706"/>
                  </a:lnTo>
                  <a:lnTo>
                    <a:pt x="7840598" y="987549"/>
                  </a:lnTo>
                  <a:close/>
                </a:path>
                <a:path w="8041640" h="1017904">
                  <a:moveTo>
                    <a:pt x="7840598" y="0"/>
                  </a:moveTo>
                  <a:lnTo>
                    <a:pt x="7840598" y="30155"/>
                  </a:lnTo>
                  <a:lnTo>
                    <a:pt x="7886026" y="36260"/>
                  </a:lnTo>
                  <a:lnTo>
                    <a:pt x="7926847" y="53486"/>
                  </a:lnTo>
                  <a:lnTo>
                    <a:pt x="7961432" y="80206"/>
                  </a:lnTo>
                  <a:lnTo>
                    <a:pt x="7988152" y="114791"/>
                  </a:lnTo>
                  <a:lnTo>
                    <a:pt x="8005379" y="155612"/>
                  </a:lnTo>
                  <a:lnTo>
                    <a:pt x="8011483" y="201040"/>
                  </a:lnTo>
                  <a:lnTo>
                    <a:pt x="8011483" y="816665"/>
                  </a:lnTo>
                  <a:lnTo>
                    <a:pt x="8005379" y="862092"/>
                  </a:lnTo>
                  <a:lnTo>
                    <a:pt x="7988152" y="902913"/>
                  </a:lnTo>
                  <a:lnTo>
                    <a:pt x="7961432" y="937498"/>
                  </a:lnTo>
                  <a:lnTo>
                    <a:pt x="7926847" y="964219"/>
                  </a:lnTo>
                  <a:lnTo>
                    <a:pt x="7886026" y="981445"/>
                  </a:lnTo>
                  <a:lnTo>
                    <a:pt x="7840598" y="987549"/>
                  </a:lnTo>
                  <a:lnTo>
                    <a:pt x="7840598" y="1017706"/>
                  </a:lnTo>
                  <a:lnTo>
                    <a:pt x="7886695" y="1012396"/>
                  </a:lnTo>
                  <a:lnTo>
                    <a:pt x="7929011" y="997272"/>
                  </a:lnTo>
                  <a:lnTo>
                    <a:pt x="7966339" y="973539"/>
                  </a:lnTo>
                  <a:lnTo>
                    <a:pt x="7997473" y="942406"/>
                  </a:lnTo>
                  <a:lnTo>
                    <a:pt x="8021205" y="905078"/>
                  </a:lnTo>
                  <a:lnTo>
                    <a:pt x="8036330" y="862762"/>
                  </a:lnTo>
                  <a:lnTo>
                    <a:pt x="8041639" y="816665"/>
                  </a:lnTo>
                  <a:lnTo>
                    <a:pt x="8041639" y="201040"/>
                  </a:lnTo>
                  <a:lnTo>
                    <a:pt x="8036330" y="154944"/>
                  </a:lnTo>
                  <a:lnTo>
                    <a:pt x="8021205" y="112628"/>
                  </a:lnTo>
                  <a:lnTo>
                    <a:pt x="7997473" y="75300"/>
                  </a:lnTo>
                  <a:lnTo>
                    <a:pt x="7966339" y="44166"/>
                  </a:lnTo>
                  <a:lnTo>
                    <a:pt x="7929011" y="20434"/>
                  </a:lnTo>
                  <a:lnTo>
                    <a:pt x="7886695" y="5309"/>
                  </a:lnTo>
                  <a:lnTo>
                    <a:pt x="7840598" y="0"/>
                  </a:lnTo>
                  <a:close/>
                </a:path>
                <a:path w="8041640" h="1017904">
                  <a:moveTo>
                    <a:pt x="201041" y="0"/>
                  </a:moveTo>
                  <a:lnTo>
                    <a:pt x="154944" y="5309"/>
                  </a:lnTo>
                  <a:lnTo>
                    <a:pt x="112628" y="20434"/>
                  </a:lnTo>
                  <a:lnTo>
                    <a:pt x="75300" y="44166"/>
                  </a:lnTo>
                  <a:lnTo>
                    <a:pt x="44166" y="75300"/>
                  </a:lnTo>
                  <a:lnTo>
                    <a:pt x="20434" y="112628"/>
                  </a:lnTo>
                  <a:lnTo>
                    <a:pt x="5309" y="154944"/>
                  </a:lnTo>
                  <a:lnTo>
                    <a:pt x="0" y="201040"/>
                  </a:lnTo>
                  <a:lnTo>
                    <a:pt x="30156" y="201040"/>
                  </a:lnTo>
                  <a:lnTo>
                    <a:pt x="36260" y="155612"/>
                  </a:lnTo>
                  <a:lnTo>
                    <a:pt x="53487" y="114791"/>
                  </a:lnTo>
                  <a:lnTo>
                    <a:pt x="80207" y="80206"/>
                  </a:lnTo>
                  <a:lnTo>
                    <a:pt x="114792" y="53486"/>
                  </a:lnTo>
                  <a:lnTo>
                    <a:pt x="155613" y="36260"/>
                  </a:lnTo>
                  <a:lnTo>
                    <a:pt x="201041" y="30155"/>
                  </a:lnTo>
                  <a:lnTo>
                    <a:pt x="201041" y="0"/>
                  </a:lnTo>
                  <a:close/>
                </a:path>
                <a:path w="8041640" h="1017904">
                  <a:moveTo>
                    <a:pt x="7840598" y="0"/>
                  </a:moveTo>
                  <a:lnTo>
                    <a:pt x="201041" y="0"/>
                  </a:lnTo>
                  <a:lnTo>
                    <a:pt x="201041" y="30155"/>
                  </a:lnTo>
                  <a:lnTo>
                    <a:pt x="7840598" y="30155"/>
                  </a:lnTo>
                  <a:lnTo>
                    <a:pt x="7840598" y="0"/>
                  </a:lnTo>
                  <a:close/>
                </a:path>
              </a:pathLst>
            </a:custGeom>
            <a:solidFill>
              <a:srgbClr val="0150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39"/>
            <p:cNvSpPr/>
            <p:nvPr/>
          </p:nvSpPr>
          <p:spPr>
            <a:xfrm>
              <a:off x="11101537" y="2883034"/>
              <a:ext cx="8041640" cy="1407795"/>
            </a:xfrm>
            <a:custGeom>
              <a:avLst/>
              <a:gdLst/>
              <a:ahLst/>
              <a:cxnLst/>
              <a:rect l="l" t="t" r="r" b="b"/>
              <a:pathLst>
                <a:path w="8041640" h="1407795">
                  <a:moveTo>
                    <a:pt x="8041639" y="0"/>
                  </a:moveTo>
                  <a:lnTo>
                    <a:pt x="0" y="0"/>
                  </a:lnTo>
                  <a:lnTo>
                    <a:pt x="0" y="1407286"/>
                  </a:lnTo>
                  <a:lnTo>
                    <a:pt x="8041639" y="1407286"/>
                  </a:lnTo>
                  <a:lnTo>
                    <a:pt x="8041639" y="0"/>
                  </a:lnTo>
                  <a:close/>
                </a:path>
              </a:pathLst>
            </a:custGeom>
            <a:solidFill>
              <a:srgbClr val="D1E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0"/>
            <p:cNvSpPr/>
            <p:nvPr/>
          </p:nvSpPr>
          <p:spPr>
            <a:xfrm>
              <a:off x="11101537" y="4707481"/>
              <a:ext cx="8041640" cy="1407795"/>
            </a:xfrm>
            <a:custGeom>
              <a:avLst/>
              <a:gdLst/>
              <a:ahLst/>
              <a:cxnLst/>
              <a:rect l="l" t="t" r="r" b="b"/>
              <a:pathLst>
                <a:path w="8041640" h="1407795">
                  <a:moveTo>
                    <a:pt x="8041639" y="0"/>
                  </a:moveTo>
                  <a:lnTo>
                    <a:pt x="0" y="0"/>
                  </a:lnTo>
                  <a:lnTo>
                    <a:pt x="0" y="1407286"/>
                  </a:lnTo>
                  <a:lnTo>
                    <a:pt x="8041639" y="1407286"/>
                  </a:lnTo>
                  <a:lnTo>
                    <a:pt x="8041639" y="0"/>
                  </a:lnTo>
                  <a:close/>
                </a:path>
              </a:pathLst>
            </a:custGeom>
            <a:solidFill>
              <a:srgbClr val="D1E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0813" y="2944846"/>
              <a:ext cx="7668092" cy="1310244"/>
            </a:xfrm>
            <a:prstGeom prst="rect">
              <a:avLst/>
            </a:prstGeom>
          </p:spPr>
        </p:pic>
        <p:pic>
          <p:nvPicPr>
            <p:cNvPr id="5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16252" y="5312184"/>
              <a:ext cx="5987476" cy="251572"/>
            </a:xfrm>
            <a:prstGeom prst="rect">
              <a:avLst/>
            </a:prstGeom>
          </p:spPr>
        </p:pic>
        <p:pic>
          <p:nvPicPr>
            <p:cNvPr id="5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62284" y="3258196"/>
              <a:ext cx="6503634" cy="702980"/>
            </a:xfrm>
            <a:prstGeom prst="rect">
              <a:avLst/>
            </a:prstGeom>
          </p:spPr>
        </p:pic>
        <p:pic>
          <p:nvPicPr>
            <p:cNvPr id="5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81300" y="4867751"/>
              <a:ext cx="6672626" cy="1115114"/>
            </a:xfrm>
            <a:prstGeom prst="rect">
              <a:avLst/>
            </a:prstGeom>
          </p:spPr>
        </p:pic>
        <p:sp>
          <p:nvSpPr>
            <p:cNvPr id="55" name="object 45"/>
            <p:cNvSpPr/>
            <p:nvPr/>
          </p:nvSpPr>
          <p:spPr>
            <a:xfrm>
              <a:off x="9106264" y="2977303"/>
              <a:ext cx="1995805" cy="1219200"/>
            </a:xfrm>
            <a:custGeom>
              <a:avLst/>
              <a:gdLst/>
              <a:ahLst/>
              <a:cxnLst/>
              <a:rect l="l" t="t" r="r" b="b"/>
              <a:pathLst>
                <a:path w="1995804" h="1219200">
                  <a:moveTo>
                    <a:pt x="1241369" y="0"/>
                  </a:moveTo>
                  <a:lnTo>
                    <a:pt x="1241369" y="352678"/>
                  </a:lnTo>
                  <a:lnTo>
                    <a:pt x="0" y="352678"/>
                  </a:lnTo>
                  <a:lnTo>
                    <a:pt x="0" y="855280"/>
                  </a:lnTo>
                  <a:lnTo>
                    <a:pt x="1241369" y="855280"/>
                  </a:lnTo>
                  <a:lnTo>
                    <a:pt x="1241369" y="1218746"/>
                  </a:lnTo>
                  <a:lnTo>
                    <a:pt x="1995272" y="609373"/>
                  </a:lnTo>
                  <a:lnTo>
                    <a:pt x="1241369" y="0"/>
                  </a:lnTo>
                  <a:close/>
                </a:path>
              </a:pathLst>
            </a:custGeom>
            <a:solidFill>
              <a:srgbClr val="D1E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6"/>
            <p:cNvSpPr/>
            <p:nvPr/>
          </p:nvSpPr>
          <p:spPr>
            <a:xfrm>
              <a:off x="9106264" y="4801753"/>
              <a:ext cx="1995805" cy="1219200"/>
            </a:xfrm>
            <a:custGeom>
              <a:avLst/>
              <a:gdLst/>
              <a:ahLst/>
              <a:cxnLst/>
              <a:rect l="l" t="t" r="r" b="b"/>
              <a:pathLst>
                <a:path w="1995804" h="1219200">
                  <a:moveTo>
                    <a:pt x="1241369" y="0"/>
                  </a:moveTo>
                  <a:lnTo>
                    <a:pt x="1241369" y="352678"/>
                  </a:lnTo>
                  <a:lnTo>
                    <a:pt x="0" y="352678"/>
                  </a:lnTo>
                  <a:lnTo>
                    <a:pt x="0" y="855280"/>
                  </a:lnTo>
                  <a:lnTo>
                    <a:pt x="1241369" y="855280"/>
                  </a:lnTo>
                  <a:lnTo>
                    <a:pt x="1241369" y="1218746"/>
                  </a:lnTo>
                  <a:lnTo>
                    <a:pt x="1995272" y="609373"/>
                  </a:lnTo>
                  <a:lnTo>
                    <a:pt x="1241369" y="0"/>
                  </a:lnTo>
                  <a:close/>
                </a:path>
              </a:pathLst>
            </a:custGeom>
            <a:solidFill>
              <a:srgbClr val="D1E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151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ЭТАПЫ УРОКА ГЕОГРАФИИ  С ЭЛЕМЕНТАМИ ФИНАНСОВОЙ 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457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3600" b="1" dirty="0" smtClean="0"/>
              <a:t>Последовательность </a:t>
            </a:r>
            <a:r>
              <a:rPr lang="ru-RU" sz="3600" b="1" dirty="0"/>
              <a:t>этапов занятия по финансовой грамотности</a:t>
            </a:r>
            <a:endParaRPr lang="ru-RU" sz="3600" dirty="0"/>
          </a:p>
          <a:p>
            <a:pPr lvl="0"/>
            <a:r>
              <a:rPr lang="ru-RU" sz="3600" dirty="0" smtClean="0"/>
              <a:t>1.Предъявление </a:t>
            </a:r>
            <a:r>
              <a:rPr lang="ru-RU" sz="3600" dirty="0"/>
              <a:t>практической </a:t>
            </a:r>
            <a:r>
              <a:rPr lang="ru-RU" sz="3600" dirty="0" smtClean="0"/>
              <a:t>ситуации. </a:t>
            </a:r>
          </a:p>
          <a:p>
            <a:r>
              <a:rPr lang="ru-RU" sz="3600" dirty="0" smtClean="0"/>
              <a:t>2.Анализ </a:t>
            </a:r>
            <a:r>
              <a:rPr lang="ru-RU" sz="3600" dirty="0"/>
              <a:t>практической </a:t>
            </a:r>
            <a:r>
              <a:rPr lang="ru-RU" sz="3600" dirty="0" smtClean="0"/>
              <a:t>ситуации и </a:t>
            </a:r>
            <a:r>
              <a:rPr lang="ru-RU" sz="3600" dirty="0"/>
              <a:t>выявление </a:t>
            </a:r>
            <a:r>
              <a:rPr lang="ru-RU" sz="3600" dirty="0" smtClean="0"/>
              <a:t> заложенной в ней проблемы</a:t>
            </a:r>
          </a:p>
          <a:p>
            <a:r>
              <a:rPr lang="ru-RU" sz="3600" dirty="0" smtClean="0"/>
              <a:t>3.Постановка </a:t>
            </a:r>
            <a:r>
              <a:rPr lang="ru-RU" sz="3600" dirty="0"/>
              <a:t>учебной </a:t>
            </a:r>
            <a:r>
              <a:rPr lang="ru-RU" sz="3600" dirty="0" smtClean="0"/>
              <a:t>задачи. </a:t>
            </a:r>
            <a:endParaRPr lang="ru-RU" sz="3600" dirty="0"/>
          </a:p>
          <a:p>
            <a:r>
              <a:rPr lang="ru-RU" sz="3600" dirty="0" smtClean="0"/>
              <a:t>4.Освоение </a:t>
            </a:r>
            <a:r>
              <a:rPr lang="ru-RU" sz="3600" dirty="0"/>
              <a:t>учебного </a:t>
            </a:r>
            <a:r>
              <a:rPr lang="ru-RU" sz="3600" dirty="0" smtClean="0"/>
              <a:t>материала с элементами  </a:t>
            </a:r>
            <a:r>
              <a:rPr lang="ru-RU" sz="3600" dirty="0"/>
              <a:t>финансовой грамотности (решение учебной задачи</a:t>
            </a:r>
            <a:r>
              <a:rPr lang="ru-RU" sz="3600" dirty="0" smtClean="0"/>
              <a:t>). </a:t>
            </a:r>
            <a:endParaRPr lang="ru-RU" sz="3600" dirty="0"/>
          </a:p>
          <a:p>
            <a:pPr lvl="0"/>
            <a:r>
              <a:rPr lang="ru-RU" sz="3600" dirty="0" smtClean="0"/>
              <a:t>5.Решение </a:t>
            </a:r>
            <a:r>
              <a:rPr lang="ru-RU" sz="3600" dirty="0"/>
              <a:t>практической финансовой </a:t>
            </a:r>
            <a:r>
              <a:rPr lang="ru-RU" sz="3600" dirty="0" smtClean="0"/>
              <a:t>задачи. </a:t>
            </a:r>
            <a:endParaRPr lang="ru-RU" sz="3600" dirty="0"/>
          </a:p>
          <a:p>
            <a:pPr lvl="0"/>
            <a:r>
              <a:rPr lang="ru-RU" sz="3600" dirty="0" smtClean="0"/>
              <a:t>6.Рефлексия</a:t>
            </a:r>
            <a:r>
              <a:rPr lang="ru-RU" sz="3600" dirty="0"/>
              <a:t>, перенесение способа решения на подобные </a:t>
            </a:r>
            <a:r>
              <a:rPr lang="ru-RU" sz="3600" dirty="0" smtClean="0"/>
              <a:t>ситуации.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практической ситуации для учащихся 10 класса из материалов </a:t>
            </a:r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благотворительного фонда  </a:t>
            </a:r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«Вклад в будущее»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rcRect l="21967" t="19373" r="23020" b="20228"/>
          <a:stretch>
            <a:fillRect/>
          </a:stretch>
        </p:blipFill>
        <p:spPr bwMode="auto">
          <a:xfrm>
            <a:off x="2230244" y="2921620"/>
            <a:ext cx="13269951" cy="649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46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практической ситуации для учащихся 10 класса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rcRect l="23891" t="14850" r="22112" b="56023"/>
          <a:stretch>
            <a:fillRect/>
          </a:stretch>
        </p:blipFill>
        <p:spPr bwMode="auto">
          <a:xfrm>
            <a:off x="2988528" y="2810107"/>
            <a:ext cx="13180740" cy="512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46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практической ситуации для учащихся 10 класса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rcRect l="23410" t="21083" r="25281" b="46723"/>
          <a:stretch>
            <a:fillRect/>
          </a:stretch>
        </p:blipFill>
        <p:spPr bwMode="auto">
          <a:xfrm>
            <a:off x="2765502" y="2877016"/>
            <a:ext cx="13916721" cy="550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46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практической ситуации для учащихся 10 класса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rcRect l="24051" t="14815" r="24639" b="17664"/>
          <a:stretch>
            <a:fillRect/>
          </a:stretch>
        </p:blipFill>
        <p:spPr bwMode="auto">
          <a:xfrm>
            <a:off x="3746809" y="2430967"/>
            <a:ext cx="12244040" cy="722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46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практической ситуации для учащихся 10 класса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rcRect l="23731" t="15954" r="22715" b="38747"/>
          <a:stretch>
            <a:fillRect/>
          </a:stretch>
        </p:blipFill>
        <p:spPr bwMode="auto">
          <a:xfrm>
            <a:off x="3389971" y="2765502"/>
            <a:ext cx="12511667" cy="620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46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практической ситуации для учащихся 10 класса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rcRect l="21325" t="15100" r="22379" b="33333"/>
          <a:stretch>
            <a:fillRect/>
          </a:stretch>
        </p:blipFill>
        <p:spPr bwMode="auto">
          <a:xfrm>
            <a:off x="3010830" y="2430966"/>
            <a:ext cx="11128916" cy="642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46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практической ситуации для учащихся 10 класса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rcRect l="22448" t="14245" r="23998" b="38746"/>
          <a:stretch>
            <a:fillRect/>
          </a:stretch>
        </p:blipFill>
        <p:spPr bwMode="auto">
          <a:xfrm>
            <a:off x="3033132" y="2542478"/>
            <a:ext cx="13158439" cy="613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46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практической ситуации для учащихся 10 класса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rcRect l="21646" t="21652" r="26225" b="59260"/>
          <a:stretch>
            <a:fillRect/>
          </a:stretch>
        </p:blipFill>
        <p:spPr bwMode="auto">
          <a:xfrm>
            <a:off x="2854712" y="2230244"/>
            <a:ext cx="119987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/>
          <a:srcRect l="23089" t="19088" r="23517" b="15670"/>
          <a:stretch>
            <a:fillRect/>
          </a:stretch>
        </p:blipFill>
        <p:spPr bwMode="auto">
          <a:xfrm>
            <a:off x="3412273" y="4014440"/>
            <a:ext cx="12132527" cy="582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46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Задания для практической и самостоятельной работы  слушателей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840662" y="2341755"/>
            <a:ext cx="17083808" cy="662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marL="457200" indent="-457200">
              <a:buAutoNum type="arabicPeriod"/>
            </a:pPr>
            <a:r>
              <a:rPr lang="ru-RU" dirty="0" smtClean="0"/>
              <a:t>Выберите </a:t>
            </a:r>
            <a:r>
              <a:rPr lang="ru-RU" dirty="0"/>
              <a:t>тему урока </a:t>
            </a:r>
            <a:r>
              <a:rPr lang="ru-RU" dirty="0" smtClean="0"/>
              <a:t>географии, опираясь на рабочую программу, созданную в конструкторе рабочих программ  на сайте Единое содержание общего  образования  </a:t>
            </a:r>
            <a:r>
              <a:rPr lang="en-US" dirty="0">
                <a:solidFill>
                  <a:srgbClr val="0070C0"/>
                </a:solidFill>
                <a:hlinkClick r:id="rId4"/>
              </a:rPr>
              <a:t>https://workprogram.edsoo.ru</a:t>
            </a:r>
            <a:r>
              <a:rPr lang="en-US" dirty="0" smtClean="0">
                <a:solidFill>
                  <a:srgbClr val="0070C0"/>
                </a:solidFill>
                <a:hlinkClick r:id="rId4"/>
              </a:rPr>
              <a:t>/</a:t>
            </a:r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. Опираясь на Федеральную рабочую программу основного общего образования «География» (для 5-9 классов образовательных организаций), Федеральную рабочую программу среднего общего образования «География» (базовый уровень) (для 10-11 классов образовательных организаций), сформулируйте предметные цели урока по географии в области финансовой грамотности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3. </a:t>
            </a:r>
            <a:r>
              <a:rPr lang="ru-RU" dirty="0"/>
              <a:t>Подберите  основные и вспомогательные образовательные </a:t>
            </a:r>
            <a:r>
              <a:rPr lang="ru-RU" dirty="0" smtClean="0"/>
              <a:t>ресурсы, позволяющие обеспечить достижение поставленных целей в части формирования финансовой грамотности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4. </a:t>
            </a:r>
            <a:r>
              <a:rPr lang="ru-RU" dirty="0"/>
              <a:t>С учетом требований ФГОС ООО и ФГОС СОО по использованию системно-</a:t>
            </a:r>
            <a:r>
              <a:rPr lang="ru-RU" dirty="0" err="1"/>
              <a:t>деятельностного</a:t>
            </a:r>
            <a:r>
              <a:rPr lang="ru-RU" dirty="0"/>
              <a:t> подхода и задач формирования функциональной финансовой  грамотности обучающихся, по результатам </a:t>
            </a:r>
            <a:r>
              <a:rPr lang="ru-RU" dirty="0" smtClean="0"/>
              <a:t> изучения разработанных </a:t>
            </a:r>
            <a:r>
              <a:rPr lang="ru-RU" dirty="0"/>
              <a:t>на федеральном уровне образовательных ресурсов, подберите методические приемы, обеспечивающие формирование финансовой грамотности на уроке географии.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5. </a:t>
            </a:r>
            <a:r>
              <a:rPr lang="ru-RU" dirty="0"/>
              <a:t>Оформите результаты самостоятельной работы в форме технологической карты или плана-конспекта урока географии.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6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практической ситуации для учащихся 10 класса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rcRect l="22608" t="14815" r="24035" b="26211"/>
          <a:stretch>
            <a:fillRect/>
          </a:stretch>
        </p:blipFill>
        <p:spPr bwMode="auto">
          <a:xfrm>
            <a:off x="2631688" y="2698595"/>
            <a:ext cx="13314556" cy="640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46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ОФОРМЛЕНИЕ ТЕХНОЛОГИЧЕСКОЙ КАРТЫ УРОКА ГЕОГРАФИИ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С ЭЛЕМЕНТАМИ ПО ФИНАНСОВОЙ ГРАМОТНОСТИ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140144"/>
              </p:ext>
            </p:extLst>
          </p:nvPr>
        </p:nvGraphicFramePr>
        <p:xfrm>
          <a:off x="1616148" y="2527687"/>
          <a:ext cx="15991367" cy="6921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477">
                  <a:extLst>
                    <a:ext uri="{9D8B030D-6E8A-4147-A177-3AD203B41FA5}">
                      <a16:colId xmlns:a16="http://schemas.microsoft.com/office/drawing/2014/main" val="3142915335"/>
                    </a:ext>
                  </a:extLst>
                </a:gridCol>
                <a:gridCol w="5006388">
                  <a:extLst>
                    <a:ext uri="{9D8B030D-6E8A-4147-A177-3AD203B41FA5}">
                      <a16:colId xmlns:a16="http://schemas.microsoft.com/office/drawing/2014/main" val="3963755844"/>
                    </a:ext>
                  </a:extLst>
                </a:gridCol>
                <a:gridCol w="5634660">
                  <a:extLst>
                    <a:ext uri="{9D8B030D-6E8A-4147-A177-3AD203B41FA5}">
                      <a16:colId xmlns:a16="http://schemas.microsoft.com/office/drawing/2014/main" val="1539043021"/>
                    </a:ext>
                  </a:extLst>
                </a:gridCol>
                <a:gridCol w="3997842">
                  <a:extLst>
                    <a:ext uri="{9D8B030D-6E8A-4147-A177-3AD203B41FA5}">
                      <a16:colId xmlns:a16="http://schemas.microsoft.com/office/drawing/2014/main" val="2424575391"/>
                    </a:ext>
                  </a:extLst>
                </a:gridCol>
              </a:tblGrid>
              <a:tr h="46075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270" indent="-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1. Мотивационно-целевой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714720"/>
                  </a:ext>
                </a:extLst>
              </a:tr>
              <a:tr h="122204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учителя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учеников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Образовательный эффект (чему научились, что узнали, поняли)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4873658"/>
                  </a:ext>
                </a:extLst>
              </a:tr>
              <a:tr h="460759">
                <a:tc>
                  <a:txBody>
                    <a:bodyPr/>
                    <a:lstStyle/>
                    <a:p>
                      <a:r>
                        <a:rPr lang="ru-RU" dirty="0" smtClean="0"/>
                        <a:t>1.1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2352644"/>
                  </a:ext>
                </a:extLst>
              </a:tr>
              <a:tr h="460759">
                <a:tc>
                  <a:txBody>
                    <a:bodyPr/>
                    <a:lstStyle/>
                    <a:p>
                      <a:r>
                        <a:rPr lang="ru-RU" dirty="0" smtClean="0"/>
                        <a:t>1.2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6235478"/>
                  </a:ext>
                </a:extLst>
              </a:tr>
              <a:tr h="46075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270" indent="-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2. Операционно-действенный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225609"/>
                  </a:ext>
                </a:extLst>
              </a:tr>
              <a:tr h="74423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учителя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учеников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Образовательный 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4779628"/>
                  </a:ext>
                </a:extLst>
              </a:tr>
              <a:tr h="460759">
                <a:tc>
                  <a:txBody>
                    <a:bodyPr/>
                    <a:lstStyle/>
                    <a:p>
                      <a:r>
                        <a:rPr lang="ru-RU" dirty="0" smtClean="0"/>
                        <a:t>2.1.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6076405"/>
                  </a:ext>
                </a:extLst>
              </a:tr>
              <a:tr h="460759">
                <a:tc>
                  <a:txBody>
                    <a:bodyPr/>
                    <a:lstStyle/>
                    <a:p>
                      <a:r>
                        <a:rPr lang="ru-RU" dirty="0" smtClean="0"/>
                        <a:t>2.2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8795426"/>
                  </a:ext>
                </a:extLst>
              </a:tr>
              <a:tr h="46075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270" indent="-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3.Рефлексивно-оценочный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788012"/>
                  </a:ext>
                </a:extLst>
              </a:tr>
              <a:tr h="80803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учителя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учеников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" indent="-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Образовательный 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3026847"/>
                  </a:ext>
                </a:extLst>
              </a:tr>
              <a:tr h="460759">
                <a:tc>
                  <a:txBody>
                    <a:bodyPr/>
                    <a:lstStyle/>
                    <a:p>
                      <a:r>
                        <a:rPr lang="ru-RU" dirty="0" smtClean="0"/>
                        <a:t>3.1.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270" indent="-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412368"/>
                  </a:ext>
                </a:extLst>
              </a:tr>
              <a:tr h="460759">
                <a:tc>
                  <a:txBody>
                    <a:bodyPr/>
                    <a:lstStyle/>
                    <a:p>
                      <a:r>
                        <a:rPr lang="ru-RU" dirty="0" smtClean="0"/>
                        <a:t>3.2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270" indent="-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686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1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453269" y="2445703"/>
          <a:ext cx="13939023" cy="4200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6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6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6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1724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ЗНАЮ О МЕТОДИЧЕСКИХ ПОДХОДАХ К ФОРМИРОВАНИЮ ФИНГРАМОТНОСТИ НА УРОКАХ ГЕОГРАФИИ</a:t>
                      </a:r>
                      <a:endParaRPr lang="ru-RU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ХОЧУ УЗНАТЬ О МЕТОДИЧЕСКИХ ПОДХОДАХ ФОРМИРОВАНИЯ ФГ НА УРОКАХ ГЕОГРАФИИ</a:t>
                      </a:r>
                      <a:endParaRPr lang="ru-RU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УЗНАЛ О МЕТОДИЧЕСКИХ ПОДХОДАХ К ФОРМИРОВАНИЮ ФИНАНСОВОЙ ГРАМОТНОСТИ НА УРОКАХ ГЕОГРАФИИ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795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795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795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79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1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1" y="4196444"/>
            <a:ext cx="8827691" cy="7511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КОНСТРУКТОР РП: АНАЛИЗ РАБОЧЕЙ ПРОГРАММЫ ПО ГЕОГРАФИИ </a:t>
            </a:r>
          </a:p>
          <a:p>
            <a:pPr lvl="0" algn="ctr"/>
            <a:r>
              <a:rPr lang="ru-RU" sz="3600" b="1" dirty="0" smtClean="0">
                <a:solidFill>
                  <a:srgbClr val="0070C0"/>
                </a:solidFill>
                <a:latin typeface="+mj-lt"/>
                <a:ea typeface="Proxima Nova"/>
                <a:cs typeface="Proxima Nova"/>
                <a:sym typeface="Proxima Nova"/>
              </a:rPr>
              <a:t>Сайт: Единое содержание общего образования  </a:t>
            </a:r>
            <a:r>
              <a:rPr lang="en-US" sz="3600" b="1" dirty="0">
                <a:solidFill>
                  <a:srgbClr val="0070C0"/>
                </a:solidFill>
                <a:latin typeface="+mj-lt"/>
                <a:ea typeface="Proxima Nova"/>
                <a:cs typeface="Proxima Nova"/>
                <a:sym typeface="Proxima Nova"/>
              </a:rPr>
              <a:t>https://workprogram.edsoo.ru/</a:t>
            </a:r>
            <a:r>
              <a:rPr lang="ru-RU" sz="3600" b="1" dirty="0" smtClean="0">
                <a:solidFill>
                  <a:srgbClr val="0070C0"/>
                </a:solidFill>
                <a:latin typeface="+mj-lt"/>
                <a:ea typeface="Proxima Nova"/>
                <a:cs typeface="Proxima Nova"/>
                <a:sym typeface="Proxima Nova"/>
              </a:rPr>
              <a:t> </a:t>
            </a:r>
            <a:endParaRPr lang="ru-RU" sz="3600" b="1" dirty="0">
              <a:solidFill>
                <a:srgbClr val="0070C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1603" t="4848" r="3794" b="7320"/>
          <a:stretch/>
        </p:blipFill>
        <p:spPr bwMode="auto">
          <a:xfrm>
            <a:off x="5061098" y="3459410"/>
            <a:ext cx="12397562" cy="5535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/>
          <a:srcRect l="63976" t="52472" r="19028" b="28993"/>
          <a:stretch/>
        </p:blipFill>
        <p:spPr bwMode="auto">
          <a:xfrm>
            <a:off x="929871" y="5832868"/>
            <a:ext cx="3705923" cy="2232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093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545374" y="1281110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ВЫБОР ТЕМЫ УРОКА ГЕОГРАФИИ С ЭЛЕМЕНТАМИ ФИНАНСОВОЙ ГРАМОТНОСТИ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067075"/>
              </p:ext>
            </p:extLst>
          </p:nvPr>
        </p:nvGraphicFramePr>
        <p:xfrm>
          <a:off x="2041452" y="2532994"/>
          <a:ext cx="15672390" cy="7068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3173">
                  <a:extLst>
                    <a:ext uri="{9D8B030D-6E8A-4147-A177-3AD203B41FA5}">
                      <a16:colId xmlns:a16="http://schemas.microsoft.com/office/drawing/2014/main" val="2912305196"/>
                    </a:ext>
                  </a:extLst>
                </a:gridCol>
                <a:gridCol w="5763557">
                  <a:extLst>
                    <a:ext uri="{9D8B030D-6E8A-4147-A177-3AD203B41FA5}">
                      <a16:colId xmlns:a16="http://schemas.microsoft.com/office/drawing/2014/main" val="3936829247"/>
                    </a:ext>
                  </a:extLst>
                </a:gridCol>
                <a:gridCol w="5535660">
                  <a:extLst>
                    <a:ext uri="{9D8B030D-6E8A-4147-A177-3AD203B41FA5}">
                      <a16:colId xmlns:a16="http://schemas.microsoft.com/office/drawing/2014/main" val="1511650626"/>
                    </a:ext>
                  </a:extLst>
                </a:gridCol>
              </a:tblGrid>
              <a:tr h="474833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Класс, раздел программы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урока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 </a:t>
                      </a:r>
                      <a:r>
                        <a:rPr lang="ru-RU" dirty="0" err="1" smtClean="0"/>
                        <a:t>финграмотности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744173"/>
                  </a:ext>
                </a:extLst>
              </a:tr>
              <a:tr h="474833">
                <a:tc>
                  <a:txBody>
                    <a:bodyPr/>
                    <a:lstStyle/>
                    <a:p>
                      <a:r>
                        <a:rPr lang="ru-RU" dirty="0" smtClean="0"/>
                        <a:t>5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619843"/>
                  </a:ext>
                </a:extLst>
              </a:tr>
              <a:tr h="8472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Раздел 1 Географическое изучение Земли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1.2.История  географических открытий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История денег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397069"/>
                  </a:ext>
                </a:extLst>
              </a:tr>
              <a:tr h="474833">
                <a:tc>
                  <a:txBody>
                    <a:bodyPr/>
                    <a:lstStyle/>
                    <a:p>
                      <a:r>
                        <a:rPr lang="ru-RU" dirty="0" smtClean="0"/>
                        <a:t>   7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39867"/>
                  </a:ext>
                </a:extLst>
              </a:tr>
              <a:tr h="2063849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Раздел 2. Человечество на Земле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1" dirty="0" smtClean="0"/>
                        <a:t>2.1. Численность населения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Городское  и сельское население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Факторы, влияющие на рост численности населения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Анализ структуры расходов городского и сельского населения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Анализ видов деятельности жителей городов и сел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839711"/>
                  </a:ext>
                </a:extLst>
              </a:tr>
              <a:tr h="27095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Страны и народы мира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Хозяйственная деятельность людей, основные её виды: сельское хозяйство, промышленность, сфера услуг. </a:t>
                      </a:r>
                      <a:endParaRPr lang="ru-RU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Профессия менеджер в сфере туризма. Экскурсовод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Изучение валют разных стран</a:t>
                      </a:r>
                    </a:p>
                    <a:p>
                      <a:r>
                        <a:rPr lang="ru-RU" dirty="0" smtClean="0"/>
                        <a:t>Оценка качества жизни в разных странах</a:t>
                      </a:r>
                    </a:p>
                    <a:p>
                      <a:r>
                        <a:rPr lang="ru-RU" dirty="0" smtClean="0"/>
                        <a:t>Планирование и расчет стоимости путешествия 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82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320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545374" y="1281110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ВЫБОР ТЕМЫ УРОКА ГЕОГРАФИИ С ЭЛЕМЕНТАМИ ФИНАНСОВОЙ ГРАМОТНОСТИ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367483"/>
              </p:ext>
            </p:extLst>
          </p:nvPr>
        </p:nvGraphicFramePr>
        <p:xfrm>
          <a:off x="2041452" y="2532994"/>
          <a:ext cx="15672390" cy="6855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3173">
                  <a:extLst>
                    <a:ext uri="{9D8B030D-6E8A-4147-A177-3AD203B41FA5}">
                      <a16:colId xmlns:a16="http://schemas.microsoft.com/office/drawing/2014/main" val="2912305196"/>
                    </a:ext>
                  </a:extLst>
                </a:gridCol>
                <a:gridCol w="5763557">
                  <a:extLst>
                    <a:ext uri="{9D8B030D-6E8A-4147-A177-3AD203B41FA5}">
                      <a16:colId xmlns:a16="http://schemas.microsoft.com/office/drawing/2014/main" val="3936829247"/>
                    </a:ext>
                  </a:extLst>
                </a:gridCol>
                <a:gridCol w="5535660">
                  <a:extLst>
                    <a:ext uri="{9D8B030D-6E8A-4147-A177-3AD203B41FA5}">
                      <a16:colId xmlns:a16="http://schemas.microsoft.com/office/drawing/2014/main" val="1511650626"/>
                    </a:ext>
                  </a:extLst>
                </a:gridCol>
              </a:tblGrid>
              <a:tr h="474833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Класс, раздел программы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урока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 </a:t>
                      </a:r>
                      <a:r>
                        <a:rPr lang="ru-RU" dirty="0" err="1" smtClean="0"/>
                        <a:t>финграмотности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744173"/>
                  </a:ext>
                </a:extLst>
              </a:tr>
              <a:tr h="474833">
                <a:tc>
                  <a:txBody>
                    <a:bodyPr/>
                    <a:lstStyle/>
                    <a:p>
                      <a:r>
                        <a:rPr lang="ru-RU" dirty="0" smtClean="0"/>
                        <a:t>7 класс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619843"/>
                  </a:ext>
                </a:extLst>
              </a:tr>
              <a:tr h="847291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Раздел 3. Материки и страны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1" dirty="0" smtClean="0"/>
                        <a:t>Тема 2. Северные материки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Описание одной из стран Северной Америки или Евразии в форме презентации (с целью привлечения туристов, создания положительного образа страны и т. д.).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397069"/>
                  </a:ext>
                </a:extLst>
              </a:tr>
              <a:tr h="4748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Тема 3. </a:t>
                      </a: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Взаимодействие природы и общества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Глобальные проблемы человечества: экологическая, сырьевая, энергетическая, преодоления отсталости стран, продовольственная — и международные усилия по их преодолению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39867"/>
                  </a:ext>
                </a:extLst>
              </a:tr>
              <a:tr h="2063849">
                <a:tc>
                  <a:txBody>
                    <a:bodyPr/>
                    <a:lstStyle/>
                    <a:p>
                      <a:r>
                        <a:rPr lang="ru-RU" dirty="0" smtClean="0"/>
                        <a:t>8 класс </a:t>
                      </a:r>
                    </a:p>
                    <a:p>
                      <a:r>
                        <a:rPr lang="ru-RU" dirty="0" smtClean="0"/>
                        <a:t>Раздел 1. Географическое пространство России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1" dirty="0" smtClean="0"/>
                        <a:t>Тема 3. Время на территории России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1" dirty="0" smtClean="0"/>
                        <a:t>  </a:t>
                      </a: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Местное, поясное и зональное время: роль в хозяйстве и жизни людей.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Учет местного времени в  процессе планирования путешествия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839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068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545374" y="1281110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ВЫБОР ТЕМЫ УРОКА ГЕОГРАФИИ С ЭЛЕМЕНТАМИ ФИНАНСОВОЙ ГРАМОТНОСТИ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557658"/>
              </p:ext>
            </p:extLst>
          </p:nvPr>
        </p:nvGraphicFramePr>
        <p:xfrm>
          <a:off x="2041452" y="2532994"/>
          <a:ext cx="15672390" cy="7826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3173">
                  <a:extLst>
                    <a:ext uri="{9D8B030D-6E8A-4147-A177-3AD203B41FA5}">
                      <a16:colId xmlns:a16="http://schemas.microsoft.com/office/drawing/2014/main" val="2912305196"/>
                    </a:ext>
                  </a:extLst>
                </a:gridCol>
                <a:gridCol w="5763557">
                  <a:extLst>
                    <a:ext uri="{9D8B030D-6E8A-4147-A177-3AD203B41FA5}">
                      <a16:colId xmlns:a16="http://schemas.microsoft.com/office/drawing/2014/main" val="3936829247"/>
                    </a:ext>
                  </a:extLst>
                </a:gridCol>
                <a:gridCol w="5535660">
                  <a:extLst>
                    <a:ext uri="{9D8B030D-6E8A-4147-A177-3AD203B41FA5}">
                      <a16:colId xmlns:a16="http://schemas.microsoft.com/office/drawing/2014/main" val="1511650626"/>
                    </a:ext>
                  </a:extLst>
                </a:gridCol>
              </a:tblGrid>
              <a:tr h="474833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Класс, раздел программы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урока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 </a:t>
                      </a:r>
                      <a:r>
                        <a:rPr lang="ru-RU" dirty="0" err="1" smtClean="0"/>
                        <a:t>финграмотности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744173"/>
                  </a:ext>
                </a:extLst>
              </a:tr>
              <a:tr h="474833">
                <a:tc>
                  <a:txBody>
                    <a:bodyPr/>
                    <a:lstStyle/>
                    <a:p>
                      <a:r>
                        <a:rPr lang="ru-RU" dirty="0" smtClean="0"/>
                        <a:t>8 класс Раздел 2. Природа России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Тема 2. Геологическое строение, рельеф и полезные ископаемые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Области современного горообразования, землетрясений и вулканизма.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Страхование как способ минимизации рисков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619843"/>
                  </a:ext>
                </a:extLst>
              </a:tr>
              <a:tr h="8472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1" dirty="0" smtClean="0"/>
                        <a:t>Тема 3. Климат и климатические ресурсы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Оценка влияния основных климатических показателей своего края на жизнь и хозяйственную деятельность населения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397069"/>
                  </a:ext>
                </a:extLst>
              </a:tr>
              <a:tr h="474833">
                <a:tc>
                  <a:txBody>
                    <a:bodyPr/>
                    <a:lstStyle/>
                    <a:p>
                      <a:r>
                        <a:rPr lang="ru-RU" dirty="0" smtClean="0"/>
                        <a:t>8 класс. Раздел 3. Население России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Тема 1. Численность населения России</a:t>
                      </a:r>
                    </a:p>
                    <a:p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Основные меры современной демографической политики государства. </a:t>
                      </a:r>
                    </a:p>
                    <a:p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Государственная миграционная политика Российской Федерации.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Меры социальной поддержки в регионах России 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39867"/>
                  </a:ext>
                </a:extLst>
              </a:tr>
              <a:tr h="206384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Тема 2.</a:t>
                      </a: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Территориальные особенности размещения населения России</a:t>
                      </a:r>
                      <a:endParaRPr lang="ru-RU" sz="2183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Классификация городов по численности населения. Роль городов в жизни страны. Сельская местность и современные тенденции сельского расселения.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Анализ доходов  и расходов жителей городов и сельских населенных пунктов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Анализ жилищных условий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Анализ видов хозяйственной деятельности жителей городов и сел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839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77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545374" y="1281110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ВЫБОР ТЕМЫ УРОКА ГЕОГРАФИИ С ЭЛЕМЕНТАМИ ФИНАНСОВОЙ ГРАМОТНОСТИ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929872" y="3059920"/>
            <a:ext cx="17083808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755322"/>
              </p:ext>
            </p:extLst>
          </p:nvPr>
        </p:nvGraphicFramePr>
        <p:xfrm>
          <a:off x="2041452" y="2532994"/>
          <a:ext cx="15672390" cy="6313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3173">
                  <a:extLst>
                    <a:ext uri="{9D8B030D-6E8A-4147-A177-3AD203B41FA5}">
                      <a16:colId xmlns:a16="http://schemas.microsoft.com/office/drawing/2014/main" val="2912305196"/>
                    </a:ext>
                  </a:extLst>
                </a:gridCol>
                <a:gridCol w="5763557">
                  <a:extLst>
                    <a:ext uri="{9D8B030D-6E8A-4147-A177-3AD203B41FA5}">
                      <a16:colId xmlns:a16="http://schemas.microsoft.com/office/drawing/2014/main" val="3936829247"/>
                    </a:ext>
                  </a:extLst>
                </a:gridCol>
                <a:gridCol w="5535660">
                  <a:extLst>
                    <a:ext uri="{9D8B030D-6E8A-4147-A177-3AD203B41FA5}">
                      <a16:colId xmlns:a16="http://schemas.microsoft.com/office/drawing/2014/main" val="1511650626"/>
                    </a:ext>
                  </a:extLst>
                </a:gridCol>
              </a:tblGrid>
              <a:tr h="474833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Класс, раздел программы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урока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 </a:t>
                      </a:r>
                      <a:r>
                        <a:rPr lang="ru-RU" dirty="0" err="1" smtClean="0"/>
                        <a:t>финграмотности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744173"/>
                  </a:ext>
                </a:extLst>
              </a:tr>
              <a:tr h="474833">
                <a:tc>
                  <a:txBody>
                    <a:bodyPr/>
                    <a:lstStyle/>
                    <a:p>
                      <a:r>
                        <a:rPr lang="ru-RU" dirty="0" smtClean="0"/>
                        <a:t>8 класс  Раздел 3. Численность населения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Тема 4. Половой и возрастной состав населения России</a:t>
                      </a:r>
                      <a:endParaRPr lang="ru-RU" sz="2183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Динамика численности населения России в </a:t>
                      </a:r>
                      <a:r>
                        <a:rPr lang="en-US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XX</a:t>
                      </a: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—</a:t>
                      </a:r>
                      <a:r>
                        <a:rPr lang="en-US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XXI</a:t>
                      </a: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вв. и факторы, определяющие её</a:t>
                      </a:r>
                    </a:p>
                    <a:p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Половозрастные пирамиды. Демографическая нагрузка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Система пенсионного  обеспечения в России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619843"/>
                  </a:ext>
                </a:extLst>
              </a:tr>
              <a:tr h="8472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Тема 5. Человеческий капитал России</a:t>
                      </a:r>
                      <a:endParaRPr lang="ru-RU" sz="2183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Понятие человеческого капитала. Трудовые ресурсы, рабочая сила..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Географические различия в уровне занятости населения России и факторы, их определяющие.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Качество населения и показатели, характеризующие его.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ИЧР и </a:t>
                      </a:r>
                      <a:r>
                        <a:rPr lang="en-US" sz="2183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его</a:t>
                      </a:r>
                      <a:r>
                        <a:rPr lang="en-US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183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географические</a:t>
                      </a:r>
                      <a:r>
                        <a:rPr lang="en-US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183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различия</a:t>
                      </a:r>
                      <a:r>
                        <a:rPr lang="en-US" sz="2183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ru-RU" sz="2183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Компоненты человеческого капитала </a:t>
                      </a:r>
                    </a:p>
                    <a:p>
                      <a:r>
                        <a:rPr lang="ru-RU" dirty="0" smtClean="0"/>
                        <a:t>Трудовые взаимоотношения</a:t>
                      </a:r>
                    </a:p>
                    <a:p>
                      <a:r>
                        <a:rPr lang="ru-RU" dirty="0" smtClean="0"/>
                        <a:t>Труд и заработная плата</a:t>
                      </a:r>
                    </a:p>
                    <a:p>
                      <a:r>
                        <a:rPr lang="ru-RU" dirty="0" smtClean="0"/>
                        <a:t>Профессии, образование </a:t>
                      </a:r>
                    </a:p>
                    <a:p>
                      <a:r>
                        <a:rPr lang="ru-RU" dirty="0" smtClean="0"/>
                        <a:t>Инвестиции в человеческий капитал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397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63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2507</Words>
  <Application>Microsoft Office PowerPoint</Application>
  <PresentationFormat>Произвольный</PresentationFormat>
  <Paragraphs>382</Paragraphs>
  <Slides>43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Calibri</vt:lpstr>
      <vt:lpstr>Tahoma</vt:lpstr>
      <vt:lpstr>Arial</vt:lpstr>
      <vt:lpstr>Times New Roman</vt:lpstr>
      <vt:lpstr>Proxima Nova</vt:lpstr>
      <vt:lpstr>FuturaPT</vt:lpstr>
      <vt:lpstr>Proxima Nova Rg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Торичко Роман Анатольевич</dc:creator>
  <cp:lastModifiedBy>user</cp:lastModifiedBy>
  <cp:revision>185</cp:revision>
  <dcterms:created xsi:type="dcterms:W3CDTF">2003-02-28T13:27:04Z</dcterms:created>
  <dcterms:modified xsi:type="dcterms:W3CDTF">2024-09-23T10:45:01Z</dcterms:modified>
</cp:coreProperties>
</file>