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6" r:id="rId2"/>
    <p:sldId id="258" r:id="rId3"/>
    <p:sldId id="320" r:id="rId4"/>
    <p:sldId id="360" r:id="rId5"/>
    <p:sldId id="368" r:id="rId6"/>
    <p:sldId id="361" r:id="rId7"/>
    <p:sldId id="369" r:id="rId8"/>
    <p:sldId id="322" r:id="rId9"/>
    <p:sldId id="364" r:id="rId10"/>
    <p:sldId id="371" r:id="rId11"/>
    <p:sldId id="365" r:id="rId12"/>
    <p:sldId id="372" r:id="rId13"/>
    <p:sldId id="837" r:id="rId14"/>
    <p:sldId id="380" r:id="rId15"/>
    <p:sldId id="373" r:id="rId16"/>
    <p:sldId id="381" r:id="rId17"/>
    <p:sldId id="839" r:id="rId18"/>
    <p:sldId id="397" r:id="rId19"/>
    <p:sldId id="378" r:id="rId20"/>
    <p:sldId id="382" r:id="rId21"/>
    <p:sldId id="386" r:id="rId22"/>
    <p:sldId id="384" r:id="rId23"/>
    <p:sldId id="390" r:id="rId24"/>
    <p:sldId id="387" r:id="rId25"/>
    <p:sldId id="389" r:id="rId26"/>
    <p:sldId id="383" r:id="rId27"/>
    <p:sldId id="385" r:id="rId28"/>
    <p:sldId id="388" r:id="rId29"/>
    <p:sldId id="398" r:id="rId30"/>
    <p:sldId id="391" r:id="rId31"/>
    <p:sldId id="392" r:id="rId32"/>
    <p:sldId id="393" r:id="rId33"/>
    <p:sldId id="395" r:id="rId34"/>
    <p:sldId id="394" r:id="rId35"/>
    <p:sldId id="396" r:id="rId36"/>
    <p:sldId id="269" r:id="rId37"/>
    <p:sldId id="260" r:id="rId38"/>
  </p:sldIdLst>
  <p:sldSz cx="18972213" cy="10691813"/>
  <p:notesSz cx="9144000" cy="6858000"/>
  <p:embeddedFontLst>
    <p:embeddedFont>
      <p:font typeface="Calibri" panose="020F0502020204030204" pitchFamily="3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266" userDrawn="1">
          <p15:clr>
            <a:srgbClr val="A4A3A4"/>
          </p15:clr>
        </p15:guide>
        <p15:guide id="2" pos="106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89" roundtripDataSignature="AMtx7mg14KWEQAwqBeKW3ZawvbmYUjr6L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BDC0"/>
    <a:srgbClr val="24B8BB"/>
    <a:srgbClr val="26B7BC"/>
    <a:srgbClr val="009656"/>
    <a:srgbClr val="F07D00"/>
    <a:srgbClr val="E81759"/>
    <a:srgbClr val="01509D"/>
    <a:srgbClr val="E71759"/>
    <a:srgbClr val="0096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003" autoAdjust="0"/>
  </p:normalViewPr>
  <p:slideViewPr>
    <p:cSldViewPr snapToGrid="0">
      <p:cViewPr varScale="1">
        <p:scale>
          <a:sx n="70" d="100"/>
          <a:sy n="70" d="100"/>
        </p:scale>
        <p:origin x="624" y="66"/>
      </p:cViewPr>
      <p:guideLst>
        <p:guide orient="horz" pos="1266"/>
        <p:guide pos="106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15" d="100"/>
          <a:sy n="115" d="100"/>
        </p:scale>
        <p:origin x="241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89" Type="http://customschemas.google.com/relationships/presentationmetadata" Target="metadata"/><Relationship Id="rId7" Type="http://schemas.openxmlformats.org/officeDocument/2006/relationships/slide" Target="slides/slide6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90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8" Type="http://schemas.openxmlformats.org/officeDocument/2006/relationships/slide" Target="slides/slide7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DA4813-2240-4397-9E51-02EDE6134C76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D5D9F6A-8719-4DCA-8DD1-501B16430C67}">
      <dgm:prSet/>
      <dgm:spPr/>
      <dgm:t>
        <a:bodyPr/>
        <a:lstStyle/>
        <a:p>
          <a:r>
            <a:rPr lang="ru-RU" b="0" i="0" dirty="0"/>
            <a:t>Инвестирование</a:t>
          </a:r>
          <a:endParaRPr lang="ru-RU" dirty="0"/>
        </a:p>
      </dgm:t>
    </dgm:pt>
    <dgm:pt modelId="{C74C5EC0-BB50-46DB-B114-C7C7EB6DE5E5}" type="parTrans" cxnId="{DC3AA08B-3CFF-4340-8210-DCF46B4F44CF}">
      <dgm:prSet/>
      <dgm:spPr/>
      <dgm:t>
        <a:bodyPr/>
        <a:lstStyle/>
        <a:p>
          <a:endParaRPr lang="ru-RU"/>
        </a:p>
      </dgm:t>
    </dgm:pt>
    <dgm:pt modelId="{DF52BC6E-E216-4DA5-913E-E25F76EEC5A0}" type="sibTrans" cxnId="{DC3AA08B-3CFF-4340-8210-DCF46B4F44CF}">
      <dgm:prSet/>
      <dgm:spPr/>
      <dgm:t>
        <a:bodyPr/>
        <a:lstStyle/>
        <a:p>
          <a:endParaRPr lang="ru-RU"/>
        </a:p>
      </dgm:t>
    </dgm:pt>
    <dgm:pt modelId="{2F36AA0A-D4E1-495D-9C4B-FAA90FAC9E77}">
      <dgm:prSet/>
      <dgm:spPr/>
      <dgm:t>
        <a:bodyPr/>
        <a:lstStyle/>
        <a:p>
          <a:r>
            <a:rPr lang="ru-RU" b="0" i="0"/>
            <a:t>Страхование </a:t>
          </a:r>
          <a:endParaRPr lang="ru-RU"/>
        </a:p>
      </dgm:t>
    </dgm:pt>
    <dgm:pt modelId="{8D5D99DD-5846-4FDD-BA33-1EA7356A0E0E}" type="parTrans" cxnId="{80F2D746-EEA0-4908-BAAC-9FB67F3E59E5}">
      <dgm:prSet/>
      <dgm:spPr/>
      <dgm:t>
        <a:bodyPr/>
        <a:lstStyle/>
        <a:p>
          <a:endParaRPr lang="ru-RU"/>
        </a:p>
      </dgm:t>
    </dgm:pt>
    <dgm:pt modelId="{E80B87B7-385F-409D-B22C-153E5B1F04F9}" type="sibTrans" cxnId="{80F2D746-EEA0-4908-BAAC-9FB67F3E59E5}">
      <dgm:prSet/>
      <dgm:spPr/>
      <dgm:t>
        <a:bodyPr/>
        <a:lstStyle/>
        <a:p>
          <a:endParaRPr lang="ru-RU"/>
        </a:p>
      </dgm:t>
    </dgm:pt>
    <dgm:pt modelId="{FCC10FAE-C46D-41A9-90B4-CE1AB552686B}">
      <dgm:prSet/>
      <dgm:spPr/>
      <dgm:t>
        <a:bodyPr/>
        <a:lstStyle/>
        <a:p>
          <a:r>
            <a:rPr lang="ru-RU" b="1" i="0" dirty="0">
              <a:highlight>
                <a:srgbClr val="FFFF00"/>
              </a:highlight>
            </a:rPr>
            <a:t>Предпринимательство</a:t>
          </a:r>
          <a:endParaRPr lang="ru-RU" b="1" dirty="0">
            <a:highlight>
              <a:srgbClr val="FFFF00"/>
            </a:highlight>
          </a:endParaRPr>
        </a:p>
      </dgm:t>
    </dgm:pt>
    <dgm:pt modelId="{D91578DD-BDD8-4EDF-B53B-DD17BEC8E231}" type="parTrans" cxnId="{D178C645-87DC-4548-94FF-5D7CD6851451}">
      <dgm:prSet/>
      <dgm:spPr/>
      <dgm:t>
        <a:bodyPr/>
        <a:lstStyle/>
        <a:p>
          <a:endParaRPr lang="ru-RU"/>
        </a:p>
      </dgm:t>
    </dgm:pt>
    <dgm:pt modelId="{52442FFE-F01B-479D-86CD-8AE5B327A2AF}" type="sibTrans" cxnId="{D178C645-87DC-4548-94FF-5D7CD6851451}">
      <dgm:prSet/>
      <dgm:spPr/>
      <dgm:t>
        <a:bodyPr/>
        <a:lstStyle/>
        <a:p>
          <a:endParaRPr lang="ru-RU"/>
        </a:p>
      </dgm:t>
    </dgm:pt>
    <dgm:pt modelId="{94ECE33D-DCCB-473B-B87D-E599935E55C6}">
      <dgm:prSet/>
      <dgm:spPr/>
      <dgm:t>
        <a:bodyPr/>
        <a:lstStyle/>
        <a:p>
          <a:r>
            <a:rPr lang="ru-RU" b="0" i="0" dirty="0"/>
            <a:t>Финансовая безопасность**                                            </a:t>
          </a:r>
          <a:endParaRPr lang="ru-RU" dirty="0"/>
        </a:p>
      </dgm:t>
    </dgm:pt>
    <dgm:pt modelId="{0F2F8CB5-73D5-4DF3-8A09-443DFF03B97C}" type="parTrans" cxnId="{1B7BA323-1673-418A-A673-60F98B9970DB}">
      <dgm:prSet/>
      <dgm:spPr/>
      <dgm:t>
        <a:bodyPr/>
        <a:lstStyle/>
        <a:p>
          <a:endParaRPr lang="ru-RU"/>
        </a:p>
      </dgm:t>
    </dgm:pt>
    <dgm:pt modelId="{4D1C5DE8-EE47-4886-8AD4-ADB4C5622E39}" type="sibTrans" cxnId="{1B7BA323-1673-418A-A673-60F98B9970DB}">
      <dgm:prSet/>
      <dgm:spPr/>
      <dgm:t>
        <a:bodyPr/>
        <a:lstStyle/>
        <a:p>
          <a:endParaRPr lang="ru-RU"/>
        </a:p>
      </dgm:t>
    </dgm:pt>
    <dgm:pt modelId="{903CFE49-D04A-42F7-84CE-62E6F7EEB526}">
      <dgm:prSet/>
      <dgm:spPr/>
      <dgm:t>
        <a:bodyPr/>
        <a:lstStyle/>
        <a:p>
          <a:r>
            <a:rPr lang="ru-RU" b="0" i="0" dirty="0"/>
            <a:t>Цифровая среда**                                                            </a:t>
          </a:r>
          <a:endParaRPr lang="ru-RU" dirty="0"/>
        </a:p>
      </dgm:t>
    </dgm:pt>
    <dgm:pt modelId="{2B3C16D8-799B-49F2-AFB0-DB803B544EF6}" type="parTrans" cxnId="{B6C18D11-DA89-4C89-BCA4-DE12331AF2F5}">
      <dgm:prSet/>
      <dgm:spPr/>
      <dgm:t>
        <a:bodyPr/>
        <a:lstStyle/>
        <a:p>
          <a:endParaRPr lang="ru-RU"/>
        </a:p>
      </dgm:t>
    </dgm:pt>
    <dgm:pt modelId="{AF59628C-0482-454B-8805-6161E5749182}" type="sibTrans" cxnId="{B6C18D11-DA89-4C89-BCA4-DE12331AF2F5}">
      <dgm:prSet/>
      <dgm:spPr/>
      <dgm:t>
        <a:bodyPr/>
        <a:lstStyle/>
        <a:p>
          <a:endParaRPr lang="ru-RU"/>
        </a:p>
      </dgm:t>
    </dgm:pt>
    <dgm:pt modelId="{3A8EE0D5-87BB-44C7-AFA9-1E9A0C464E3F}" type="pres">
      <dgm:prSet presAssocID="{63DA4813-2240-4397-9E51-02EDE6134C76}" presName="vert0" presStyleCnt="0">
        <dgm:presLayoutVars>
          <dgm:dir/>
          <dgm:animOne val="branch"/>
          <dgm:animLvl val="lvl"/>
        </dgm:presLayoutVars>
      </dgm:prSet>
      <dgm:spPr/>
    </dgm:pt>
    <dgm:pt modelId="{45F829AA-1C18-4862-A855-ECEA1D6F69B5}" type="pres">
      <dgm:prSet presAssocID="{AD5D9F6A-8719-4DCA-8DD1-501B16430C67}" presName="thickLine" presStyleLbl="alignNode1" presStyleIdx="0" presStyleCnt="5"/>
      <dgm:spPr/>
    </dgm:pt>
    <dgm:pt modelId="{CE8B25A3-175A-4809-8203-122E8F997C47}" type="pres">
      <dgm:prSet presAssocID="{AD5D9F6A-8719-4DCA-8DD1-501B16430C67}" presName="horz1" presStyleCnt="0"/>
      <dgm:spPr/>
    </dgm:pt>
    <dgm:pt modelId="{F43F7F5D-A629-4300-94B7-2A4CFD2227AF}" type="pres">
      <dgm:prSet presAssocID="{AD5D9F6A-8719-4DCA-8DD1-501B16430C67}" presName="tx1" presStyleLbl="revTx" presStyleIdx="0" presStyleCnt="5"/>
      <dgm:spPr/>
    </dgm:pt>
    <dgm:pt modelId="{E664BC8C-BF3C-4DD2-9985-90D9175A8692}" type="pres">
      <dgm:prSet presAssocID="{AD5D9F6A-8719-4DCA-8DD1-501B16430C67}" presName="vert1" presStyleCnt="0"/>
      <dgm:spPr/>
    </dgm:pt>
    <dgm:pt modelId="{B8DA1869-F163-459E-B51C-B1968D307072}" type="pres">
      <dgm:prSet presAssocID="{2F36AA0A-D4E1-495D-9C4B-FAA90FAC9E77}" presName="thickLine" presStyleLbl="alignNode1" presStyleIdx="1" presStyleCnt="5"/>
      <dgm:spPr/>
    </dgm:pt>
    <dgm:pt modelId="{0F2A2782-DD72-467B-9267-A273A4014E24}" type="pres">
      <dgm:prSet presAssocID="{2F36AA0A-D4E1-495D-9C4B-FAA90FAC9E77}" presName="horz1" presStyleCnt="0"/>
      <dgm:spPr/>
    </dgm:pt>
    <dgm:pt modelId="{1EB1A081-7FDB-459B-8015-45D7B5C81B17}" type="pres">
      <dgm:prSet presAssocID="{2F36AA0A-D4E1-495D-9C4B-FAA90FAC9E77}" presName="tx1" presStyleLbl="revTx" presStyleIdx="1" presStyleCnt="5"/>
      <dgm:spPr/>
    </dgm:pt>
    <dgm:pt modelId="{6EEA65ED-8E34-4D74-9059-E62691D8AFF5}" type="pres">
      <dgm:prSet presAssocID="{2F36AA0A-D4E1-495D-9C4B-FAA90FAC9E77}" presName="vert1" presStyleCnt="0"/>
      <dgm:spPr/>
    </dgm:pt>
    <dgm:pt modelId="{37988AD8-226C-4D04-897A-1A8266ACDF2D}" type="pres">
      <dgm:prSet presAssocID="{FCC10FAE-C46D-41A9-90B4-CE1AB552686B}" presName="thickLine" presStyleLbl="alignNode1" presStyleIdx="2" presStyleCnt="5"/>
      <dgm:spPr/>
    </dgm:pt>
    <dgm:pt modelId="{BF9EA08C-F786-459C-9363-9C54695B70E9}" type="pres">
      <dgm:prSet presAssocID="{FCC10FAE-C46D-41A9-90B4-CE1AB552686B}" presName="horz1" presStyleCnt="0"/>
      <dgm:spPr/>
    </dgm:pt>
    <dgm:pt modelId="{6149CCC4-5112-4F70-A597-59085492757B}" type="pres">
      <dgm:prSet presAssocID="{FCC10FAE-C46D-41A9-90B4-CE1AB552686B}" presName="tx1" presStyleLbl="revTx" presStyleIdx="2" presStyleCnt="5"/>
      <dgm:spPr/>
    </dgm:pt>
    <dgm:pt modelId="{FC8C509C-ED98-474D-AEDA-A9D1A8265DBF}" type="pres">
      <dgm:prSet presAssocID="{FCC10FAE-C46D-41A9-90B4-CE1AB552686B}" presName="vert1" presStyleCnt="0"/>
      <dgm:spPr/>
    </dgm:pt>
    <dgm:pt modelId="{1EEF1BE9-211B-47FD-8E1B-0DF931CA5001}" type="pres">
      <dgm:prSet presAssocID="{94ECE33D-DCCB-473B-B87D-E599935E55C6}" presName="thickLine" presStyleLbl="alignNode1" presStyleIdx="3" presStyleCnt="5"/>
      <dgm:spPr/>
    </dgm:pt>
    <dgm:pt modelId="{6BD08CF5-8D06-4B80-959B-712B0B525ADD}" type="pres">
      <dgm:prSet presAssocID="{94ECE33D-DCCB-473B-B87D-E599935E55C6}" presName="horz1" presStyleCnt="0"/>
      <dgm:spPr/>
    </dgm:pt>
    <dgm:pt modelId="{A4DF0E92-373A-4C1A-B47E-9A6BDACCF351}" type="pres">
      <dgm:prSet presAssocID="{94ECE33D-DCCB-473B-B87D-E599935E55C6}" presName="tx1" presStyleLbl="revTx" presStyleIdx="3" presStyleCnt="5"/>
      <dgm:spPr/>
    </dgm:pt>
    <dgm:pt modelId="{A142AFA9-01AD-4070-8400-EA0E48BAC747}" type="pres">
      <dgm:prSet presAssocID="{94ECE33D-DCCB-473B-B87D-E599935E55C6}" presName="vert1" presStyleCnt="0"/>
      <dgm:spPr/>
    </dgm:pt>
    <dgm:pt modelId="{89373239-40AC-45A7-8914-77AE6D31B715}" type="pres">
      <dgm:prSet presAssocID="{903CFE49-D04A-42F7-84CE-62E6F7EEB526}" presName="thickLine" presStyleLbl="alignNode1" presStyleIdx="4" presStyleCnt="5"/>
      <dgm:spPr/>
    </dgm:pt>
    <dgm:pt modelId="{6C7170CF-C9E4-47BF-9EC5-9D184DB6D95A}" type="pres">
      <dgm:prSet presAssocID="{903CFE49-D04A-42F7-84CE-62E6F7EEB526}" presName="horz1" presStyleCnt="0"/>
      <dgm:spPr/>
    </dgm:pt>
    <dgm:pt modelId="{B7D7B58A-2030-465F-AF8F-CA45CA690D25}" type="pres">
      <dgm:prSet presAssocID="{903CFE49-D04A-42F7-84CE-62E6F7EEB526}" presName="tx1" presStyleLbl="revTx" presStyleIdx="4" presStyleCnt="5"/>
      <dgm:spPr/>
    </dgm:pt>
    <dgm:pt modelId="{A9A487EA-AB7D-4526-9CE8-E14E2A9D7FB9}" type="pres">
      <dgm:prSet presAssocID="{903CFE49-D04A-42F7-84CE-62E6F7EEB526}" presName="vert1" presStyleCnt="0"/>
      <dgm:spPr/>
    </dgm:pt>
  </dgm:ptLst>
  <dgm:cxnLst>
    <dgm:cxn modelId="{B6C18D11-DA89-4C89-BCA4-DE12331AF2F5}" srcId="{63DA4813-2240-4397-9E51-02EDE6134C76}" destId="{903CFE49-D04A-42F7-84CE-62E6F7EEB526}" srcOrd="4" destOrd="0" parTransId="{2B3C16D8-799B-49F2-AFB0-DB803B544EF6}" sibTransId="{AF59628C-0482-454B-8805-6161E5749182}"/>
    <dgm:cxn modelId="{1B7BA323-1673-418A-A673-60F98B9970DB}" srcId="{63DA4813-2240-4397-9E51-02EDE6134C76}" destId="{94ECE33D-DCCB-473B-B87D-E599935E55C6}" srcOrd="3" destOrd="0" parTransId="{0F2F8CB5-73D5-4DF3-8A09-443DFF03B97C}" sibTransId="{4D1C5DE8-EE47-4886-8AD4-ADB4C5622E39}"/>
    <dgm:cxn modelId="{98F6D02C-94F7-4F65-AAAE-B3FEB86A8D1C}" type="presOf" srcId="{63DA4813-2240-4397-9E51-02EDE6134C76}" destId="{3A8EE0D5-87BB-44C7-AFA9-1E9A0C464E3F}" srcOrd="0" destOrd="0" presId="urn:microsoft.com/office/officeart/2008/layout/LinedList"/>
    <dgm:cxn modelId="{D178C645-87DC-4548-94FF-5D7CD6851451}" srcId="{63DA4813-2240-4397-9E51-02EDE6134C76}" destId="{FCC10FAE-C46D-41A9-90B4-CE1AB552686B}" srcOrd="2" destOrd="0" parTransId="{D91578DD-BDD8-4EDF-B53B-DD17BEC8E231}" sibTransId="{52442FFE-F01B-479D-86CD-8AE5B327A2AF}"/>
    <dgm:cxn modelId="{80F2D746-EEA0-4908-BAAC-9FB67F3E59E5}" srcId="{63DA4813-2240-4397-9E51-02EDE6134C76}" destId="{2F36AA0A-D4E1-495D-9C4B-FAA90FAC9E77}" srcOrd="1" destOrd="0" parTransId="{8D5D99DD-5846-4FDD-BA33-1EA7356A0E0E}" sibTransId="{E80B87B7-385F-409D-B22C-153E5B1F04F9}"/>
    <dgm:cxn modelId="{3578F34B-4A0B-45A0-A419-93792F4A43D2}" type="presOf" srcId="{94ECE33D-DCCB-473B-B87D-E599935E55C6}" destId="{A4DF0E92-373A-4C1A-B47E-9A6BDACCF351}" srcOrd="0" destOrd="0" presId="urn:microsoft.com/office/officeart/2008/layout/LinedList"/>
    <dgm:cxn modelId="{AC906578-4354-466B-A53F-FA1F0ADD1410}" type="presOf" srcId="{2F36AA0A-D4E1-495D-9C4B-FAA90FAC9E77}" destId="{1EB1A081-7FDB-459B-8015-45D7B5C81B17}" srcOrd="0" destOrd="0" presId="urn:microsoft.com/office/officeart/2008/layout/LinedList"/>
    <dgm:cxn modelId="{04BA2187-0CDE-44A0-9E49-D852A573772C}" type="presOf" srcId="{FCC10FAE-C46D-41A9-90B4-CE1AB552686B}" destId="{6149CCC4-5112-4F70-A597-59085492757B}" srcOrd="0" destOrd="0" presId="urn:microsoft.com/office/officeart/2008/layout/LinedList"/>
    <dgm:cxn modelId="{DC3AA08B-3CFF-4340-8210-DCF46B4F44CF}" srcId="{63DA4813-2240-4397-9E51-02EDE6134C76}" destId="{AD5D9F6A-8719-4DCA-8DD1-501B16430C67}" srcOrd="0" destOrd="0" parTransId="{C74C5EC0-BB50-46DB-B114-C7C7EB6DE5E5}" sibTransId="{DF52BC6E-E216-4DA5-913E-E25F76EEC5A0}"/>
    <dgm:cxn modelId="{480B0BCF-B104-421B-92BF-169885C79EE9}" type="presOf" srcId="{903CFE49-D04A-42F7-84CE-62E6F7EEB526}" destId="{B7D7B58A-2030-465F-AF8F-CA45CA690D25}" srcOrd="0" destOrd="0" presId="urn:microsoft.com/office/officeart/2008/layout/LinedList"/>
    <dgm:cxn modelId="{0827F6F3-E1EA-4507-A1DD-3E5DA427806E}" type="presOf" srcId="{AD5D9F6A-8719-4DCA-8DD1-501B16430C67}" destId="{F43F7F5D-A629-4300-94B7-2A4CFD2227AF}" srcOrd="0" destOrd="0" presId="urn:microsoft.com/office/officeart/2008/layout/LinedList"/>
    <dgm:cxn modelId="{75D44464-5B7F-4038-B79D-2061AF01FDB9}" type="presParOf" srcId="{3A8EE0D5-87BB-44C7-AFA9-1E9A0C464E3F}" destId="{45F829AA-1C18-4862-A855-ECEA1D6F69B5}" srcOrd="0" destOrd="0" presId="urn:microsoft.com/office/officeart/2008/layout/LinedList"/>
    <dgm:cxn modelId="{EA9F35B3-D41C-4A15-BADF-4A2DD818CC05}" type="presParOf" srcId="{3A8EE0D5-87BB-44C7-AFA9-1E9A0C464E3F}" destId="{CE8B25A3-175A-4809-8203-122E8F997C47}" srcOrd="1" destOrd="0" presId="urn:microsoft.com/office/officeart/2008/layout/LinedList"/>
    <dgm:cxn modelId="{7EFB7D97-3C18-436C-813E-6F9CC06F2AFF}" type="presParOf" srcId="{CE8B25A3-175A-4809-8203-122E8F997C47}" destId="{F43F7F5D-A629-4300-94B7-2A4CFD2227AF}" srcOrd="0" destOrd="0" presId="urn:microsoft.com/office/officeart/2008/layout/LinedList"/>
    <dgm:cxn modelId="{145B3E16-EE8C-434B-ABB0-E195EF711E99}" type="presParOf" srcId="{CE8B25A3-175A-4809-8203-122E8F997C47}" destId="{E664BC8C-BF3C-4DD2-9985-90D9175A8692}" srcOrd="1" destOrd="0" presId="urn:microsoft.com/office/officeart/2008/layout/LinedList"/>
    <dgm:cxn modelId="{AB4F38AB-FFFB-43FE-A47F-CED3514A0613}" type="presParOf" srcId="{3A8EE0D5-87BB-44C7-AFA9-1E9A0C464E3F}" destId="{B8DA1869-F163-459E-B51C-B1968D307072}" srcOrd="2" destOrd="0" presId="urn:microsoft.com/office/officeart/2008/layout/LinedList"/>
    <dgm:cxn modelId="{455E2116-0D0A-48CB-A453-9E9EC26BDB51}" type="presParOf" srcId="{3A8EE0D5-87BB-44C7-AFA9-1E9A0C464E3F}" destId="{0F2A2782-DD72-467B-9267-A273A4014E24}" srcOrd="3" destOrd="0" presId="urn:microsoft.com/office/officeart/2008/layout/LinedList"/>
    <dgm:cxn modelId="{99F2F486-6CE6-4D1C-91D6-24570502665C}" type="presParOf" srcId="{0F2A2782-DD72-467B-9267-A273A4014E24}" destId="{1EB1A081-7FDB-459B-8015-45D7B5C81B17}" srcOrd="0" destOrd="0" presId="urn:microsoft.com/office/officeart/2008/layout/LinedList"/>
    <dgm:cxn modelId="{2E615209-AB15-470F-A049-B1E761DF5400}" type="presParOf" srcId="{0F2A2782-DD72-467B-9267-A273A4014E24}" destId="{6EEA65ED-8E34-4D74-9059-E62691D8AFF5}" srcOrd="1" destOrd="0" presId="urn:microsoft.com/office/officeart/2008/layout/LinedList"/>
    <dgm:cxn modelId="{074540EB-7543-48CB-9DD2-56C744E4E4B5}" type="presParOf" srcId="{3A8EE0D5-87BB-44C7-AFA9-1E9A0C464E3F}" destId="{37988AD8-226C-4D04-897A-1A8266ACDF2D}" srcOrd="4" destOrd="0" presId="urn:microsoft.com/office/officeart/2008/layout/LinedList"/>
    <dgm:cxn modelId="{F78D634C-CF3D-4FCB-A9A7-C9393FF67F9D}" type="presParOf" srcId="{3A8EE0D5-87BB-44C7-AFA9-1E9A0C464E3F}" destId="{BF9EA08C-F786-459C-9363-9C54695B70E9}" srcOrd="5" destOrd="0" presId="urn:microsoft.com/office/officeart/2008/layout/LinedList"/>
    <dgm:cxn modelId="{A70D26C0-C6CB-4834-B4A2-BD5B4C9C5E11}" type="presParOf" srcId="{BF9EA08C-F786-459C-9363-9C54695B70E9}" destId="{6149CCC4-5112-4F70-A597-59085492757B}" srcOrd="0" destOrd="0" presId="urn:microsoft.com/office/officeart/2008/layout/LinedList"/>
    <dgm:cxn modelId="{A9CACA7F-68ED-4A88-93F7-BA1609DE3873}" type="presParOf" srcId="{BF9EA08C-F786-459C-9363-9C54695B70E9}" destId="{FC8C509C-ED98-474D-AEDA-A9D1A8265DBF}" srcOrd="1" destOrd="0" presId="urn:microsoft.com/office/officeart/2008/layout/LinedList"/>
    <dgm:cxn modelId="{2E07FC43-249F-40AC-A54F-5E024A0AE928}" type="presParOf" srcId="{3A8EE0D5-87BB-44C7-AFA9-1E9A0C464E3F}" destId="{1EEF1BE9-211B-47FD-8E1B-0DF931CA5001}" srcOrd="6" destOrd="0" presId="urn:microsoft.com/office/officeart/2008/layout/LinedList"/>
    <dgm:cxn modelId="{7E04253A-5EC3-48DB-A643-29CAC1CD7B54}" type="presParOf" srcId="{3A8EE0D5-87BB-44C7-AFA9-1E9A0C464E3F}" destId="{6BD08CF5-8D06-4B80-959B-712B0B525ADD}" srcOrd="7" destOrd="0" presId="urn:microsoft.com/office/officeart/2008/layout/LinedList"/>
    <dgm:cxn modelId="{E9D2FE2E-CEF7-4FB1-9397-6165CEEC649F}" type="presParOf" srcId="{6BD08CF5-8D06-4B80-959B-712B0B525ADD}" destId="{A4DF0E92-373A-4C1A-B47E-9A6BDACCF351}" srcOrd="0" destOrd="0" presId="urn:microsoft.com/office/officeart/2008/layout/LinedList"/>
    <dgm:cxn modelId="{ADBA84A9-DCC3-432B-8C08-A11E6E92ED32}" type="presParOf" srcId="{6BD08CF5-8D06-4B80-959B-712B0B525ADD}" destId="{A142AFA9-01AD-4070-8400-EA0E48BAC747}" srcOrd="1" destOrd="0" presId="urn:microsoft.com/office/officeart/2008/layout/LinedList"/>
    <dgm:cxn modelId="{0A1519E1-B6C8-40D0-BFAD-760F9CDD442B}" type="presParOf" srcId="{3A8EE0D5-87BB-44C7-AFA9-1E9A0C464E3F}" destId="{89373239-40AC-45A7-8914-77AE6D31B715}" srcOrd="8" destOrd="0" presId="urn:microsoft.com/office/officeart/2008/layout/LinedList"/>
    <dgm:cxn modelId="{4F8AD47A-B163-459D-A437-7B937A5E48F8}" type="presParOf" srcId="{3A8EE0D5-87BB-44C7-AFA9-1E9A0C464E3F}" destId="{6C7170CF-C9E4-47BF-9EC5-9D184DB6D95A}" srcOrd="9" destOrd="0" presId="urn:microsoft.com/office/officeart/2008/layout/LinedList"/>
    <dgm:cxn modelId="{F2A83F85-DCE1-4B95-B796-D327D2D62056}" type="presParOf" srcId="{6C7170CF-C9E4-47BF-9EC5-9D184DB6D95A}" destId="{B7D7B58A-2030-465F-AF8F-CA45CA690D25}" srcOrd="0" destOrd="0" presId="urn:microsoft.com/office/officeart/2008/layout/LinedList"/>
    <dgm:cxn modelId="{82786D4E-30B8-409D-B140-890E532964BC}" type="presParOf" srcId="{6C7170CF-C9E4-47BF-9EC5-9D184DB6D95A}" destId="{A9A487EA-AB7D-4526-9CE8-E14E2A9D7FB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C0C49EF-F10D-4C94-B0AA-578254F992AD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93EB898-25FB-4E54-BF90-E9BA23970E7C}">
      <dgm:prSet/>
      <dgm:spPr/>
      <dgm:t>
        <a:bodyPr/>
        <a:lstStyle/>
        <a:p>
          <a:r>
            <a:rPr lang="ru-RU" b="0" i="0" dirty="0"/>
            <a:t>Права и обязанности пользователей финансовых услуг</a:t>
          </a:r>
          <a:endParaRPr lang="ru-RU" dirty="0"/>
        </a:p>
      </dgm:t>
    </dgm:pt>
    <dgm:pt modelId="{2349E67C-AA39-40A3-A3CF-8E0DE730709F}" type="parTrans" cxnId="{7C91D042-0F82-44F1-8BCE-37413CC86AFB}">
      <dgm:prSet/>
      <dgm:spPr/>
      <dgm:t>
        <a:bodyPr/>
        <a:lstStyle/>
        <a:p>
          <a:endParaRPr lang="ru-RU"/>
        </a:p>
      </dgm:t>
    </dgm:pt>
    <dgm:pt modelId="{F0CBD430-B15E-4457-AD08-9CCE6FD565AE}" type="sibTrans" cxnId="{7C91D042-0F82-44F1-8BCE-37413CC86AFB}">
      <dgm:prSet/>
      <dgm:spPr/>
      <dgm:t>
        <a:bodyPr/>
        <a:lstStyle/>
        <a:p>
          <a:endParaRPr lang="ru-RU"/>
        </a:p>
      </dgm:t>
    </dgm:pt>
    <dgm:pt modelId="{53E61476-BA93-4D75-8D21-9F0A666F8323}">
      <dgm:prSet/>
      <dgm:spPr/>
      <dgm:t>
        <a:bodyPr/>
        <a:lstStyle/>
        <a:p>
          <a:r>
            <a:rPr lang="ru-RU" b="0" i="0" dirty="0">
              <a:highlight>
                <a:srgbClr val="FFFF00"/>
              </a:highlight>
            </a:rPr>
            <a:t>Финансовые взаимоотношения с государством</a:t>
          </a:r>
          <a:endParaRPr lang="ru-RU" dirty="0">
            <a:highlight>
              <a:srgbClr val="FFFF00"/>
            </a:highlight>
          </a:endParaRPr>
        </a:p>
      </dgm:t>
    </dgm:pt>
    <dgm:pt modelId="{04ECA109-1BF5-461F-9BF6-EDD22B79575F}" type="parTrans" cxnId="{BCF58EC4-50FA-4039-96E2-34172D58705D}">
      <dgm:prSet/>
      <dgm:spPr/>
      <dgm:t>
        <a:bodyPr/>
        <a:lstStyle/>
        <a:p>
          <a:endParaRPr lang="ru-RU"/>
        </a:p>
      </dgm:t>
    </dgm:pt>
    <dgm:pt modelId="{34F70CF9-90FC-4262-8B5E-05D1384301E8}" type="sibTrans" cxnId="{BCF58EC4-50FA-4039-96E2-34172D58705D}">
      <dgm:prSet/>
      <dgm:spPr/>
      <dgm:t>
        <a:bodyPr/>
        <a:lstStyle/>
        <a:p>
          <a:endParaRPr lang="ru-RU"/>
        </a:p>
      </dgm:t>
    </dgm:pt>
    <dgm:pt modelId="{5EA64573-8710-4702-8E3B-D45638987D8D}">
      <dgm:prSet/>
      <dgm:spPr/>
      <dgm:t>
        <a:bodyPr/>
        <a:lstStyle/>
        <a:p>
          <a:r>
            <a:rPr lang="ru-RU" b="0" i="0" dirty="0"/>
            <a:t>Финансовая безопасность**                                            </a:t>
          </a:r>
          <a:endParaRPr lang="ru-RU" dirty="0"/>
        </a:p>
      </dgm:t>
    </dgm:pt>
    <dgm:pt modelId="{B45F68EB-E052-4FC6-9A78-111AE1487DD2}" type="parTrans" cxnId="{A3AC69D8-B6D6-4B95-AB94-5324BDD370F3}">
      <dgm:prSet/>
      <dgm:spPr/>
      <dgm:t>
        <a:bodyPr/>
        <a:lstStyle/>
        <a:p>
          <a:endParaRPr lang="ru-RU"/>
        </a:p>
      </dgm:t>
    </dgm:pt>
    <dgm:pt modelId="{3F4FEE21-5892-4AE9-8618-CFD63D0C2D7D}" type="sibTrans" cxnId="{A3AC69D8-B6D6-4B95-AB94-5324BDD370F3}">
      <dgm:prSet/>
      <dgm:spPr/>
      <dgm:t>
        <a:bodyPr/>
        <a:lstStyle/>
        <a:p>
          <a:endParaRPr lang="ru-RU"/>
        </a:p>
      </dgm:t>
    </dgm:pt>
    <dgm:pt modelId="{4D1D0A85-C759-4088-920E-88B779ABB4AE}">
      <dgm:prSet/>
      <dgm:spPr/>
      <dgm:t>
        <a:bodyPr/>
        <a:lstStyle/>
        <a:p>
          <a:r>
            <a:rPr lang="ru-RU" b="0" i="0" dirty="0"/>
            <a:t>Цифровая среда**                                                            </a:t>
          </a:r>
          <a:endParaRPr lang="ru-RU" dirty="0"/>
        </a:p>
      </dgm:t>
    </dgm:pt>
    <dgm:pt modelId="{D579A373-4C3F-4A02-B463-E9FDB065A862}" type="parTrans" cxnId="{A5FE32DA-0AB3-404E-A23D-76E812EDD30D}">
      <dgm:prSet/>
      <dgm:spPr/>
      <dgm:t>
        <a:bodyPr/>
        <a:lstStyle/>
        <a:p>
          <a:endParaRPr lang="ru-RU"/>
        </a:p>
      </dgm:t>
    </dgm:pt>
    <dgm:pt modelId="{A2B36D99-E016-4DE5-9893-945412607788}" type="sibTrans" cxnId="{A5FE32DA-0AB3-404E-A23D-76E812EDD30D}">
      <dgm:prSet/>
      <dgm:spPr/>
      <dgm:t>
        <a:bodyPr/>
        <a:lstStyle/>
        <a:p>
          <a:endParaRPr lang="ru-RU"/>
        </a:p>
      </dgm:t>
    </dgm:pt>
    <dgm:pt modelId="{C92EDEFD-901A-4AE0-8D82-10A3904ECC47}" type="pres">
      <dgm:prSet presAssocID="{3C0C49EF-F10D-4C94-B0AA-578254F992AD}" presName="vert0" presStyleCnt="0">
        <dgm:presLayoutVars>
          <dgm:dir/>
          <dgm:animOne val="branch"/>
          <dgm:animLvl val="lvl"/>
        </dgm:presLayoutVars>
      </dgm:prSet>
      <dgm:spPr/>
    </dgm:pt>
    <dgm:pt modelId="{7E94E87F-E946-490D-B757-6712DB7691E0}" type="pres">
      <dgm:prSet presAssocID="{F93EB898-25FB-4E54-BF90-E9BA23970E7C}" presName="thickLine" presStyleLbl="alignNode1" presStyleIdx="0" presStyleCnt="4"/>
      <dgm:spPr/>
    </dgm:pt>
    <dgm:pt modelId="{94FFB5EF-E36A-4F74-BACA-01BE013D52C2}" type="pres">
      <dgm:prSet presAssocID="{F93EB898-25FB-4E54-BF90-E9BA23970E7C}" presName="horz1" presStyleCnt="0"/>
      <dgm:spPr/>
    </dgm:pt>
    <dgm:pt modelId="{B42B4888-6235-4A44-8423-69B56FBB1094}" type="pres">
      <dgm:prSet presAssocID="{F93EB898-25FB-4E54-BF90-E9BA23970E7C}" presName="tx1" presStyleLbl="revTx" presStyleIdx="0" presStyleCnt="4"/>
      <dgm:spPr/>
    </dgm:pt>
    <dgm:pt modelId="{8CECF642-1253-417F-AD5C-049F3CF7A982}" type="pres">
      <dgm:prSet presAssocID="{F93EB898-25FB-4E54-BF90-E9BA23970E7C}" presName="vert1" presStyleCnt="0"/>
      <dgm:spPr/>
    </dgm:pt>
    <dgm:pt modelId="{27207116-6D68-48DE-A20C-0433716A4A62}" type="pres">
      <dgm:prSet presAssocID="{53E61476-BA93-4D75-8D21-9F0A666F8323}" presName="thickLine" presStyleLbl="alignNode1" presStyleIdx="1" presStyleCnt="4"/>
      <dgm:spPr/>
    </dgm:pt>
    <dgm:pt modelId="{8FF70E8B-AE81-45BD-B6F1-657E5391A780}" type="pres">
      <dgm:prSet presAssocID="{53E61476-BA93-4D75-8D21-9F0A666F8323}" presName="horz1" presStyleCnt="0"/>
      <dgm:spPr/>
    </dgm:pt>
    <dgm:pt modelId="{61070C1D-A06F-4F2A-9313-6418A5650082}" type="pres">
      <dgm:prSet presAssocID="{53E61476-BA93-4D75-8D21-9F0A666F8323}" presName="tx1" presStyleLbl="revTx" presStyleIdx="1" presStyleCnt="4"/>
      <dgm:spPr/>
    </dgm:pt>
    <dgm:pt modelId="{215D78D3-B33D-4B0E-BD7D-A736245C209B}" type="pres">
      <dgm:prSet presAssocID="{53E61476-BA93-4D75-8D21-9F0A666F8323}" presName="vert1" presStyleCnt="0"/>
      <dgm:spPr/>
    </dgm:pt>
    <dgm:pt modelId="{B2DDB95C-6968-4F7F-8898-ECA19C1B9FF2}" type="pres">
      <dgm:prSet presAssocID="{5EA64573-8710-4702-8E3B-D45638987D8D}" presName="thickLine" presStyleLbl="alignNode1" presStyleIdx="2" presStyleCnt="4"/>
      <dgm:spPr/>
    </dgm:pt>
    <dgm:pt modelId="{DD6F4890-CF5B-4061-BE08-CA0316C8C471}" type="pres">
      <dgm:prSet presAssocID="{5EA64573-8710-4702-8E3B-D45638987D8D}" presName="horz1" presStyleCnt="0"/>
      <dgm:spPr/>
    </dgm:pt>
    <dgm:pt modelId="{D117B9CB-00E5-4B15-A6BC-F7D2BC96BFE7}" type="pres">
      <dgm:prSet presAssocID="{5EA64573-8710-4702-8E3B-D45638987D8D}" presName="tx1" presStyleLbl="revTx" presStyleIdx="2" presStyleCnt="4"/>
      <dgm:spPr/>
    </dgm:pt>
    <dgm:pt modelId="{3F322827-C2A0-420C-AC7F-0529140727A0}" type="pres">
      <dgm:prSet presAssocID="{5EA64573-8710-4702-8E3B-D45638987D8D}" presName="vert1" presStyleCnt="0"/>
      <dgm:spPr/>
    </dgm:pt>
    <dgm:pt modelId="{16798716-BEFE-438A-B0BD-9FC1CBE97428}" type="pres">
      <dgm:prSet presAssocID="{4D1D0A85-C759-4088-920E-88B779ABB4AE}" presName="thickLine" presStyleLbl="alignNode1" presStyleIdx="3" presStyleCnt="4"/>
      <dgm:spPr/>
    </dgm:pt>
    <dgm:pt modelId="{C048E976-44D9-46CA-B2C3-586BED7B72B7}" type="pres">
      <dgm:prSet presAssocID="{4D1D0A85-C759-4088-920E-88B779ABB4AE}" presName="horz1" presStyleCnt="0"/>
      <dgm:spPr/>
    </dgm:pt>
    <dgm:pt modelId="{EA15A268-6AA2-49DD-A4E9-1707506A17A2}" type="pres">
      <dgm:prSet presAssocID="{4D1D0A85-C759-4088-920E-88B779ABB4AE}" presName="tx1" presStyleLbl="revTx" presStyleIdx="3" presStyleCnt="4"/>
      <dgm:spPr/>
    </dgm:pt>
    <dgm:pt modelId="{AE580895-FE95-4BFE-91FD-09AA85CC20F6}" type="pres">
      <dgm:prSet presAssocID="{4D1D0A85-C759-4088-920E-88B779ABB4AE}" presName="vert1" presStyleCnt="0"/>
      <dgm:spPr/>
    </dgm:pt>
  </dgm:ptLst>
  <dgm:cxnLst>
    <dgm:cxn modelId="{A35D3F0A-0EC7-424A-AE72-EC9325BDEA84}" type="presOf" srcId="{4D1D0A85-C759-4088-920E-88B779ABB4AE}" destId="{EA15A268-6AA2-49DD-A4E9-1707506A17A2}" srcOrd="0" destOrd="0" presId="urn:microsoft.com/office/officeart/2008/layout/LinedList"/>
    <dgm:cxn modelId="{7C91D042-0F82-44F1-8BCE-37413CC86AFB}" srcId="{3C0C49EF-F10D-4C94-B0AA-578254F992AD}" destId="{F93EB898-25FB-4E54-BF90-E9BA23970E7C}" srcOrd="0" destOrd="0" parTransId="{2349E67C-AA39-40A3-A3CF-8E0DE730709F}" sibTransId="{F0CBD430-B15E-4457-AD08-9CCE6FD565AE}"/>
    <dgm:cxn modelId="{0B200A98-4E92-4078-BAE1-26B3C4E5BF95}" type="presOf" srcId="{3C0C49EF-F10D-4C94-B0AA-578254F992AD}" destId="{C92EDEFD-901A-4AE0-8D82-10A3904ECC47}" srcOrd="0" destOrd="0" presId="urn:microsoft.com/office/officeart/2008/layout/LinedList"/>
    <dgm:cxn modelId="{652236AF-58EE-41F1-AA08-C52D37F714AF}" type="presOf" srcId="{F93EB898-25FB-4E54-BF90-E9BA23970E7C}" destId="{B42B4888-6235-4A44-8423-69B56FBB1094}" srcOrd="0" destOrd="0" presId="urn:microsoft.com/office/officeart/2008/layout/LinedList"/>
    <dgm:cxn modelId="{E368B2BE-DE49-455E-9838-A48AE3A2246C}" type="presOf" srcId="{53E61476-BA93-4D75-8D21-9F0A666F8323}" destId="{61070C1D-A06F-4F2A-9313-6418A5650082}" srcOrd="0" destOrd="0" presId="urn:microsoft.com/office/officeart/2008/layout/LinedList"/>
    <dgm:cxn modelId="{BCF58EC4-50FA-4039-96E2-34172D58705D}" srcId="{3C0C49EF-F10D-4C94-B0AA-578254F992AD}" destId="{53E61476-BA93-4D75-8D21-9F0A666F8323}" srcOrd="1" destOrd="0" parTransId="{04ECA109-1BF5-461F-9BF6-EDD22B79575F}" sibTransId="{34F70CF9-90FC-4262-8B5E-05D1384301E8}"/>
    <dgm:cxn modelId="{5983F4C6-AD20-43AC-856F-79A6C6940025}" type="presOf" srcId="{5EA64573-8710-4702-8E3B-D45638987D8D}" destId="{D117B9CB-00E5-4B15-A6BC-F7D2BC96BFE7}" srcOrd="0" destOrd="0" presId="urn:microsoft.com/office/officeart/2008/layout/LinedList"/>
    <dgm:cxn modelId="{A3AC69D8-B6D6-4B95-AB94-5324BDD370F3}" srcId="{3C0C49EF-F10D-4C94-B0AA-578254F992AD}" destId="{5EA64573-8710-4702-8E3B-D45638987D8D}" srcOrd="2" destOrd="0" parTransId="{B45F68EB-E052-4FC6-9A78-111AE1487DD2}" sibTransId="{3F4FEE21-5892-4AE9-8618-CFD63D0C2D7D}"/>
    <dgm:cxn modelId="{A5FE32DA-0AB3-404E-A23D-76E812EDD30D}" srcId="{3C0C49EF-F10D-4C94-B0AA-578254F992AD}" destId="{4D1D0A85-C759-4088-920E-88B779ABB4AE}" srcOrd="3" destOrd="0" parTransId="{D579A373-4C3F-4A02-B463-E9FDB065A862}" sibTransId="{A2B36D99-E016-4DE5-9893-945412607788}"/>
    <dgm:cxn modelId="{7B2A93F4-4706-4EE7-84AA-1EDE05C1749B}" type="presParOf" srcId="{C92EDEFD-901A-4AE0-8D82-10A3904ECC47}" destId="{7E94E87F-E946-490D-B757-6712DB7691E0}" srcOrd="0" destOrd="0" presId="urn:microsoft.com/office/officeart/2008/layout/LinedList"/>
    <dgm:cxn modelId="{1F64EAB1-8A7F-4B50-8918-7A1017414FB7}" type="presParOf" srcId="{C92EDEFD-901A-4AE0-8D82-10A3904ECC47}" destId="{94FFB5EF-E36A-4F74-BACA-01BE013D52C2}" srcOrd="1" destOrd="0" presId="urn:microsoft.com/office/officeart/2008/layout/LinedList"/>
    <dgm:cxn modelId="{53A6F99E-A9EF-4A81-BCD8-D43ED86D1211}" type="presParOf" srcId="{94FFB5EF-E36A-4F74-BACA-01BE013D52C2}" destId="{B42B4888-6235-4A44-8423-69B56FBB1094}" srcOrd="0" destOrd="0" presId="urn:microsoft.com/office/officeart/2008/layout/LinedList"/>
    <dgm:cxn modelId="{0A1A9789-44C0-416F-87C9-608BF2E4A1C3}" type="presParOf" srcId="{94FFB5EF-E36A-4F74-BACA-01BE013D52C2}" destId="{8CECF642-1253-417F-AD5C-049F3CF7A982}" srcOrd="1" destOrd="0" presId="urn:microsoft.com/office/officeart/2008/layout/LinedList"/>
    <dgm:cxn modelId="{9F930BA5-E354-4B77-94D6-18CB552925D6}" type="presParOf" srcId="{C92EDEFD-901A-4AE0-8D82-10A3904ECC47}" destId="{27207116-6D68-48DE-A20C-0433716A4A62}" srcOrd="2" destOrd="0" presId="urn:microsoft.com/office/officeart/2008/layout/LinedList"/>
    <dgm:cxn modelId="{C0F5C7C2-52E2-4634-ABF8-A9F960395FCC}" type="presParOf" srcId="{C92EDEFD-901A-4AE0-8D82-10A3904ECC47}" destId="{8FF70E8B-AE81-45BD-B6F1-657E5391A780}" srcOrd="3" destOrd="0" presId="urn:microsoft.com/office/officeart/2008/layout/LinedList"/>
    <dgm:cxn modelId="{4B53F78B-6131-49FA-807D-D79CAF7CCBD8}" type="presParOf" srcId="{8FF70E8B-AE81-45BD-B6F1-657E5391A780}" destId="{61070C1D-A06F-4F2A-9313-6418A5650082}" srcOrd="0" destOrd="0" presId="urn:microsoft.com/office/officeart/2008/layout/LinedList"/>
    <dgm:cxn modelId="{EB9D4A2A-D789-4BEC-B689-B02C40B19382}" type="presParOf" srcId="{8FF70E8B-AE81-45BD-B6F1-657E5391A780}" destId="{215D78D3-B33D-4B0E-BD7D-A736245C209B}" srcOrd="1" destOrd="0" presId="urn:microsoft.com/office/officeart/2008/layout/LinedList"/>
    <dgm:cxn modelId="{A510637E-17B8-428D-A470-8ACC509153C3}" type="presParOf" srcId="{C92EDEFD-901A-4AE0-8D82-10A3904ECC47}" destId="{B2DDB95C-6968-4F7F-8898-ECA19C1B9FF2}" srcOrd="4" destOrd="0" presId="urn:microsoft.com/office/officeart/2008/layout/LinedList"/>
    <dgm:cxn modelId="{5EBF4F23-4CCF-4381-AF23-B01C4231B8F9}" type="presParOf" srcId="{C92EDEFD-901A-4AE0-8D82-10A3904ECC47}" destId="{DD6F4890-CF5B-4061-BE08-CA0316C8C471}" srcOrd="5" destOrd="0" presId="urn:microsoft.com/office/officeart/2008/layout/LinedList"/>
    <dgm:cxn modelId="{790AD972-951D-468A-87C2-50EC77E7295E}" type="presParOf" srcId="{DD6F4890-CF5B-4061-BE08-CA0316C8C471}" destId="{D117B9CB-00E5-4B15-A6BC-F7D2BC96BFE7}" srcOrd="0" destOrd="0" presId="urn:microsoft.com/office/officeart/2008/layout/LinedList"/>
    <dgm:cxn modelId="{DD8550FC-86D9-4E30-9CA3-04F8EA32691D}" type="presParOf" srcId="{DD6F4890-CF5B-4061-BE08-CA0316C8C471}" destId="{3F322827-C2A0-420C-AC7F-0529140727A0}" srcOrd="1" destOrd="0" presId="urn:microsoft.com/office/officeart/2008/layout/LinedList"/>
    <dgm:cxn modelId="{F2632D0D-65F0-4CE5-96CD-FACFC34B256D}" type="presParOf" srcId="{C92EDEFD-901A-4AE0-8D82-10A3904ECC47}" destId="{16798716-BEFE-438A-B0BD-9FC1CBE97428}" srcOrd="6" destOrd="0" presId="urn:microsoft.com/office/officeart/2008/layout/LinedList"/>
    <dgm:cxn modelId="{2ECD1765-3414-49C4-A1EB-50DDFA569257}" type="presParOf" srcId="{C92EDEFD-901A-4AE0-8D82-10A3904ECC47}" destId="{C048E976-44D9-46CA-B2C3-586BED7B72B7}" srcOrd="7" destOrd="0" presId="urn:microsoft.com/office/officeart/2008/layout/LinedList"/>
    <dgm:cxn modelId="{F8CB801E-A713-463E-AC29-56913443B50C}" type="presParOf" srcId="{C048E976-44D9-46CA-B2C3-586BED7B72B7}" destId="{EA15A268-6AA2-49DD-A4E9-1707506A17A2}" srcOrd="0" destOrd="0" presId="urn:microsoft.com/office/officeart/2008/layout/LinedList"/>
    <dgm:cxn modelId="{09550DEC-1C91-4324-8E94-4C749CF2314D}" type="presParOf" srcId="{C048E976-44D9-46CA-B2C3-586BED7B72B7}" destId="{AE580895-FE95-4BFE-91FD-09AA85CC20F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F829AA-1C18-4862-A855-ECEA1D6F69B5}">
      <dsp:nvSpPr>
        <dsp:cNvPr id="0" name=""/>
        <dsp:cNvSpPr/>
      </dsp:nvSpPr>
      <dsp:spPr>
        <a:xfrm>
          <a:off x="0" y="783"/>
          <a:ext cx="706794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3F7F5D-A629-4300-94B7-2A4CFD2227AF}">
      <dsp:nvSpPr>
        <dsp:cNvPr id="0" name=""/>
        <dsp:cNvSpPr/>
      </dsp:nvSpPr>
      <dsp:spPr>
        <a:xfrm>
          <a:off x="0" y="783"/>
          <a:ext cx="7067941" cy="12827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b="0" i="0" kern="1200" dirty="0"/>
            <a:t>Инвестирование</a:t>
          </a:r>
          <a:endParaRPr lang="ru-RU" sz="4000" kern="1200" dirty="0"/>
        </a:p>
      </dsp:txBody>
      <dsp:txXfrm>
        <a:off x="0" y="783"/>
        <a:ext cx="7067941" cy="1282704"/>
      </dsp:txXfrm>
    </dsp:sp>
    <dsp:sp modelId="{B8DA1869-F163-459E-B51C-B1968D307072}">
      <dsp:nvSpPr>
        <dsp:cNvPr id="0" name=""/>
        <dsp:cNvSpPr/>
      </dsp:nvSpPr>
      <dsp:spPr>
        <a:xfrm>
          <a:off x="0" y="1283487"/>
          <a:ext cx="706794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B1A081-7FDB-459B-8015-45D7B5C81B17}">
      <dsp:nvSpPr>
        <dsp:cNvPr id="0" name=""/>
        <dsp:cNvSpPr/>
      </dsp:nvSpPr>
      <dsp:spPr>
        <a:xfrm>
          <a:off x="0" y="1283487"/>
          <a:ext cx="7067941" cy="12827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b="0" i="0" kern="1200"/>
            <a:t>Страхование </a:t>
          </a:r>
          <a:endParaRPr lang="ru-RU" sz="4000" kern="1200"/>
        </a:p>
      </dsp:txBody>
      <dsp:txXfrm>
        <a:off x="0" y="1283487"/>
        <a:ext cx="7067941" cy="1282704"/>
      </dsp:txXfrm>
    </dsp:sp>
    <dsp:sp modelId="{37988AD8-226C-4D04-897A-1A8266ACDF2D}">
      <dsp:nvSpPr>
        <dsp:cNvPr id="0" name=""/>
        <dsp:cNvSpPr/>
      </dsp:nvSpPr>
      <dsp:spPr>
        <a:xfrm>
          <a:off x="0" y="2566191"/>
          <a:ext cx="706794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49CCC4-5112-4F70-A597-59085492757B}">
      <dsp:nvSpPr>
        <dsp:cNvPr id="0" name=""/>
        <dsp:cNvSpPr/>
      </dsp:nvSpPr>
      <dsp:spPr>
        <a:xfrm>
          <a:off x="0" y="2566191"/>
          <a:ext cx="7067941" cy="12827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b="1" i="0" kern="1200" dirty="0">
              <a:highlight>
                <a:srgbClr val="FFFF00"/>
              </a:highlight>
            </a:rPr>
            <a:t>Предпринимательство</a:t>
          </a:r>
          <a:endParaRPr lang="ru-RU" sz="4000" b="1" kern="1200" dirty="0">
            <a:highlight>
              <a:srgbClr val="FFFF00"/>
            </a:highlight>
          </a:endParaRPr>
        </a:p>
      </dsp:txBody>
      <dsp:txXfrm>
        <a:off x="0" y="2566191"/>
        <a:ext cx="7067941" cy="1282704"/>
      </dsp:txXfrm>
    </dsp:sp>
    <dsp:sp modelId="{1EEF1BE9-211B-47FD-8E1B-0DF931CA5001}">
      <dsp:nvSpPr>
        <dsp:cNvPr id="0" name=""/>
        <dsp:cNvSpPr/>
      </dsp:nvSpPr>
      <dsp:spPr>
        <a:xfrm>
          <a:off x="0" y="3848896"/>
          <a:ext cx="706794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DF0E92-373A-4C1A-B47E-9A6BDACCF351}">
      <dsp:nvSpPr>
        <dsp:cNvPr id="0" name=""/>
        <dsp:cNvSpPr/>
      </dsp:nvSpPr>
      <dsp:spPr>
        <a:xfrm>
          <a:off x="0" y="3848896"/>
          <a:ext cx="7067941" cy="12827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b="0" i="0" kern="1200" dirty="0"/>
            <a:t>Финансовая безопасность**                                            </a:t>
          </a:r>
          <a:endParaRPr lang="ru-RU" sz="4000" kern="1200" dirty="0"/>
        </a:p>
      </dsp:txBody>
      <dsp:txXfrm>
        <a:off x="0" y="3848896"/>
        <a:ext cx="7067941" cy="1282704"/>
      </dsp:txXfrm>
    </dsp:sp>
    <dsp:sp modelId="{89373239-40AC-45A7-8914-77AE6D31B715}">
      <dsp:nvSpPr>
        <dsp:cNvPr id="0" name=""/>
        <dsp:cNvSpPr/>
      </dsp:nvSpPr>
      <dsp:spPr>
        <a:xfrm>
          <a:off x="0" y="5131600"/>
          <a:ext cx="706794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D7B58A-2030-465F-AF8F-CA45CA690D25}">
      <dsp:nvSpPr>
        <dsp:cNvPr id="0" name=""/>
        <dsp:cNvSpPr/>
      </dsp:nvSpPr>
      <dsp:spPr>
        <a:xfrm>
          <a:off x="0" y="5131600"/>
          <a:ext cx="7067941" cy="12827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b="0" i="0" kern="1200" dirty="0"/>
            <a:t>Цифровая среда**                                                            </a:t>
          </a:r>
          <a:endParaRPr lang="ru-RU" sz="4000" kern="1200" dirty="0"/>
        </a:p>
      </dsp:txBody>
      <dsp:txXfrm>
        <a:off x="0" y="5131600"/>
        <a:ext cx="7067941" cy="12827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94E87F-E946-490D-B757-6712DB7691E0}">
      <dsp:nvSpPr>
        <dsp:cNvPr id="0" name=""/>
        <dsp:cNvSpPr/>
      </dsp:nvSpPr>
      <dsp:spPr>
        <a:xfrm>
          <a:off x="0" y="0"/>
          <a:ext cx="1062394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2B4888-6235-4A44-8423-69B56FBB1094}">
      <dsp:nvSpPr>
        <dsp:cNvPr id="0" name=""/>
        <dsp:cNvSpPr/>
      </dsp:nvSpPr>
      <dsp:spPr>
        <a:xfrm>
          <a:off x="0" y="0"/>
          <a:ext cx="10623941" cy="16037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070" tIns="179070" rIns="179070" bIns="179070" numCol="1" spcCol="1270" anchor="t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700" b="0" i="0" kern="1200" dirty="0"/>
            <a:t>Права и обязанности пользователей финансовых услуг</a:t>
          </a:r>
          <a:endParaRPr lang="ru-RU" sz="4700" kern="1200" dirty="0"/>
        </a:p>
      </dsp:txBody>
      <dsp:txXfrm>
        <a:off x="0" y="0"/>
        <a:ext cx="10623941" cy="1603772"/>
      </dsp:txXfrm>
    </dsp:sp>
    <dsp:sp modelId="{27207116-6D68-48DE-A20C-0433716A4A62}">
      <dsp:nvSpPr>
        <dsp:cNvPr id="0" name=""/>
        <dsp:cNvSpPr/>
      </dsp:nvSpPr>
      <dsp:spPr>
        <a:xfrm>
          <a:off x="0" y="1603772"/>
          <a:ext cx="1062394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070C1D-A06F-4F2A-9313-6418A5650082}">
      <dsp:nvSpPr>
        <dsp:cNvPr id="0" name=""/>
        <dsp:cNvSpPr/>
      </dsp:nvSpPr>
      <dsp:spPr>
        <a:xfrm>
          <a:off x="0" y="1603772"/>
          <a:ext cx="10623941" cy="16037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070" tIns="179070" rIns="179070" bIns="179070" numCol="1" spcCol="1270" anchor="t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700" b="0" i="0" kern="1200" dirty="0">
              <a:highlight>
                <a:srgbClr val="FFFF00"/>
              </a:highlight>
            </a:rPr>
            <a:t>Финансовые взаимоотношения с государством</a:t>
          </a:r>
          <a:endParaRPr lang="ru-RU" sz="4700" kern="1200" dirty="0">
            <a:highlight>
              <a:srgbClr val="FFFF00"/>
            </a:highlight>
          </a:endParaRPr>
        </a:p>
      </dsp:txBody>
      <dsp:txXfrm>
        <a:off x="0" y="1603772"/>
        <a:ext cx="10623941" cy="1603772"/>
      </dsp:txXfrm>
    </dsp:sp>
    <dsp:sp modelId="{B2DDB95C-6968-4F7F-8898-ECA19C1B9FF2}">
      <dsp:nvSpPr>
        <dsp:cNvPr id="0" name=""/>
        <dsp:cNvSpPr/>
      </dsp:nvSpPr>
      <dsp:spPr>
        <a:xfrm>
          <a:off x="0" y="3207544"/>
          <a:ext cx="1062394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17B9CB-00E5-4B15-A6BC-F7D2BC96BFE7}">
      <dsp:nvSpPr>
        <dsp:cNvPr id="0" name=""/>
        <dsp:cNvSpPr/>
      </dsp:nvSpPr>
      <dsp:spPr>
        <a:xfrm>
          <a:off x="0" y="3207544"/>
          <a:ext cx="10623941" cy="16037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070" tIns="179070" rIns="179070" bIns="179070" numCol="1" spcCol="1270" anchor="t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700" b="0" i="0" kern="1200" dirty="0"/>
            <a:t>Финансовая безопасность**                                            </a:t>
          </a:r>
          <a:endParaRPr lang="ru-RU" sz="4700" kern="1200" dirty="0"/>
        </a:p>
      </dsp:txBody>
      <dsp:txXfrm>
        <a:off x="0" y="3207544"/>
        <a:ext cx="10623941" cy="1603772"/>
      </dsp:txXfrm>
    </dsp:sp>
    <dsp:sp modelId="{16798716-BEFE-438A-B0BD-9FC1CBE97428}">
      <dsp:nvSpPr>
        <dsp:cNvPr id="0" name=""/>
        <dsp:cNvSpPr/>
      </dsp:nvSpPr>
      <dsp:spPr>
        <a:xfrm>
          <a:off x="0" y="4811316"/>
          <a:ext cx="1062394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15A268-6AA2-49DD-A4E9-1707506A17A2}">
      <dsp:nvSpPr>
        <dsp:cNvPr id="0" name=""/>
        <dsp:cNvSpPr/>
      </dsp:nvSpPr>
      <dsp:spPr>
        <a:xfrm>
          <a:off x="0" y="4811316"/>
          <a:ext cx="10623941" cy="16037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070" tIns="179070" rIns="179070" bIns="179070" numCol="1" spcCol="1270" anchor="t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700" b="0" i="0" kern="1200" dirty="0"/>
            <a:t>Цифровая среда**                                                            </a:t>
          </a:r>
          <a:endParaRPr lang="ru-RU" sz="4700" kern="1200" dirty="0"/>
        </a:p>
      </dsp:txBody>
      <dsp:txXfrm>
        <a:off x="0" y="4811316"/>
        <a:ext cx="10623941" cy="16037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F3F23BF-F5F5-463C-9CCA-C29B6823AC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833CE6-809B-44D5-894F-1CEB1CFD1C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5731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179484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4350"/>
            <a:ext cx="4562475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91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044836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4350"/>
            <a:ext cx="4562475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5486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4350"/>
            <a:ext cx="4562475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541224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4350"/>
            <a:ext cx="4562475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73911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4350"/>
            <a:ext cx="4562475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054856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4350"/>
            <a:ext cx="4562475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899360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4350"/>
            <a:ext cx="4562475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295844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4350"/>
            <a:ext cx="4562475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418017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4350"/>
            <a:ext cx="4562475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382807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4350"/>
            <a:ext cx="4562475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595234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4350"/>
            <a:ext cx="4562475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943168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4350"/>
            <a:ext cx="4562475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83349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4350"/>
            <a:ext cx="4562475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140224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4350"/>
            <a:ext cx="4562475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231660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4350"/>
            <a:ext cx="4562475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442386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4350"/>
            <a:ext cx="4562475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003068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4350"/>
            <a:ext cx="4562475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196137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4350"/>
            <a:ext cx="4562475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628673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4350"/>
            <a:ext cx="4562475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961496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4350"/>
            <a:ext cx="4562475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709799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4350"/>
            <a:ext cx="4562475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990595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4350"/>
            <a:ext cx="4562475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913863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4350"/>
            <a:ext cx="4562475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96959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4350"/>
            <a:ext cx="4562475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049342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4350"/>
            <a:ext cx="4562475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36506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4350"/>
            <a:ext cx="4562475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236051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4350"/>
            <a:ext cx="4562475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674864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4350"/>
            <a:ext cx="4562475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584375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4350"/>
            <a:ext cx="4562475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083295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4350"/>
            <a:ext cx="4562475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5513822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6" name="Google Shape;12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4350"/>
            <a:ext cx="4562475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59336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4350"/>
            <a:ext cx="4562475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11248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4350"/>
            <a:ext cx="4562475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251370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4350"/>
            <a:ext cx="4562475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428434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4350"/>
            <a:ext cx="4562475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350245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4350"/>
            <a:ext cx="4562475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233140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4350"/>
            <a:ext cx="4562475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20665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2163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9013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1E901F-D0AF-4683-9B80-672DE8E61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811" y="569241"/>
            <a:ext cx="16363534" cy="206658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2176EE2-6575-45A8-98A7-D2056401AD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6813" y="2620979"/>
            <a:ext cx="8026134" cy="1284502"/>
          </a:xfrm>
        </p:spPr>
        <p:txBody>
          <a:bodyPr anchor="b"/>
          <a:lstStyle>
            <a:lvl1pPr marL="0" indent="0">
              <a:buNone/>
              <a:defRPr sz="3735" b="1"/>
            </a:lvl1pPr>
            <a:lvl2pPr marL="711449" indent="0">
              <a:buNone/>
              <a:defRPr sz="3112" b="1"/>
            </a:lvl2pPr>
            <a:lvl3pPr marL="1422898" indent="0">
              <a:buNone/>
              <a:defRPr sz="2801" b="1"/>
            </a:lvl3pPr>
            <a:lvl4pPr marL="2134347" indent="0">
              <a:buNone/>
              <a:defRPr sz="2490" b="1"/>
            </a:lvl4pPr>
            <a:lvl5pPr marL="2845796" indent="0">
              <a:buNone/>
              <a:defRPr sz="2490" b="1"/>
            </a:lvl5pPr>
            <a:lvl6pPr marL="3557245" indent="0">
              <a:buNone/>
              <a:defRPr sz="2490" b="1"/>
            </a:lvl6pPr>
            <a:lvl7pPr marL="4268694" indent="0">
              <a:buNone/>
              <a:defRPr sz="2490" b="1"/>
            </a:lvl7pPr>
            <a:lvl8pPr marL="4980142" indent="0">
              <a:buNone/>
              <a:defRPr sz="2490" b="1"/>
            </a:lvl8pPr>
            <a:lvl9pPr marL="5691591" indent="0">
              <a:buNone/>
              <a:defRPr sz="249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B9A729-9206-4368-BF02-A5CD377A0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06813" y="3905482"/>
            <a:ext cx="8026134" cy="57443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8248A23-8128-458D-90F2-484749F8B6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604684" y="2620979"/>
            <a:ext cx="8065662" cy="1284502"/>
          </a:xfrm>
        </p:spPr>
        <p:txBody>
          <a:bodyPr anchor="b"/>
          <a:lstStyle>
            <a:lvl1pPr marL="0" indent="0">
              <a:buNone/>
              <a:defRPr sz="3735" b="1"/>
            </a:lvl1pPr>
            <a:lvl2pPr marL="711449" indent="0">
              <a:buNone/>
              <a:defRPr sz="3112" b="1"/>
            </a:lvl2pPr>
            <a:lvl3pPr marL="1422898" indent="0">
              <a:buNone/>
              <a:defRPr sz="2801" b="1"/>
            </a:lvl3pPr>
            <a:lvl4pPr marL="2134347" indent="0">
              <a:buNone/>
              <a:defRPr sz="2490" b="1"/>
            </a:lvl4pPr>
            <a:lvl5pPr marL="2845796" indent="0">
              <a:buNone/>
              <a:defRPr sz="2490" b="1"/>
            </a:lvl5pPr>
            <a:lvl6pPr marL="3557245" indent="0">
              <a:buNone/>
              <a:defRPr sz="2490" b="1"/>
            </a:lvl6pPr>
            <a:lvl7pPr marL="4268694" indent="0">
              <a:buNone/>
              <a:defRPr sz="2490" b="1"/>
            </a:lvl7pPr>
            <a:lvl8pPr marL="4980142" indent="0">
              <a:buNone/>
              <a:defRPr sz="2490" b="1"/>
            </a:lvl8pPr>
            <a:lvl9pPr marL="5691591" indent="0">
              <a:buNone/>
              <a:defRPr sz="249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F18B46D-B566-44B3-AA66-C1EA98CCA4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604684" y="3905482"/>
            <a:ext cx="8065662" cy="57443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157DEE0-4E08-44F8-B922-07D8B285C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48C9A-ED68-45F9-B197-A418D9D16F67}" type="datetimeFigureOut">
              <a:rPr lang="ru-RU" smtClean="0"/>
              <a:pPr/>
              <a:t>23.09.2024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2561E1F-28A3-4DD7-B2D4-6C5370F9E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BF5EF69-7BFA-4E78-AE33-308612182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41060-4DB3-4DC4-A1CC-40771442B1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832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2451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userDrawn="1">
  <p:cSld name="SECTION_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9524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4099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63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4552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4542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7050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>
            <a:spLocks noGrp="1"/>
          </p:cNvSpPr>
          <p:nvPr>
            <p:ph type="title"/>
          </p:nvPr>
        </p:nvSpPr>
        <p:spPr>
          <a:xfrm>
            <a:off x="1422916" y="950383"/>
            <a:ext cx="16126381" cy="1781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7"/>
          <p:cNvSpPr txBox="1">
            <a:spLocks noGrp="1"/>
          </p:cNvSpPr>
          <p:nvPr>
            <p:ph type="body" idx="1"/>
          </p:nvPr>
        </p:nvSpPr>
        <p:spPr>
          <a:xfrm>
            <a:off x="1422916" y="3088746"/>
            <a:ext cx="16126381" cy="6415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dt" idx="10"/>
          </p:nvPr>
        </p:nvSpPr>
        <p:spPr>
          <a:xfrm>
            <a:off x="1422916" y="9741429"/>
            <a:ext cx="3952544" cy="712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7"/>
          <p:cNvSpPr txBox="1">
            <a:spLocks noGrp="1"/>
          </p:cNvSpPr>
          <p:nvPr>
            <p:ph type="ftr" idx="11"/>
          </p:nvPr>
        </p:nvSpPr>
        <p:spPr>
          <a:xfrm>
            <a:off x="6482173" y="9741429"/>
            <a:ext cx="6007867" cy="712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ldNum" idx="12"/>
          </p:nvPr>
        </p:nvSpPr>
        <p:spPr>
          <a:xfrm>
            <a:off x="13596753" y="9741429"/>
            <a:ext cx="3952544" cy="712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52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hyperlink" Target="https://clck.ru/3ArJrP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lck.ru/3ArJjX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2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lck.ru/3ArSNd" TargetMode="Externa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hyperlink" Target="https://clck.ru/3ArSZK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5" Type="http://schemas.openxmlformats.org/officeDocument/2006/relationships/hyperlink" Target="https://clck.ru/3ArScd" TargetMode="External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hyperlink" Target="https://ba.hse.ru/bolimp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"/>
          <p:cNvSpPr txBox="1"/>
          <p:nvPr/>
        </p:nvSpPr>
        <p:spPr>
          <a:xfrm>
            <a:off x="3141192" y="3460093"/>
            <a:ext cx="12621321" cy="26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200" b="1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ПРОГРАММА ПОВЫШЕНИЯ КВАЛИФИКАЦИИ</a:t>
            </a:r>
          </a:p>
          <a:p>
            <a:pPr lvl="0" algn="ctr"/>
            <a:r>
              <a:rPr lang="ru-RU" sz="3200" b="1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«Организационно – методические условия подготовки учителей к преподаванию финансовой грамотности на уроках обществознания в соответствии с ФГОС основного общего и среднего общего образования»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48" y="240433"/>
            <a:ext cx="10149123" cy="86354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966BA058-20C6-42F6-A257-F52E7262C96A}"/>
              </a:ext>
            </a:extLst>
          </p:cNvPr>
          <p:cNvSpPr txBox="1">
            <a:spLocks/>
          </p:cNvSpPr>
          <p:nvPr/>
        </p:nvSpPr>
        <p:spPr>
          <a:xfrm>
            <a:off x="1494568" y="438371"/>
            <a:ext cx="16078613" cy="1781969"/>
          </a:xfrm>
          <a:prstGeom prst="rect">
            <a:avLst/>
          </a:prstGeom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ru-RU" sz="3100" b="1" dirty="0"/>
          </a:p>
          <a:p>
            <a:r>
              <a:rPr lang="ru-RU" sz="3100" b="1" dirty="0"/>
              <a:t>Тема «Финансовые взаимоотношения с государством»</a:t>
            </a:r>
          </a:p>
          <a:p>
            <a:r>
              <a:rPr lang="ru-RU" sz="3100" b="1" dirty="0"/>
              <a:t>                                                                                                           </a:t>
            </a:r>
            <a:r>
              <a:rPr lang="ru-RU" sz="3100" b="1" dirty="0">
                <a:highlight>
                  <a:srgbClr val="00FF00"/>
                </a:highlight>
              </a:rPr>
              <a:t>БАЗОВЫЙ УРОВЕНЬ</a:t>
            </a:r>
            <a:endParaRPr lang="ru-RU" sz="3100" b="1" dirty="0">
              <a:highlight>
                <a:srgbClr val="00FFFF"/>
              </a:highlight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2238C5C-56C7-441C-A577-50451637E17E}"/>
              </a:ext>
            </a:extLst>
          </p:cNvPr>
          <p:cNvSpPr/>
          <p:nvPr/>
        </p:nvSpPr>
        <p:spPr>
          <a:xfrm>
            <a:off x="18650857" y="10183813"/>
            <a:ext cx="205242" cy="508000"/>
          </a:xfrm>
          <a:prstGeom prst="rect">
            <a:avLst/>
          </a:prstGeom>
          <a:solidFill>
            <a:srgbClr val="24B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ъект 4">
            <a:extLst>
              <a:ext uri="{FF2B5EF4-FFF2-40B4-BE49-F238E27FC236}">
                <a16:creationId xmlns:a16="http://schemas.microsoft.com/office/drawing/2014/main" id="{4FE12E8A-1ED2-4247-A2CD-5C97A101A3AC}"/>
              </a:ext>
            </a:extLst>
          </p:cNvPr>
          <p:cNvSpPr txBox="1">
            <a:spLocks/>
          </p:cNvSpPr>
          <p:nvPr/>
        </p:nvSpPr>
        <p:spPr>
          <a:xfrm>
            <a:off x="1494568" y="1760638"/>
            <a:ext cx="16030844" cy="842317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457200" algn="just">
              <a:buFont typeface="Wingdings" panose="05000000000000000000" pitchFamily="2" charset="2"/>
              <a:buChar char="q"/>
            </a:pPr>
            <a:endParaRPr lang="ru-RU" sz="2800" dirty="0"/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2800" dirty="0"/>
              <a:t>Личные характеристики и установки (включая уверенность и мотивацию)</a:t>
            </a:r>
          </a:p>
          <a:p>
            <a:pPr algn="just"/>
            <a:r>
              <a:rPr lang="ru-RU" sz="2400" b="1" dirty="0"/>
              <a:t>Проявлять ответственность </a:t>
            </a:r>
            <a:r>
              <a:rPr lang="ru-RU" sz="2400" dirty="0"/>
              <a:t>и своевременно осуществлять уплату налогов; </a:t>
            </a:r>
          </a:p>
          <a:p>
            <a:pPr algn="just"/>
            <a:r>
              <a:rPr lang="ru-RU" sz="2400" b="1" dirty="0"/>
              <a:t>Понимать взаимосвязь </a:t>
            </a:r>
            <a:r>
              <a:rPr lang="ru-RU" sz="2400" dirty="0"/>
              <a:t>официального трудоустройства, возможных льгот, услуг, вычетов и последующего пенсионного обеспечения;</a:t>
            </a:r>
          </a:p>
          <a:p>
            <a:pPr algn="just"/>
            <a:r>
              <a:rPr lang="ru-RU" sz="2400" b="1" dirty="0"/>
              <a:t>Быть готовым </a:t>
            </a:r>
            <a:r>
              <a:rPr lang="ru-RU" sz="2400" dirty="0"/>
              <a:t>осуществлять взаимодействие с государством для получения полагающихся выплат и пособий, развивать навыки проектной деятельности для целей школьного инициативного бюджетирования;</a:t>
            </a:r>
            <a:endParaRPr lang="ru-RU" sz="2400" b="1" dirty="0"/>
          </a:p>
          <a:p>
            <a:pPr algn="just"/>
            <a:r>
              <a:rPr lang="ru-RU" sz="2400" b="1" dirty="0"/>
              <a:t>Проявлять интерес </a:t>
            </a:r>
            <a:r>
              <a:rPr lang="ru-RU" sz="2400" dirty="0"/>
              <a:t>к возможности участия в проектах инициативного бюджетирования </a:t>
            </a:r>
          </a:p>
        </p:txBody>
      </p:sp>
    </p:spTree>
    <p:extLst>
      <p:ext uri="{BB962C8B-B14F-4D97-AF65-F5344CB8AC3E}">
        <p14:creationId xmlns:p14="http://schemas.microsoft.com/office/powerpoint/2010/main" val="1723597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966BA058-20C6-42F6-A257-F52E7262C96A}"/>
              </a:ext>
            </a:extLst>
          </p:cNvPr>
          <p:cNvSpPr txBox="1">
            <a:spLocks/>
          </p:cNvSpPr>
          <p:nvPr/>
        </p:nvSpPr>
        <p:spPr>
          <a:xfrm>
            <a:off x="1422916" y="1234440"/>
            <a:ext cx="16141411" cy="1113608"/>
          </a:xfrm>
          <a:prstGeom prst="rect">
            <a:avLst/>
          </a:prstGeom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3200" b="1" dirty="0"/>
              <a:t>Тема «Финансовые взаимоотношения с государством»</a:t>
            </a:r>
          </a:p>
          <a:p>
            <a:r>
              <a:rPr lang="ru-RU" sz="3200" b="1" dirty="0"/>
              <a:t>  </a:t>
            </a:r>
          </a:p>
          <a:p>
            <a:r>
              <a:rPr lang="ru-RU" sz="3200" b="1" dirty="0"/>
              <a:t>                                                                                              </a:t>
            </a:r>
            <a:r>
              <a:rPr lang="ru-RU" sz="3200" b="1" dirty="0">
                <a:highlight>
                  <a:srgbClr val="00FFFF"/>
                </a:highlight>
              </a:rPr>
              <a:t>ПРОДВИНУТЫЙ УРОВЕНЬ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2238C5C-56C7-441C-A577-50451637E17E}"/>
              </a:ext>
            </a:extLst>
          </p:cNvPr>
          <p:cNvSpPr/>
          <p:nvPr/>
        </p:nvSpPr>
        <p:spPr>
          <a:xfrm>
            <a:off x="18650857" y="10183813"/>
            <a:ext cx="205242" cy="508000"/>
          </a:xfrm>
          <a:prstGeom prst="rect">
            <a:avLst/>
          </a:prstGeom>
          <a:solidFill>
            <a:srgbClr val="24B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бъект 4">
            <a:extLst>
              <a:ext uri="{FF2B5EF4-FFF2-40B4-BE49-F238E27FC236}">
                <a16:creationId xmlns:a16="http://schemas.microsoft.com/office/drawing/2014/main" id="{92EF3CEB-A4F3-4D55-8975-8D39EB882141}"/>
              </a:ext>
            </a:extLst>
          </p:cNvPr>
          <p:cNvSpPr txBox="1">
            <a:spLocks/>
          </p:cNvSpPr>
          <p:nvPr/>
        </p:nvSpPr>
        <p:spPr>
          <a:xfrm>
            <a:off x="1422916" y="2684417"/>
            <a:ext cx="16141411" cy="829695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dirty="0"/>
              <a:t>Осведомлённость, знания и понимание</a:t>
            </a:r>
          </a:p>
          <a:p>
            <a:pPr algn="just"/>
            <a:r>
              <a:rPr lang="ru-RU" sz="2400" b="1" dirty="0"/>
              <a:t>Знать: </a:t>
            </a:r>
            <a:r>
              <a:rPr lang="ru-RU" sz="2400" dirty="0"/>
              <a:t>какие виды налогов существуют, когда и как их надо платить; об основных видах налоговых льгот (освобождение от уплаты налогов, снижение налоговых ставок); о налоговых вычетах (по расходам на лечение, образование, покупку квартиры, страхование и др.); о существовании возможностей для формирования пенсионных накоплений, государственных и негосударственных пенсионных программах; инструменты участия граждан в бюджетном процессе, уметь оценивать общественные блага, понимать содержание и структуру бюджета, его доходной и расходной частей;</a:t>
            </a:r>
          </a:p>
          <a:p>
            <a:pPr algn="just"/>
            <a:r>
              <a:rPr lang="ru-RU" sz="2400" b="1" dirty="0"/>
              <a:t>Понимать</a:t>
            </a:r>
            <a:r>
              <a:rPr lang="ru-RU" sz="2400" dirty="0"/>
              <a:t>: как формируется пенсия, и что может влиять на её размер; необходимость проверки правильности начисления налогов, полагающихся выплат и пособий;</a:t>
            </a:r>
          </a:p>
          <a:p>
            <a:pPr algn="just"/>
            <a:r>
              <a:rPr lang="ru-RU" sz="2400" b="1" dirty="0"/>
              <a:t>Иметь представления </a:t>
            </a:r>
            <a:r>
              <a:rPr lang="ru-RU" sz="2400" dirty="0"/>
              <a:t>об алгоритмах участия в инициативном бюджетировании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ru-RU" sz="2800" dirty="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dirty="0"/>
              <a:t>Умения, навыки и поведение</a:t>
            </a:r>
          </a:p>
          <a:p>
            <a:pPr algn="just"/>
            <a:r>
              <a:rPr lang="ru-RU" sz="2400" b="1" dirty="0"/>
              <a:t>Определять, </a:t>
            </a:r>
            <a:r>
              <a:rPr lang="ru-RU" sz="2400" dirty="0"/>
              <a:t>когда и какие налоги требуется заплатить; </a:t>
            </a:r>
          </a:p>
          <a:p>
            <a:pPr algn="just"/>
            <a:r>
              <a:rPr lang="ru-RU" sz="2400" b="1" dirty="0"/>
              <a:t>Уметь</a:t>
            </a:r>
            <a:r>
              <a:rPr lang="ru-RU" sz="2400" dirty="0"/>
              <a:t> рассчитывать размер НДФЛ, земельного налога, налога на имущество физических лиц, транспортного налога; </a:t>
            </a:r>
          </a:p>
          <a:p>
            <a:pPr algn="just"/>
            <a:r>
              <a:rPr lang="ru-RU" sz="2400" b="1" dirty="0"/>
              <a:t>Принимать участие </a:t>
            </a:r>
            <a:r>
              <a:rPr lang="ru-RU" sz="2400" dirty="0"/>
              <a:t>в практиках школьного инициативного бюджетирования; </a:t>
            </a:r>
          </a:p>
          <a:p>
            <a:pPr algn="just"/>
            <a:r>
              <a:rPr lang="ru-RU" sz="2400" b="1" dirty="0"/>
              <a:t>Выдвигать</a:t>
            </a:r>
            <a:r>
              <a:rPr lang="ru-RU" sz="2400" dirty="0"/>
              <a:t> </a:t>
            </a:r>
            <a:r>
              <a:rPr lang="ru-RU" sz="2400" b="1" dirty="0"/>
              <a:t>инициативы</a:t>
            </a:r>
            <a:r>
              <a:rPr lang="ru-RU" sz="2400" dirty="0"/>
              <a:t> для школьного инициативного бюджетирования</a:t>
            </a:r>
          </a:p>
          <a:p>
            <a:pPr algn="just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253090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966BA058-20C6-42F6-A257-F52E7262C96A}"/>
              </a:ext>
            </a:extLst>
          </p:cNvPr>
          <p:cNvSpPr txBox="1">
            <a:spLocks/>
          </p:cNvSpPr>
          <p:nvPr/>
        </p:nvSpPr>
        <p:spPr>
          <a:xfrm>
            <a:off x="1422916" y="1234440"/>
            <a:ext cx="16141411" cy="1113608"/>
          </a:xfrm>
          <a:prstGeom prst="rect">
            <a:avLst/>
          </a:prstGeom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3200" b="1" dirty="0"/>
              <a:t>Тема «Финансовые взаимоотношения с государством»</a:t>
            </a:r>
          </a:p>
          <a:p>
            <a:r>
              <a:rPr lang="ru-RU" sz="3200" b="1" dirty="0"/>
              <a:t>  </a:t>
            </a:r>
          </a:p>
          <a:p>
            <a:r>
              <a:rPr lang="ru-RU" sz="3200" b="1" dirty="0"/>
              <a:t>                                                                                              </a:t>
            </a:r>
            <a:r>
              <a:rPr lang="ru-RU" sz="3200" b="1" dirty="0">
                <a:highlight>
                  <a:srgbClr val="00FFFF"/>
                </a:highlight>
              </a:rPr>
              <a:t>ПРОДВИНУТЫЙ УРОВЕНЬ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2238C5C-56C7-441C-A577-50451637E17E}"/>
              </a:ext>
            </a:extLst>
          </p:cNvPr>
          <p:cNvSpPr/>
          <p:nvPr/>
        </p:nvSpPr>
        <p:spPr>
          <a:xfrm>
            <a:off x="18650857" y="10183813"/>
            <a:ext cx="205242" cy="508000"/>
          </a:xfrm>
          <a:prstGeom prst="rect">
            <a:avLst/>
          </a:prstGeom>
          <a:solidFill>
            <a:srgbClr val="24B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бъект 4">
            <a:extLst>
              <a:ext uri="{FF2B5EF4-FFF2-40B4-BE49-F238E27FC236}">
                <a16:creationId xmlns:a16="http://schemas.microsoft.com/office/drawing/2014/main" id="{92EF3CEB-A4F3-4D55-8975-8D39EB882141}"/>
              </a:ext>
            </a:extLst>
          </p:cNvPr>
          <p:cNvSpPr txBox="1">
            <a:spLocks/>
          </p:cNvSpPr>
          <p:nvPr/>
        </p:nvSpPr>
        <p:spPr>
          <a:xfrm>
            <a:off x="1422916" y="2684417"/>
            <a:ext cx="16141411" cy="829695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2800" dirty="0"/>
              <a:t>Личные характеристики и установки (включая уверенность и мотивацию)</a:t>
            </a:r>
          </a:p>
          <a:p>
            <a:pPr algn="just"/>
            <a:r>
              <a:rPr lang="ru-RU" sz="2400" b="1" dirty="0"/>
              <a:t>Стремиться</a:t>
            </a:r>
            <a:r>
              <a:rPr lang="ru-RU" sz="2400" dirty="0"/>
              <a:t> оценивать влияние экономической ситуации на личное финансовое положение; </a:t>
            </a:r>
          </a:p>
          <a:p>
            <a:pPr algn="just"/>
            <a:r>
              <a:rPr lang="ru-RU" sz="2400" b="1" dirty="0"/>
              <a:t>Быть мотивированным </a:t>
            </a:r>
            <a:r>
              <a:rPr lang="ru-RU" sz="2400" dirty="0"/>
              <a:t>на проявление аккуратности и дисциплинированности при планировании и осуществлении уплаты налогов в будущем, на активное вовлечение в участие в бюджетном процессе, в проектах инициативного бюджетирования;</a:t>
            </a:r>
          </a:p>
          <a:p>
            <a:pPr algn="just"/>
            <a:r>
              <a:rPr lang="ru-RU" sz="2400" b="1" dirty="0"/>
              <a:t>Быть ответственным </a:t>
            </a:r>
            <a:r>
              <a:rPr lang="ru-RU" sz="2400" dirty="0"/>
              <a:t>за свое будущее пенсионное обеспечение; </a:t>
            </a:r>
          </a:p>
          <a:p>
            <a:pPr algn="just"/>
            <a:r>
              <a:rPr lang="ru-RU" sz="2400" b="1" dirty="0"/>
              <a:t>Быть готовым </a:t>
            </a:r>
            <a:r>
              <a:rPr lang="ru-RU" sz="2400" dirty="0"/>
              <a:t>обратиться к специалистам для проверки правильности начисления налогов, полагающихся выплат и пособий;</a:t>
            </a:r>
          </a:p>
          <a:p>
            <a:pPr algn="just"/>
            <a:r>
              <a:rPr lang="ru-RU" sz="2400" b="1" dirty="0"/>
              <a:t>Проявлять</a:t>
            </a:r>
            <a:r>
              <a:rPr lang="ru-RU" sz="2400" dirty="0"/>
              <a:t> неравнодушие к вопросам состояния окружающей среды и ее совершенствовании при помощи инициативного бюджетирования</a:t>
            </a:r>
          </a:p>
        </p:txBody>
      </p:sp>
    </p:spTree>
    <p:extLst>
      <p:ext uri="{BB962C8B-B14F-4D97-AF65-F5344CB8AC3E}">
        <p14:creationId xmlns:p14="http://schemas.microsoft.com/office/powerpoint/2010/main" val="3470018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012085-8587-4235-A9EA-24223F6A4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>
                <a:latin typeface="+mj-lt"/>
              </a:rPr>
              <a:t>Важно определить «содержательный статус» организации при Формировании предпринимательской идеи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8791E714-646D-4326-93CE-DEA439150A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ru-RU" sz="3600" b="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Организация, осуществляющая образовательную деятельность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4E386235-9370-4D29-85C7-026EFE7DB1E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ru-RU" sz="3527" i="1" dirty="0">
              <a:latin typeface="+mn-lt"/>
            </a:endParaRPr>
          </a:p>
          <a:p>
            <a:r>
              <a:rPr lang="ru-RU" sz="3527" i="1" dirty="0">
                <a:latin typeface="+mn-lt"/>
              </a:rPr>
              <a:t>образовательная деятельность </a:t>
            </a:r>
            <a:r>
              <a:rPr lang="ru-RU" sz="3527" dirty="0">
                <a:latin typeface="+mn-lt"/>
              </a:rPr>
              <a:t>- деятельность по реализации образовательных программ</a:t>
            </a:r>
          </a:p>
          <a:p>
            <a:endParaRPr lang="ru-RU" sz="3527" dirty="0">
              <a:latin typeface="+mn-lt"/>
            </a:endParaRPr>
          </a:p>
          <a:p>
            <a:r>
              <a:rPr lang="ru-RU" sz="3527" i="1" dirty="0">
                <a:latin typeface="+mn-lt"/>
              </a:rPr>
              <a:t>образовательная организация </a:t>
            </a:r>
            <a:r>
              <a:rPr lang="ru-RU" sz="3527" dirty="0">
                <a:latin typeface="+mn-lt"/>
              </a:rPr>
              <a:t>– основной вид деятельности</a:t>
            </a:r>
          </a:p>
          <a:p>
            <a:endParaRPr lang="ru-RU" sz="3527" dirty="0">
              <a:latin typeface="+mn-lt"/>
            </a:endParaRPr>
          </a:p>
          <a:p>
            <a:r>
              <a:rPr lang="ru-RU" sz="3527" i="1" dirty="0">
                <a:latin typeface="+mn-lt"/>
              </a:rPr>
              <a:t>организация, осуществляющая обучение</a:t>
            </a:r>
            <a:r>
              <a:rPr lang="ru-RU" sz="3527" dirty="0">
                <a:latin typeface="+mn-lt"/>
              </a:rPr>
              <a:t> – дополнительный вида деятельности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E8CE4D5A-E3F2-46D1-B3FA-A584BCA9B2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ru-RU" sz="3600" b="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Хозяйствующий субъект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BC282A32-1A69-4FD9-A523-81938854A5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604684" y="3908169"/>
            <a:ext cx="8065661" cy="5733660"/>
          </a:xfrm>
        </p:spPr>
        <p:txBody>
          <a:bodyPr>
            <a:normAutofit fontScale="92500" lnSpcReduction="20000"/>
          </a:bodyPr>
          <a:lstStyle/>
          <a:p>
            <a:endParaRPr lang="ru-RU" sz="3320" dirty="0">
              <a:latin typeface="+mn-lt"/>
            </a:endParaRPr>
          </a:p>
          <a:p>
            <a:r>
              <a:rPr lang="ru-RU" sz="3320" dirty="0">
                <a:latin typeface="+mn-lt"/>
              </a:rPr>
              <a:t>организация, осуществляющая деятельность, приносящую ей доход</a:t>
            </a:r>
          </a:p>
          <a:p>
            <a:endParaRPr lang="ru-RU" sz="3320" dirty="0">
              <a:latin typeface="+mn-lt"/>
            </a:endParaRPr>
          </a:p>
          <a:p>
            <a:r>
              <a:rPr lang="ru-RU" sz="3320" i="1" dirty="0">
                <a:latin typeface="+mn-lt"/>
              </a:rPr>
              <a:t>конкуренция</a:t>
            </a:r>
            <a:r>
              <a:rPr lang="ru-RU" sz="3320" dirty="0">
                <a:latin typeface="+mn-lt"/>
              </a:rPr>
              <a:t> - соперничество хозяйствующих субъектов, при котором самостоятельными действиями каждого из них исключается или ограничивается возможность каждого из них в одностороннем порядке воздействовать на общие условия обращения товаров на соответствующем товарном рынке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426F2F-D4B7-46C2-BA05-C0AE00FD17BC}"/>
              </a:ext>
            </a:extLst>
          </p:cNvPr>
          <p:cNvSpPr txBox="1"/>
          <p:nvPr/>
        </p:nvSpPr>
        <p:spPr>
          <a:xfrm>
            <a:off x="149068" y="9866914"/>
            <a:ext cx="13077274" cy="427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79" dirty="0">
                <a:latin typeface="+mn-lt"/>
              </a:rPr>
              <a:t>Источник: ст.2 ФЗ N273-ФЗ "Об образовании в РФ; ст.4 ФЗ N135-ФЗ «О защите конкуренции»</a:t>
            </a:r>
          </a:p>
        </p:txBody>
      </p:sp>
    </p:spTree>
    <p:extLst>
      <p:ext uri="{BB962C8B-B14F-4D97-AF65-F5344CB8AC3E}">
        <p14:creationId xmlns:p14="http://schemas.microsoft.com/office/powerpoint/2010/main" val="4032438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966BA058-20C6-42F6-A257-F52E7262C96A}"/>
              </a:ext>
            </a:extLst>
          </p:cNvPr>
          <p:cNvSpPr txBox="1">
            <a:spLocks/>
          </p:cNvSpPr>
          <p:nvPr/>
        </p:nvSpPr>
        <p:spPr>
          <a:xfrm>
            <a:off x="1422916" y="950383"/>
            <a:ext cx="16126381" cy="1781969"/>
          </a:xfrm>
          <a:prstGeom prst="rect">
            <a:avLst/>
          </a:prstGeom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3200" b="1" dirty="0"/>
              <a:t>Структура предприимчивости личности*</a:t>
            </a:r>
            <a:endParaRPr lang="ru-RU" sz="3200" b="1" dirty="0">
              <a:highlight>
                <a:srgbClr val="00FFFF"/>
              </a:highlight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2238C5C-56C7-441C-A577-50451637E17E}"/>
              </a:ext>
            </a:extLst>
          </p:cNvPr>
          <p:cNvSpPr/>
          <p:nvPr/>
        </p:nvSpPr>
        <p:spPr>
          <a:xfrm>
            <a:off x="18650857" y="10183813"/>
            <a:ext cx="205242" cy="508000"/>
          </a:xfrm>
          <a:prstGeom prst="rect">
            <a:avLst/>
          </a:prstGeom>
          <a:solidFill>
            <a:srgbClr val="24B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34276CD-1079-4264-9A7E-0BBB03439384}"/>
              </a:ext>
            </a:extLst>
          </p:cNvPr>
          <p:cNvSpPr/>
          <p:nvPr/>
        </p:nvSpPr>
        <p:spPr>
          <a:xfrm>
            <a:off x="8742244" y="10017737"/>
            <a:ext cx="9483725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/>
              <a:t>* Чарушина Елена Ивановна Формирование предприимчивости школьников // Народное образование. 2011. №10. URL: https://cyberleninka.ru/article/n/formirovanie-predpriimchivosti-shkolnikov (дата обращения: 26.05.2024)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C7C1199-E5DB-4997-9320-0762F902B9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r="335"/>
          <a:stretch/>
        </p:blipFill>
        <p:spPr>
          <a:xfrm>
            <a:off x="5290297" y="2732352"/>
            <a:ext cx="8391618" cy="695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9500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966BA058-20C6-42F6-A257-F52E7262C96A}"/>
              </a:ext>
            </a:extLst>
          </p:cNvPr>
          <p:cNvSpPr txBox="1">
            <a:spLocks/>
          </p:cNvSpPr>
          <p:nvPr/>
        </p:nvSpPr>
        <p:spPr>
          <a:xfrm>
            <a:off x="1422916" y="950383"/>
            <a:ext cx="16126381" cy="1781969"/>
          </a:xfrm>
          <a:prstGeom prst="rect">
            <a:avLst/>
          </a:prstGeom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3200" b="1" dirty="0"/>
              <a:t>Логика развертывания образовательного процесса, направленного на формирование предприимчивости*</a:t>
            </a:r>
            <a:endParaRPr lang="ru-RU" sz="3200" b="1" dirty="0">
              <a:highlight>
                <a:srgbClr val="00FFFF"/>
              </a:highlight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2238C5C-56C7-441C-A577-50451637E17E}"/>
              </a:ext>
            </a:extLst>
          </p:cNvPr>
          <p:cNvSpPr/>
          <p:nvPr/>
        </p:nvSpPr>
        <p:spPr>
          <a:xfrm>
            <a:off x="18650857" y="10183813"/>
            <a:ext cx="205242" cy="508000"/>
          </a:xfrm>
          <a:prstGeom prst="rect">
            <a:avLst/>
          </a:prstGeom>
          <a:solidFill>
            <a:srgbClr val="24B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5A07BBB-AC94-46C9-9407-0BB8C704848D}"/>
              </a:ext>
            </a:extLst>
          </p:cNvPr>
          <p:cNvSpPr/>
          <p:nvPr/>
        </p:nvSpPr>
        <p:spPr>
          <a:xfrm>
            <a:off x="8742244" y="10017737"/>
            <a:ext cx="9483725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/>
              <a:t>* Чарушина Елена Ивановна Формирование предприимчивости школьников // Народное образование. 2011. №10. URL: https://cyberleninka.ru/article/n/formirovanie-predpriimchivosti-shkolnikov (дата обращения: 26.05.2024)</a:t>
            </a:r>
          </a:p>
        </p:txBody>
      </p:sp>
      <p:sp>
        <p:nvSpPr>
          <p:cNvPr id="7" name="Объект 4">
            <a:extLst>
              <a:ext uri="{FF2B5EF4-FFF2-40B4-BE49-F238E27FC236}">
                <a16:creationId xmlns:a16="http://schemas.microsoft.com/office/drawing/2014/main" id="{AC95682A-1510-4CAD-A5F7-5AC92B25749C}"/>
              </a:ext>
            </a:extLst>
          </p:cNvPr>
          <p:cNvSpPr txBox="1">
            <a:spLocks/>
          </p:cNvSpPr>
          <p:nvPr/>
        </p:nvSpPr>
        <p:spPr>
          <a:xfrm>
            <a:off x="1494568" y="2784663"/>
            <a:ext cx="16030844" cy="706902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2800" dirty="0">
                <a:highlight>
                  <a:srgbClr val="FFFF00"/>
                </a:highlight>
              </a:rPr>
              <a:t>Первый этап</a:t>
            </a:r>
            <a:r>
              <a:rPr lang="ru-RU" sz="2800" dirty="0"/>
              <a:t> - формирование положительного отношения к предпринимательской деятельности: включение учащихся в различные формы внеурочной деятельности, вызывающие интерес к предпринимательской деятельности. На этом этапе происходит осознание роли предпринимательства в экономической системе общества, образуются эмоциональные и рациональные отношения к рыночной экономической системе;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2800" dirty="0">
                <a:highlight>
                  <a:srgbClr val="FFFF00"/>
                </a:highlight>
              </a:rPr>
              <a:t>Второй этап</a:t>
            </a:r>
            <a:r>
              <a:rPr lang="ru-RU" sz="2800" dirty="0"/>
              <a:t> - развитие стремления к участию в предпринимательской деятельности: систематизированное усвоение информации о разнообразии и самой возможности участия в предпринимательской деятельности, осознание необходимости специальных знаний для осуществления предпринимательской деятельности, формирование менталитета делового человека;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2800" dirty="0">
                <a:highlight>
                  <a:srgbClr val="FFFF00"/>
                </a:highlight>
              </a:rPr>
              <a:t>Третий этап </a:t>
            </a:r>
            <a:r>
              <a:rPr lang="ru-RU" sz="2800" dirty="0"/>
              <a:t>— участие в специально организованной школьной предпринимательской деятельности. Этот этап направлен на актуализацию потребности учащихся в инициативной, активной общественно-экономической деятельности. Формируются навыки генерирования прибыльной идеи, умения самостоятельно ставить цели, планировать деятельность, принимать решения, сопряжённые с риском. </a:t>
            </a:r>
          </a:p>
        </p:txBody>
      </p:sp>
    </p:spTree>
    <p:extLst>
      <p:ext uri="{BB962C8B-B14F-4D97-AF65-F5344CB8AC3E}">
        <p14:creationId xmlns:p14="http://schemas.microsoft.com/office/powerpoint/2010/main" val="27432615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966BA058-20C6-42F6-A257-F52E7262C96A}"/>
              </a:ext>
            </a:extLst>
          </p:cNvPr>
          <p:cNvSpPr txBox="1">
            <a:spLocks/>
          </p:cNvSpPr>
          <p:nvPr/>
        </p:nvSpPr>
        <p:spPr>
          <a:xfrm>
            <a:off x="1422916" y="950383"/>
            <a:ext cx="16126381" cy="1781969"/>
          </a:xfrm>
          <a:prstGeom prst="rect">
            <a:avLst/>
          </a:prstGeom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3200" b="1" dirty="0"/>
              <a:t>Логика развертывания образовательного процесса, направленного на формирование предприимчивости*</a:t>
            </a:r>
            <a:endParaRPr lang="ru-RU" sz="3200" b="1" dirty="0">
              <a:highlight>
                <a:srgbClr val="00FFFF"/>
              </a:highlight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2238C5C-56C7-441C-A577-50451637E17E}"/>
              </a:ext>
            </a:extLst>
          </p:cNvPr>
          <p:cNvSpPr/>
          <p:nvPr/>
        </p:nvSpPr>
        <p:spPr>
          <a:xfrm>
            <a:off x="18650857" y="10183813"/>
            <a:ext cx="205242" cy="508000"/>
          </a:xfrm>
          <a:prstGeom prst="rect">
            <a:avLst/>
          </a:prstGeom>
          <a:solidFill>
            <a:srgbClr val="24B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5A07BBB-AC94-46C9-9407-0BB8C704848D}"/>
              </a:ext>
            </a:extLst>
          </p:cNvPr>
          <p:cNvSpPr/>
          <p:nvPr/>
        </p:nvSpPr>
        <p:spPr>
          <a:xfrm>
            <a:off x="8742244" y="10017737"/>
            <a:ext cx="9483725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/>
              <a:t>* Чарушина Елена Ивановна Формирование предприимчивости школьников // Народное образование. 2011. №10. URL: https://cyberleninka.ru/article/n/formirovanie-predpriimchivosti-shkolnikov (дата обращения: 26.05.2024)</a:t>
            </a:r>
          </a:p>
        </p:txBody>
      </p:sp>
      <p:sp>
        <p:nvSpPr>
          <p:cNvPr id="7" name="Объект 4">
            <a:extLst>
              <a:ext uri="{FF2B5EF4-FFF2-40B4-BE49-F238E27FC236}">
                <a16:creationId xmlns:a16="http://schemas.microsoft.com/office/drawing/2014/main" id="{AC95682A-1510-4CAD-A5F7-5AC92B25749C}"/>
              </a:ext>
            </a:extLst>
          </p:cNvPr>
          <p:cNvSpPr txBox="1">
            <a:spLocks/>
          </p:cNvSpPr>
          <p:nvPr/>
        </p:nvSpPr>
        <p:spPr>
          <a:xfrm>
            <a:off x="1494568" y="2784663"/>
            <a:ext cx="16030844" cy="706902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2800" dirty="0"/>
              <a:t>Школьное предпринимательство имеет практически те же характерные признаки и атрибуты, что и реальное социальное предпринимательство, отличие состоит только в том, что: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/>
              <a:t>предпринимательские проекты организуются при участии взрослых;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/>
              <a:t>в случае неуспеха, члены школьного предприятия не рискуют всем имуществом, а лишь вложенным паем;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/>
              <a:t>в деятельности участники бизнеса ориентированы не столько на получение прибыли, сколько на приобретении опыта ведения хозяйственной деятельности, умения правильно организовать дело.</a:t>
            </a:r>
          </a:p>
        </p:txBody>
      </p:sp>
    </p:spTree>
    <p:extLst>
      <p:ext uri="{BB962C8B-B14F-4D97-AF65-F5344CB8AC3E}">
        <p14:creationId xmlns:p14="http://schemas.microsoft.com/office/powerpoint/2010/main" val="7962796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966BA058-20C6-42F6-A257-F52E7262C96A}"/>
              </a:ext>
            </a:extLst>
          </p:cNvPr>
          <p:cNvSpPr txBox="1">
            <a:spLocks/>
          </p:cNvSpPr>
          <p:nvPr/>
        </p:nvSpPr>
        <p:spPr>
          <a:xfrm>
            <a:off x="1422916" y="950383"/>
            <a:ext cx="16126381" cy="1781969"/>
          </a:xfrm>
          <a:prstGeom prst="rect">
            <a:avLst/>
          </a:prstGeom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3200" b="1" dirty="0"/>
              <a:t>Деловая игра «Предпринимательство»</a:t>
            </a:r>
            <a:endParaRPr lang="ru-RU" sz="3200" b="1" dirty="0">
              <a:highlight>
                <a:srgbClr val="00FFFF"/>
              </a:highlight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2238C5C-56C7-441C-A577-50451637E17E}"/>
              </a:ext>
            </a:extLst>
          </p:cNvPr>
          <p:cNvSpPr/>
          <p:nvPr/>
        </p:nvSpPr>
        <p:spPr>
          <a:xfrm>
            <a:off x="18650857" y="10183813"/>
            <a:ext cx="205242" cy="508000"/>
          </a:xfrm>
          <a:prstGeom prst="rect">
            <a:avLst/>
          </a:prstGeom>
          <a:solidFill>
            <a:srgbClr val="24B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бъект 4">
            <a:extLst>
              <a:ext uri="{FF2B5EF4-FFF2-40B4-BE49-F238E27FC236}">
                <a16:creationId xmlns:a16="http://schemas.microsoft.com/office/drawing/2014/main" id="{AC95682A-1510-4CAD-A5F7-5AC92B25749C}"/>
              </a:ext>
            </a:extLst>
          </p:cNvPr>
          <p:cNvSpPr txBox="1">
            <a:spLocks/>
          </p:cNvSpPr>
          <p:nvPr/>
        </p:nvSpPr>
        <p:spPr>
          <a:xfrm>
            <a:off x="9800964" y="2532720"/>
            <a:ext cx="8468298" cy="706902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400" dirty="0"/>
              <a:t>Участники проходят все этапы создания бизнеса - от поиска идеи до привлечения стартового капитала и принятия управленческих решений.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400" dirty="0"/>
              <a:t>Покрываемые темы: банковские инструменты (кредит, депозит), поиск идеи бизнеса, анализ рынка, анализ целевой аудитории проекта, анализ конкурентов, привлечение инвестиций, стратегия бизнеса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400" dirty="0"/>
              <a:t>Возраст: 14-18 лет (7-11 класс)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400" dirty="0"/>
              <a:t>Продолжительность: 2 часа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400" dirty="0"/>
              <a:t>Количество участников: от 4 до 30 человек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400" dirty="0"/>
              <a:t>Состав материалов: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сценарий с описанием технических требований и особенностями подготовки занятия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речь ведущего по ходу занятия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err="1"/>
              <a:t>видеоинструкция</a:t>
            </a:r>
            <a:r>
              <a:rPr lang="ru-RU" sz="2400" dirty="0"/>
              <a:t> к проведению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дополнительные материалы (игровые бланки, презентации и др.)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400" dirty="0"/>
              <a:t>Для скачивания материалов необходимо зарегистрироваться/авторизоваться на сайте.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ACD169A-F824-4EA9-B885-7DC3F36B6995}"/>
              </a:ext>
            </a:extLst>
          </p:cNvPr>
          <p:cNvSpPr/>
          <p:nvPr/>
        </p:nvSpPr>
        <p:spPr>
          <a:xfrm>
            <a:off x="4055208" y="10011124"/>
            <a:ext cx="34147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https://clck.ru/3DT2bb</a:t>
            </a:r>
            <a:endParaRPr lang="ru-RU" sz="2400" b="1" dirty="0">
              <a:solidFill>
                <a:schemeClr val="accent6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18311CB-BDC4-4752-89D9-0F8081F72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855" y="2732352"/>
            <a:ext cx="8306395" cy="686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7797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2238C5C-56C7-441C-A577-50451637E17E}"/>
              </a:ext>
            </a:extLst>
          </p:cNvPr>
          <p:cNvSpPr/>
          <p:nvPr/>
        </p:nvSpPr>
        <p:spPr>
          <a:xfrm>
            <a:off x="18650857" y="10183813"/>
            <a:ext cx="205242" cy="508000"/>
          </a:xfrm>
          <a:prstGeom prst="rect">
            <a:avLst/>
          </a:prstGeom>
          <a:solidFill>
            <a:srgbClr val="24B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бъект 4">
            <a:extLst>
              <a:ext uri="{FF2B5EF4-FFF2-40B4-BE49-F238E27FC236}">
                <a16:creationId xmlns:a16="http://schemas.microsoft.com/office/drawing/2014/main" id="{AC95682A-1510-4CAD-A5F7-5AC92B25749C}"/>
              </a:ext>
            </a:extLst>
          </p:cNvPr>
          <p:cNvSpPr txBox="1">
            <a:spLocks/>
          </p:cNvSpPr>
          <p:nvPr/>
        </p:nvSpPr>
        <p:spPr>
          <a:xfrm>
            <a:off x="1494568" y="2784663"/>
            <a:ext cx="16030844" cy="706902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457200" algn="just">
              <a:buFont typeface="Wingdings" panose="05000000000000000000" pitchFamily="2" charset="2"/>
              <a:buChar char="q"/>
            </a:pPr>
            <a:endParaRPr lang="ru-RU" sz="28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B6C7B80-A9D4-4645-9F08-F5531FB8F9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438" y="1433662"/>
            <a:ext cx="7140559" cy="815411"/>
          </a:xfrm>
          <a:prstGeom prst="rect">
            <a:avLst/>
          </a:prstGeom>
          <a:ln>
            <a:solidFill>
              <a:srgbClr val="B8BDC0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9E0E34-E6E5-4778-9130-0DE02B7326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003" y="3603621"/>
            <a:ext cx="8893311" cy="565453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CA59DA2-FDBE-4964-93BD-D52BBBBEEA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0873" y="2013500"/>
            <a:ext cx="8817104" cy="430567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637FACA-6139-4C8F-8698-8EA444BE69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30873" y="6879788"/>
            <a:ext cx="8817104" cy="2887016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9A12A67-E61F-43DE-8EB0-6F6A8372D268}"/>
              </a:ext>
            </a:extLst>
          </p:cNvPr>
          <p:cNvSpPr/>
          <p:nvPr/>
        </p:nvSpPr>
        <p:spPr>
          <a:xfrm>
            <a:off x="4055208" y="10011124"/>
            <a:ext cx="33650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6"/>
                </a:solidFill>
              </a:rPr>
              <a:t>https://clck.ru/3ArUai</a:t>
            </a:r>
          </a:p>
        </p:txBody>
      </p:sp>
    </p:spTree>
    <p:extLst>
      <p:ext uri="{BB962C8B-B14F-4D97-AF65-F5344CB8AC3E}">
        <p14:creationId xmlns:p14="http://schemas.microsoft.com/office/powerpoint/2010/main" val="25294455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966BA058-20C6-42F6-A257-F52E7262C96A}"/>
              </a:ext>
            </a:extLst>
          </p:cNvPr>
          <p:cNvSpPr txBox="1">
            <a:spLocks/>
          </p:cNvSpPr>
          <p:nvPr/>
        </p:nvSpPr>
        <p:spPr>
          <a:xfrm>
            <a:off x="1422916" y="950383"/>
            <a:ext cx="16126381" cy="1781969"/>
          </a:xfrm>
          <a:prstGeom prst="rect">
            <a:avLst/>
          </a:prstGeom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3200" b="1" dirty="0"/>
              <a:t>АИС «РЕГИОНАЛЬНЫЙ НАВИГАТОР ДОПОЛНИТЕЛЬНОГО ОБРАЗОВАНИЯ» (49 регионов)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2238C5C-56C7-441C-A577-50451637E17E}"/>
              </a:ext>
            </a:extLst>
          </p:cNvPr>
          <p:cNvSpPr/>
          <p:nvPr/>
        </p:nvSpPr>
        <p:spPr>
          <a:xfrm>
            <a:off x="18650857" y="10183813"/>
            <a:ext cx="205242" cy="508000"/>
          </a:xfrm>
          <a:prstGeom prst="rect">
            <a:avLst/>
          </a:prstGeom>
          <a:solidFill>
            <a:srgbClr val="24B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E48DB5-72DA-4E96-AD00-9F4FF50C84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2916" y="3169963"/>
            <a:ext cx="6983566" cy="4973441"/>
          </a:xfrm>
          <a:prstGeom prst="rect">
            <a:avLst/>
          </a:prstGeom>
          <a:ln>
            <a:solidFill>
              <a:srgbClr val="B8BDC0"/>
            </a:solidFill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FCF8A03-8E57-4E7F-8D0E-1A3E00218E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8052" y="3169963"/>
            <a:ext cx="8450098" cy="4973441"/>
          </a:xfrm>
          <a:prstGeom prst="rect">
            <a:avLst/>
          </a:prstGeom>
          <a:ln>
            <a:solidFill>
              <a:srgbClr val="B8BDC0"/>
            </a:solidFill>
          </a:ln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9F9A295-3B24-4E3E-8988-038429DF1F9D}"/>
              </a:ext>
            </a:extLst>
          </p:cNvPr>
          <p:cNvSpPr/>
          <p:nvPr/>
        </p:nvSpPr>
        <p:spPr>
          <a:xfrm>
            <a:off x="4055208" y="10011124"/>
            <a:ext cx="34339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6"/>
                </a:solidFill>
              </a:rPr>
              <a:t>https://clck.ru/3ArUpH</a:t>
            </a:r>
          </a:p>
        </p:txBody>
      </p:sp>
    </p:spTree>
    <p:extLst>
      <p:ext uri="{BB962C8B-B14F-4D97-AF65-F5344CB8AC3E}">
        <p14:creationId xmlns:p14="http://schemas.microsoft.com/office/powerpoint/2010/main" val="3632228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732853" y="4442965"/>
            <a:ext cx="17852803" cy="2913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Тема 2.3 «Формирование предпринимательской идеи у учащихся </a:t>
            </a:r>
          </a:p>
          <a:p>
            <a:pPr lvl="0" algn="ctr"/>
            <a:r>
              <a:rPr lang="ru-RU" sz="3600" b="1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через темы модуля «Предпринимательство» </a:t>
            </a:r>
          </a:p>
          <a:p>
            <a:pPr lvl="0" algn="ctr"/>
            <a:r>
              <a:rPr lang="ru-RU" sz="3600" b="1" dirty="0">
                <a:solidFill>
                  <a:schemeClr val="dk1"/>
                </a:solidFill>
                <a:latin typeface="+mj-lt"/>
                <a:ea typeface="Proxima Nova"/>
                <a:cs typeface="Proxima Nova"/>
                <a:sym typeface="Proxima Nova"/>
              </a:rPr>
              <a:t>в рамках предмета «Обществознание»»</a:t>
            </a:r>
          </a:p>
          <a:p>
            <a:pPr lvl="0" algn="ctr"/>
            <a:endParaRPr lang="ru-RU" sz="3600" b="1" dirty="0">
              <a:solidFill>
                <a:schemeClr val="dk1"/>
              </a:solidFill>
              <a:latin typeface="+mj-lt"/>
              <a:ea typeface="Proxima Nova"/>
              <a:cs typeface="Proxima Nova"/>
              <a:sym typeface="Proxima Nova"/>
            </a:endParaRPr>
          </a:p>
          <a:p>
            <a:pPr algn="ctr"/>
            <a:r>
              <a:rPr lang="ru-RU" sz="3600" b="1" dirty="0">
                <a:solidFill>
                  <a:srgbClr val="26B7BC"/>
                </a:solidFill>
                <a:ea typeface="Proxima Nova"/>
                <a:cs typeface="Proxima Nova"/>
                <a:sym typeface="Proxima Nova"/>
              </a:rPr>
              <a:t>Красноусов Сергей Дмитриевич</a:t>
            </a:r>
            <a:endParaRPr lang="ru-RU" sz="3600" b="1" dirty="0">
              <a:solidFill>
                <a:schemeClr val="dk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231297"/>
            <a:ext cx="6983566" cy="59420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8D20DBE-8EF2-48FB-AE41-2B5B484D0AA0}"/>
              </a:ext>
            </a:extLst>
          </p:cNvPr>
          <p:cNvSpPr/>
          <p:nvPr/>
        </p:nvSpPr>
        <p:spPr>
          <a:xfrm>
            <a:off x="18585656" y="10058401"/>
            <a:ext cx="246743" cy="508000"/>
          </a:xfrm>
          <a:prstGeom prst="rect">
            <a:avLst/>
          </a:prstGeom>
          <a:solidFill>
            <a:srgbClr val="24B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966BA058-20C6-42F6-A257-F52E7262C96A}"/>
              </a:ext>
            </a:extLst>
          </p:cNvPr>
          <p:cNvSpPr txBox="1">
            <a:spLocks/>
          </p:cNvSpPr>
          <p:nvPr/>
        </p:nvSpPr>
        <p:spPr>
          <a:xfrm>
            <a:off x="1422916" y="950383"/>
            <a:ext cx="16126381" cy="1781969"/>
          </a:xfrm>
          <a:prstGeom prst="rect">
            <a:avLst/>
          </a:prstGeom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3200" b="1" dirty="0"/>
              <a:t>Разные уровни поддержки коммерческих и некоммерческих организаций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2238C5C-56C7-441C-A577-50451637E17E}"/>
              </a:ext>
            </a:extLst>
          </p:cNvPr>
          <p:cNvSpPr/>
          <p:nvPr/>
        </p:nvSpPr>
        <p:spPr>
          <a:xfrm>
            <a:off x="18650857" y="10183813"/>
            <a:ext cx="205242" cy="508000"/>
          </a:xfrm>
          <a:prstGeom prst="rect">
            <a:avLst/>
          </a:prstGeom>
          <a:solidFill>
            <a:srgbClr val="24B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7720B84-0271-4910-96AC-73A5444ED2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871" y="2732352"/>
            <a:ext cx="8830341" cy="4270213"/>
          </a:xfrm>
          <a:prstGeom prst="rect">
            <a:avLst/>
          </a:prstGeom>
          <a:ln>
            <a:solidFill>
              <a:srgbClr val="B8BDC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0FC2015-D1A1-4887-8352-E37749E601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8399" y="3840884"/>
            <a:ext cx="8331302" cy="4997633"/>
          </a:xfrm>
          <a:prstGeom prst="rect">
            <a:avLst/>
          </a:prstGeom>
          <a:ln>
            <a:solidFill>
              <a:srgbClr val="B8BDC0"/>
            </a:solidFill>
          </a:ln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C612CD8-D4D4-40C5-A407-38319E049977}"/>
              </a:ext>
            </a:extLst>
          </p:cNvPr>
          <p:cNvSpPr/>
          <p:nvPr/>
        </p:nvSpPr>
        <p:spPr>
          <a:xfrm>
            <a:off x="10058399" y="8838517"/>
            <a:ext cx="3262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https://clck.ru/3ArJjX</a:t>
            </a:r>
            <a:endParaRPr lang="ru-RU" sz="20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6453E68-6741-4965-96E4-70C3F65FF33D}"/>
              </a:ext>
            </a:extLst>
          </p:cNvPr>
          <p:cNvSpPr/>
          <p:nvPr/>
        </p:nvSpPr>
        <p:spPr>
          <a:xfrm>
            <a:off x="929871" y="7002565"/>
            <a:ext cx="32976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6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https://clck.ru/3ArJrP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48006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966BA058-20C6-42F6-A257-F52E7262C96A}"/>
              </a:ext>
            </a:extLst>
          </p:cNvPr>
          <p:cNvSpPr txBox="1">
            <a:spLocks/>
          </p:cNvSpPr>
          <p:nvPr/>
        </p:nvSpPr>
        <p:spPr>
          <a:xfrm>
            <a:off x="1422916" y="950383"/>
            <a:ext cx="16126381" cy="1781969"/>
          </a:xfrm>
          <a:prstGeom prst="rect">
            <a:avLst/>
          </a:prstGeom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3200" b="1" dirty="0"/>
              <a:t>Разные уровни поддержки коммерческих и некоммерческих организаций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2238C5C-56C7-441C-A577-50451637E17E}"/>
              </a:ext>
            </a:extLst>
          </p:cNvPr>
          <p:cNvSpPr/>
          <p:nvPr/>
        </p:nvSpPr>
        <p:spPr>
          <a:xfrm>
            <a:off x="18650857" y="10183813"/>
            <a:ext cx="205242" cy="508000"/>
          </a:xfrm>
          <a:prstGeom prst="rect">
            <a:avLst/>
          </a:prstGeom>
          <a:solidFill>
            <a:srgbClr val="24B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07DA379-A1D4-4648-8EF0-34B0FBA50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871" y="3142330"/>
            <a:ext cx="8556235" cy="5395201"/>
          </a:xfrm>
          <a:prstGeom prst="rect">
            <a:avLst/>
          </a:prstGeom>
          <a:ln>
            <a:solidFill>
              <a:srgbClr val="B8BDC0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9A032E0-00A5-4E72-AA04-02F8E34357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0775" y="3251647"/>
            <a:ext cx="6666473" cy="6932166"/>
          </a:xfrm>
          <a:prstGeom prst="rect">
            <a:avLst/>
          </a:prstGeom>
          <a:ln>
            <a:solidFill>
              <a:srgbClr val="B8BDC0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706F12-8940-4A1C-ABAF-A10C902731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59430" y="2732352"/>
            <a:ext cx="2789162" cy="381033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C2E1479-5C5B-46DA-9A1F-8C6C07AB35FF}"/>
              </a:ext>
            </a:extLst>
          </p:cNvPr>
          <p:cNvSpPr/>
          <p:nvPr/>
        </p:nvSpPr>
        <p:spPr>
          <a:xfrm>
            <a:off x="4112050" y="10057895"/>
            <a:ext cx="33650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6"/>
                </a:solidFill>
              </a:rPr>
              <a:t>https://clck.ru/3ArVhv</a:t>
            </a:r>
          </a:p>
        </p:txBody>
      </p:sp>
    </p:spTree>
    <p:extLst>
      <p:ext uri="{BB962C8B-B14F-4D97-AF65-F5344CB8AC3E}">
        <p14:creationId xmlns:p14="http://schemas.microsoft.com/office/powerpoint/2010/main" val="16912531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966BA058-20C6-42F6-A257-F52E7262C96A}"/>
              </a:ext>
            </a:extLst>
          </p:cNvPr>
          <p:cNvSpPr txBox="1">
            <a:spLocks/>
          </p:cNvSpPr>
          <p:nvPr/>
        </p:nvSpPr>
        <p:spPr>
          <a:xfrm>
            <a:off x="1422916" y="950383"/>
            <a:ext cx="16126381" cy="1781969"/>
          </a:xfrm>
          <a:prstGeom prst="rect">
            <a:avLst/>
          </a:prstGeom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3200" b="1" dirty="0"/>
              <a:t>Разные уровни поддержки коммерческих и некоммерческих организаций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2238C5C-56C7-441C-A577-50451637E17E}"/>
              </a:ext>
            </a:extLst>
          </p:cNvPr>
          <p:cNvSpPr/>
          <p:nvPr/>
        </p:nvSpPr>
        <p:spPr>
          <a:xfrm>
            <a:off x="18650857" y="10183813"/>
            <a:ext cx="205242" cy="508000"/>
          </a:xfrm>
          <a:prstGeom prst="rect">
            <a:avLst/>
          </a:prstGeom>
          <a:solidFill>
            <a:srgbClr val="24B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7F45012-94A2-4A9C-B3C9-F59C28B5D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872" y="2420203"/>
            <a:ext cx="8828278" cy="4227626"/>
          </a:xfrm>
          <a:prstGeom prst="rect">
            <a:avLst/>
          </a:prstGeom>
          <a:ln>
            <a:solidFill>
              <a:srgbClr val="B8BDC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507D505-2E2B-4C0A-B8CB-8C2F6DFF99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2967" y="2420203"/>
            <a:ext cx="6751905" cy="3901778"/>
          </a:xfrm>
          <a:prstGeom prst="rect">
            <a:avLst/>
          </a:prstGeom>
          <a:ln>
            <a:solidFill>
              <a:srgbClr val="B8BDC0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6756511-938D-4D8C-88C1-6294B0A624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2883" y="6824945"/>
            <a:ext cx="7552074" cy="355884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0E24854-F725-473D-A760-2A0D29742E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3325" y="6924250"/>
            <a:ext cx="8283658" cy="3093988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DBAD7D0-CA17-4E92-A881-27BF44290E12}"/>
              </a:ext>
            </a:extLst>
          </p:cNvPr>
          <p:cNvSpPr/>
          <p:nvPr/>
        </p:nvSpPr>
        <p:spPr>
          <a:xfrm>
            <a:off x="4112050" y="10057895"/>
            <a:ext cx="3262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6"/>
                </a:solidFill>
              </a:rPr>
              <a:t>https://clck.ru/3ArVjs</a:t>
            </a:r>
          </a:p>
        </p:txBody>
      </p:sp>
    </p:spTree>
    <p:extLst>
      <p:ext uri="{BB962C8B-B14F-4D97-AF65-F5344CB8AC3E}">
        <p14:creationId xmlns:p14="http://schemas.microsoft.com/office/powerpoint/2010/main" val="1164310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966BA058-20C6-42F6-A257-F52E7262C96A}"/>
              </a:ext>
            </a:extLst>
          </p:cNvPr>
          <p:cNvSpPr txBox="1">
            <a:spLocks/>
          </p:cNvSpPr>
          <p:nvPr/>
        </p:nvSpPr>
        <p:spPr>
          <a:xfrm>
            <a:off x="1422916" y="950383"/>
            <a:ext cx="16126381" cy="1781969"/>
          </a:xfrm>
          <a:prstGeom prst="rect">
            <a:avLst/>
          </a:prstGeom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3200" b="1" dirty="0"/>
              <a:t>Разные уровни поддержки коммерческих и некоммерческих организаций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2238C5C-56C7-441C-A577-50451637E17E}"/>
              </a:ext>
            </a:extLst>
          </p:cNvPr>
          <p:cNvSpPr/>
          <p:nvPr/>
        </p:nvSpPr>
        <p:spPr>
          <a:xfrm>
            <a:off x="18650857" y="10183813"/>
            <a:ext cx="205242" cy="508000"/>
          </a:xfrm>
          <a:prstGeom prst="rect">
            <a:avLst/>
          </a:prstGeom>
          <a:solidFill>
            <a:srgbClr val="24B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6B9AE3A-7356-41BB-BBD4-0F5C8CF7CA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3895" y="2242870"/>
            <a:ext cx="12025402" cy="306350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37D0215-F745-44DC-A423-037B1A16F8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4943" y="5608903"/>
            <a:ext cx="6778639" cy="4335645"/>
          </a:xfrm>
          <a:prstGeom prst="rect">
            <a:avLst/>
          </a:prstGeom>
          <a:ln>
            <a:noFill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88E498B-A9E7-40D6-A4BF-6FF640750D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91" r="1070"/>
          <a:stretch/>
        </p:blipFill>
        <p:spPr>
          <a:xfrm>
            <a:off x="518614" y="5608903"/>
            <a:ext cx="8188657" cy="4344102"/>
          </a:xfrm>
          <a:prstGeom prst="rect">
            <a:avLst/>
          </a:prstGeom>
          <a:ln>
            <a:noFill/>
          </a:ln>
        </p:spPr>
      </p:pic>
      <p:pic>
        <p:nvPicPr>
          <p:cNvPr id="5122" name="Picture 2" descr="Picture background">
            <a:extLst>
              <a:ext uri="{FF2B5EF4-FFF2-40B4-BE49-F238E27FC236}">
                <a16:creationId xmlns:a16="http://schemas.microsoft.com/office/drawing/2014/main" id="{7977DFE6-F612-49C7-96A4-985A647E7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14" y="2593764"/>
            <a:ext cx="4198605" cy="236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879EBA1-160D-4297-93B1-0F8AD47A5C7C}"/>
              </a:ext>
            </a:extLst>
          </p:cNvPr>
          <p:cNvSpPr/>
          <p:nvPr/>
        </p:nvSpPr>
        <p:spPr>
          <a:xfrm>
            <a:off x="4073644" y="10024700"/>
            <a:ext cx="33986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https://clck.ru/3ArVnS</a:t>
            </a:r>
            <a:endParaRPr lang="ru-RU" sz="24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9380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966BA058-20C6-42F6-A257-F52E7262C96A}"/>
              </a:ext>
            </a:extLst>
          </p:cNvPr>
          <p:cNvSpPr txBox="1">
            <a:spLocks/>
          </p:cNvSpPr>
          <p:nvPr/>
        </p:nvSpPr>
        <p:spPr>
          <a:xfrm>
            <a:off x="1422916" y="950383"/>
            <a:ext cx="16126381" cy="1781969"/>
          </a:xfrm>
          <a:prstGeom prst="rect">
            <a:avLst/>
          </a:prstGeom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3200" b="1" dirty="0"/>
              <a:t>Разные уровни поддержки коммерческих и некоммерческих организаций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2238C5C-56C7-441C-A577-50451637E17E}"/>
              </a:ext>
            </a:extLst>
          </p:cNvPr>
          <p:cNvSpPr/>
          <p:nvPr/>
        </p:nvSpPr>
        <p:spPr>
          <a:xfrm>
            <a:off x="18650857" y="10183813"/>
            <a:ext cx="205242" cy="508000"/>
          </a:xfrm>
          <a:prstGeom prst="rect">
            <a:avLst/>
          </a:prstGeom>
          <a:solidFill>
            <a:srgbClr val="24B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BD1A11-1649-47AE-B419-87997F89EC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02" r="5534" b="6690"/>
          <a:stretch/>
        </p:blipFill>
        <p:spPr>
          <a:xfrm>
            <a:off x="929871" y="3070745"/>
            <a:ext cx="9265007" cy="4558353"/>
          </a:xfrm>
          <a:prstGeom prst="rect">
            <a:avLst/>
          </a:prstGeom>
          <a:ln>
            <a:solidFill>
              <a:srgbClr val="B8BDC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929E12C-314F-4E1F-AB79-2D59CE7DA7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43793" y="2386107"/>
            <a:ext cx="5605504" cy="7946572"/>
          </a:xfrm>
          <a:prstGeom prst="rect">
            <a:avLst/>
          </a:prstGeom>
          <a:ln>
            <a:noFill/>
          </a:ln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9AEABE7-09B9-44BD-BD31-CC7EC0479026}"/>
              </a:ext>
            </a:extLst>
          </p:cNvPr>
          <p:cNvSpPr/>
          <p:nvPr/>
        </p:nvSpPr>
        <p:spPr>
          <a:xfrm>
            <a:off x="4069022" y="10046970"/>
            <a:ext cx="35189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6"/>
                </a:solidFill>
              </a:rPr>
              <a:t>https://clck.ru/3ArMVM</a:t>
            </a:r>
          </a:p>
        </p:txBody>
      </p:sp>
    </p:spTree>
    <p:extLst>
      <p:ext uri="{BB962C8B-B14F-4D97-AF65-F5344CB8AC3E}">
        <p14:creationId xmlns:p14="http://schemas.microsoft.com/office/powerpoint/2010/main" val="22263484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966BA058-20C6-42F6-A257-F52E7262C96A}"/>
              </a:ext>
            </a:extLst>
          </p:cNvPr>
          <p:cNvSpPr txBox="1">
            <a:spLocks/>
          </p:cNvSpPr>
          <p:nvPr/>
        </p:nvSpPr>
        <p:spPr>
          <a:xfrm>
            <a:off x="1422916" y="950383"/>
            <a:ext cx="16126381" cy="1781969"/>
          </a:xfrm>
          <a:prstGeom prst="rect">
            <a:avLst/>
          </a:prstGeom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3200" b="1" dirty="0"/>
              <a:t>Разные уровни поддержки коммерческих и некоммерческих организаций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2238C5C-56C7-441C-A577-50451637E17E}"/>
              </a:ext>
            </a:extLst>
          </p:cNvPr>
          <p:cNvSpPr/>
          <p:nvPr/>
        </p:nvSpPr>
        <p:spPr>
          <a:xfrm>
            <a:off x="18650857" y="10183813"/>
            <a:ext cx="205242" cy="508000"/>
          </a:xfrm>
          <a:prstGeom prst="rect">
            <a:avLst/>
          </a:prstGeom>
          <a:solidFill>
            <a:srgbClr val="24B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9A0D4A5-71DA-4798-99A1-9A699C2518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t="1724" r="830" b="1843"/>
          <a:stretch/>
        </p:blipFill>
        <p:spPr>
          <a:xfrm>
            <a:off x="929871" y="2732351"/>
            <a:ext cx="9456075" cy="4855803"/>
          </a:xfrm>
          <a:prstGeom prst="rect">
            <a:avLst/>
          </a:prstGeom>
          <a:ln>
            <a:solidFill>
              <a:srgbClr val="B8BDC0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003E03-097F-4100-B277-F0CAC3B003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7013" y="3974289"/>
            <a:ext cx="7205329" cy="5224302"/>
          </a:xfrm>
          <a:prstGeom prst="rect">
            <a:avLst/>
          </a:prstGeom>
          <a:ln>
            <a:solidFill>
              <a:srgbClr val="B8BDC0"/>
            </a:solidFill>
          </a:ln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14B2D3B-2F77-4BD1-8E67-1D89CD05ECAD}"/>
              </a:ext>
            </a:extLst>
          </p:cNvPr>
          <p:cNvSpPr/>
          <p:nvPr/>
        </p:nvSpPr>
        <p:spPr>
          <a:xfrm>
            <a:off x="10837013" y="9267902"/>
            <a:ext cx="33826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6"/>
                </a:solidFill>
              </a:rPr>
              <a:t>https://clck.ru/3ArNkp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98EE997-D4D0-448F-A974-4587453FA920}"/>
              </a:ext>
            </a:extLst>
          </p:cNvPr>
          <p:cNvSpPr/>
          <p:nvPr/>
        </p:nvSpPr>
        <p:spPr>
          <a:xfrm>
            <a:off x="929871" y="7588154"/>
            <a:ext cx="33986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6"/>
                </a:solidFill>
              </a:rPr>
              <a:t>https://clck.ru/3ArNqL</a:t>
            </a:r>
          </a:p>
        </p:txBody>
      </p:sp>
    </p:spTree>
    <p:extLst>
      <p:ext uri="{BB962C8B-B14F-4D97-AF65-F5344CB8AC3E}">
        <p14:creationId xmlns:p14="http://schemas.microsoft.com/office/powerpoint/2010/main" val="38068826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966BA058-20C6-42F6-A257-F52E7262C96A}"/>
              </a:ext>
            </a:extLst>
          </p:cNvPr>
          <p:cNvSpPr txBox="1">
            <a:spLocks/>
          </p:cNvSpPr>
          <p:nvPr/>
        </p:nvSpPr>
        <p:spPr>
          <a:xfrm>
            <a:off x="1422916" y="950383"/>
            <a:ext cx="16126381" cy="1781969"/>
          </a:xfrm>
          <a:prstGeom prst="rect">
            <a:avLst/>
          </a:prstGeom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3200" b="1" dirty="0"/>
              <a:t>Разные уровни поддержки коммерческих и некоммерческих организаций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2238C5C-56C7-441C-A577-50451637E17E}"/>
              </a:ext>
            </a:extLst>
          </p:cNvPr>
          <p:cNvSpPr/>
          <p:nvPr/>
        </p:nvSpPr>
        <p:spPr>
          <a:xfrm>
            <a:off x="18650857" y="10183813"/>
            <a:ext cx="205242" cy="508000"/>
          </a:xfrm>
          <a:prstGeom prst="rect">
            <a:avLst/>
          </a:prstGeom>
          <a:solidFill>
            <a:srgbClr val="24B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C51F949-288E-4392-98AA-C36A47208B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6473" y="2526625"/>
            <a:ext cx="7452349" cy="4569200"/>
          </a:xfrm>
          <a:prstGeom prst="rect">
            <a:avLst/>
          </a:prstGeom>
          <a:ln>
            <a:solidFill>
              <a:srgbClr val="B8BDC0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1A2C86-6FA3-4F36-8204-EECE66A2D9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2028" y="2526622"/>
            <a:ext cx="6923680" cy="4569199"/>
          </a:xfrm>
          <a:prstGeom prst="rect">
            <a:avLst/>
          </a:prstGeom>
          <a:ln>
            <a:solidFill>
              <a:srgbClr val="B8BDC0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D95B96-D37A-470C-AB0F-61747FEF89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9250" y="7734162"/>
            <a:ext cx="8245555" cy="1958510"/>
          </a:xfrm>
          <a:prstGeom prst="rect">
            <a:avLst/>
          </a:prstGeom>
          <a:solidFill>
            <a:schemeClr val="bg1"/>
          </a:solidFill>
          <a:ln>
            <a:solidFill>
              <a:srgbClr val="B8BDC0"/>
            </a:solidFill>
          </a:ln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6B75558-651F-4F0C-AD7F-3A476D2C8B43}"/>
              </a:ext>
            </a:extLst>
          </p:cNvPr>
          <p:cNvSpPr/>
          <p:nvPr/>
        </p:nvSpPr>
        <p:spPr>
          <a:xfrm>
            <a:off x="5429828" y="9765654"/>
            <a:ext cx="33489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6"/>
                </a:solidFill>
              </a:rPr>
              <a:t>https://clck.ru/3ArKHf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110C65A-4DB1-410D-A3D9-BD357793A9D3}"/>
              </a:ext>
            </a:extLst>
          </p:cNvPr>
          <p:cNvSpPr/>
          <p:nvPr/>
        </p:nvSpPr>
        <p:spPr>
          <a:xfrm>
            <a:off x="1326473" y="7095822"/>
            <a:ext cx="34179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6"/>
                </a:solidFill>
              </a:rPr>
              <a:t>https://clck.ru/3ArKUc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F1122A5-DB84-43F8-8176-E156D3AC6128}"/>
              </a:ext>
            </a:extLst>
          </p:cNvPr>
          <p:cNvSpPr/>
          <p:nvPr/>
        </p:nvSpPr>
        <p:spPr>
          <a:xfrm>
            <a:off x="9572028" y="7095821"/>
            <a:ext cx="34002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https://clck.ru/3ArKY9</a:t>
            </a:r>
            <a:endParaRPr lang="ru-RU" sz="24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5490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966BA058-20C6-42F6-A257-F52E7262C96A}"/>
              </a:ext>
            </a:extLst>
          </p:cNvPr>
          <p:cNvSpPr txBox="1">
            <a:spLocks/>
          </p:cNvSpPr>
          <p:nvPr/>
        </p:nvSpPr>
        <p:spPr>
          <a:xfrm>
            <a:off x="1422916" y="950383"/>
            <a:ext cx="16126381" cy="1781969"/>
          </a:xfrm>
          <a:prstGeom prst="rect">
            <a:avLst/>
          </a:prstGeom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3200" b="1" dirty="0"/>
              <a:t>Разные уровни поддержки коммерческих и некоммерческих организаций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2238C5C-56C7-441C-A577-50451637E17E}"/>
              </a:ext>
            </a:extLst>
          </p:cNvPr>
          <p:cNvSpPr/>
          <p:nvPr/>
        </p:nvSpPr>
        <p:spPr>
          <a:xfrm>
            <a:off x="18650857" y="10183813"/>
            <a:ext cx="205242" cy="508000"/>
          </a:xfrm>
          <a:prstGeom prst="rect">
            <a:avLst/>
          </a:prstGeom>
          <a:solidFill>
            <a:srgbClr val="24B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3E6787F-1D64-4A69-A09C-86B3BD9CD8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871" y="2440423"/>
            <a:ext cx="8176969" cy="6302286"/>
          </a:xfrm>
          <a:prstGeom prst="rect">
            <a:avLst/>
          </a:prstGeom>
          <a:ln>
            <a:solidFill>
              <a:srgbClr val="B8BDC0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648F40B-6E8B-431E-89D0-0AE49B834F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24" r="-353"/>
          <a:stretch/>
        </p:blipFill>
        <p:spPr>
          <a:xfrm>
            <a:off x="9962865" y="2440423"/>
            <a:ext cx="4735773" cy="604318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91A21EC-043E-4DF6-A708-5E93CD527A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7918"/>
          <a:stretch/>
        </p:blipFill>
        <p:spPr>
          <a:xfrm>
            <a:off x="14698638" y="2440423"/>
            <a:ext cx="2683045" cy="435901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3C03AC1-32C0-4C2C-8389-A4BDE94984B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479" b="61364"/>
          <a:stretch/>
        </p:blipFill>
        <p:spPr>
          <a:xfrm>
            <a:off x="11398301" y="8742709"/>
            <a:ext cx="2396544" cy="168416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C3F1E7D-B579-4D6E-97AD-3D8A44DDADC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479" t="38728"/>
          <a:stretch/>
        </p:blipFill>
        <p:spPr>
          <a:xfrm>
            <a:off x="14698638" y="6954067"/>
            <a:ext cx="2396544" cy="2670828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2A15BA8-BF03-42A3-B8B9-839AD73858D2}"/>
              </a:ext>
            </a:extLst>
          </p:cNvPr>
          <p:cNvSpPr/>
          <p:nvPr/>
        </p:nvSpPr>
        <p:spPr>
          <a:xfrm>
            <a:off x="4059150" y="10054227"/>
            <a:ext cx="33489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6"/>
                </a:solidFill>
              </a:rPr>
              <a:t>https://clck.ru/3ArVva</a:t>
            </a:r>
          </a:p>
        </p:txBody>
      </p:sp>
    </p:spTree>
    <p:extLst>
      <p:ext uri="{BB962C8B-B14F-4D97-AF65-F5344CB8AC3E}">
        <p14:creationId xmlns:p14="http://schemas.microsoft.com/office/powerpoint/2010/main" val="8007535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966BA058-20C6-42F6-A257-F52E7262C96A}"/>
              </a:ext>
            </a:extLst>
          </p:cNvPr>
          <p:cNvSpPr txBox="1">
            <a:spLocks/>
          </p:cNvSpPr>
          <p:nvPr/>
        </p:nvSpPr>
        <p:spPr>
          <a:xfrm>
            <a:off x="1422916" y="950383"/>
            <a:ext cx="16126381" cy="1781969"/>
          </a:xfrm>
          <a:prstGeom prst="rect">
            <a:avLst/>
          </a:prstGeom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3200" b="1" dirty="0"/>
              <a:t>Разные уровни поддержки коммерческих и некоммерческих организаций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2238C5C-56C7-441C-A577-50451637E17E}"/>
              </a:ext>
            </a:extLst>
          </p:cNvPr>
          <p:cNvSpPr/>
          <p:nvPr/>
        </p:nvSpPr>
        <p:spPr>
          <a:xfrm>
            <a:off x="18650857" y="10183813"/>
            <a:ext cx="205242" cy="508000"/>
          </a:xfrm>
          <a:prstGeom prst="rect">
            <a:avLst/>
          </a:prstGeom>
          <a:solidFill>
            <a:srgbClr val="24B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34E3198-AC04-4D87-8272-5AF354D58E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8030" y="5909921"/>
            <a:ext cx="10111267" cy="3831509"/>
          </a:xfrm>
          <a:prstGeom prst="rect">
            <a:avLst/>
          </a:prstGeom>
          <a:ln>
            <a:solidFill>
              <a:srgbClr val="B8BDC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753C981-7273-4121-92A6-C3752A3FC9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871" y="2459261"/>
            <a:ext cx="10571286" cy="2970444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E31A83A-EC0A-4555-AD22-A082A1413373}"/>
              </a:ext>
            </a:extLst>
          </p:cNvPr>
          <p:cNvSpPr/>
          <p:nvPr/>
        </p:nvSpPr>
        <p:spPr>
          <a:xfrm>
            <a:off x="929871" y="5448256"/>
            <a:ext cx="3315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https://clck.ru/3ArN7r</a:t>
            </a:r>
            <a:endParaRPr lang="ru-RU" sz="2400" b="1" dirty="0">
              <a:solidFill>
                <a:schemeClr val="accent6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9B4CC93-5CA4-47AD-A23E-28CC2C436525}"/>
              </a:ext>
            </a:extLst>
          </p:cNvPr>
          <p:cNvSpPr/>
          <p:nvPr/>
        </p:nvSpPr>
        <p:spPr>
          <a:xfrm>
            <a:off x="7438030" y="9759981"/>
            <a:ext cx="33826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https://clck.ru/3ArN5p</a:t>
            </a:r>
            <a:endParaRPr lang="ru-RU" sz="24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6136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966BA058-20C6-42F6-A257-F52E7262C96A}"/>
              </a:ext>
            </a:extLst>
          </p:cNvPr>
          <p:cNvSpPr txBox="1">
            <a:spLocks/>
          </p:cNvSpPr>
          <p:nvPr/>
        </p:nvSpPr>
        <p:spPr>
          <a:xfrm>
            <a:off x="1422916" y="950383"/>
            <a:ext cx="16126381" cy="1781969"/>
          </a:xfrm>
          <a:prstGeom prst="rect">
            <a:avLst/>
          </a:prstGeom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3200" b="1" dirty="0"/>
              <a:t>Общественные объединения предпринимателей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2238C5C-56C7-441C-A577-50451637E17E}"/>
              </a:ext>
            </a:extLst>
          </p:cNvPr>
          <p:cNvSpPr/>
          <p:nvPr/>
        </p:nvSpPr>
        <p:spPr>
          <a:xfrm>
            <a:off x="18650857" y="10183813"/>
            <a:ext cx="205242" cy="508000"/>
          </a:xfrm>
          <a:prstGeom prst="rect">
            <a:avLst/>
          </a:prstGeom>
          <a:solidFill>
            <a:srgbClr val="24B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164AE54-7570-49E9-8814-921735A894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871" y="2474464"/>
            <a:ext cx="6099386" cy="1647160"/>
          </a:xfrm>
          <a:prstGeom prst="rect">
            <a:avLst/>
          </a:prstGeom>
          <a:ln>
            <a:solidFill>
              <a:srgbClr val="B8BDC0"/>
            </a:solidFill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CA7D9D5-9230-4E8E-8C3D-99C3C6A2A97C}"/>
              </a:ext>
            </a:extLst>
          </p:cNvPr>
          <p:cNvSpPr/>
          <p:nvPr/>
        </p:nvSpPr>
        <p:spPr>
          <a:xfrm>
            <a:off x="929871" y="4256433"/>
            <a:ext cx="33986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6"/>
                </a:solidFill>
              </a:rPr>
              <a:t>https://clck.ru/3ArVST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C92A1B9-FAD4-4F8D-9D14-5E281C3861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871" y="4943929"/>
            <a:ext cx="14035657" cy="1647160"/>
          </a:xfrm>
          <a:prstGeom prst="rect">
            <a:avLst/>
          </a:prstGeom>
          <a:ln>
            <a:solidFill>
              <a:srgbClr val="B8BDC0"/>
            </a:solidFill>
          </a:ln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4387B90-0D80-440B-9F1F-F29A78ACD7DA}"/>
              </a:ext>
            </a:extLst>
          </p:cNvPr>
          <p:cNvSpPr/>
          <p:nvPr/>
        </p:nvSpPr>
        <p:spPr>
          <a:xfrm>
            <a:off x="917047" y="6816920"/>
            <a:ext cx="35525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6"/>
                </a:solidFill>
              </a:rPr>
              <a:t>https://clck.ru/3ArVWM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508DAD5-0B7F-4EB1-8C62-7D83BB9B62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047" y="7622937"/>
            <a:ext cx="6368625" cy="1329994"/>
          </a:xfrm>
          <a:prstGeom prst="rect">
            <a:avLst/>
          </a:prstGeom>
          <a:ln>
            <a:solidFill>
              <a:srgbClr val="B8BDC0"/>
            </a:solidFill>
          </a:ln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E04E9AA-C3D0-4DE8-887F-D1A8B5C8479C}"/>
              </a:ext>
            </a:extLst>
          </p:cNvPr>
          <p:cNvSpPr/>
          <p:nvPr/>
        </p:nvSpPr>
        <p:spPr>
          <a:xfrm>
            <a:off x="917047" y="9055552"/>
            <a:ext cx="33650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6"/>
                </a:solidFill>
              </a:rPr>
              <a:t>https://clck.ru/3ArVZ5</a:t>
            </a:r>
          </a:p>
        </p:txBody>
      </p:sp>
    </p:spTree>
    <p:extLst>
      <p:ext uri="{BB962C8B-B14F-4D97-AF65-F5344CB8AC3E}">
        <p14:creationId xmlns:p14="http://schemas.microsoft.com/office/powerpoint/2010/main" val="1035064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966BA058-20C6-42F6-A257-F52E7262C96A}"/>
              </a:ext>
            </a:extLst>
          </p:cNvPr>
          <p:cNvSpPr txBox="1">
            <a:spLocks/>
          </p:cNvSpPr>
          <p:nvPr/>
        </p:nvSpPr>
        <p:spPr>
          <a:xfrm>
            <a:off x="1422916" y="950383"/>
            <a:ext cx="16126381" cy="1781969"/>
          </a:xfrm>
          <a:prstGeom prst="rect">
            <a:avLst/>
          </a:prstGeom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ru-RU" sz="3200" b="1" dirty="0"/>
          </a:p>
          <a:p>
            <a:r>
              <a:rPr lang="ru-RU" sz="3200" b="1" dirty="0"/>
              <a:t>ЕРК по ФГ. Предметная область 3. Риск и доходность</a:t>
            </a:r>
          </a:p>
          <a:p>
            <a:endParaRPr lang="ru-RU" sz="3200" b="1" dirty="0"/>
          </a:p>
          <a:p>
            <a:r>
              <a:rPr lang="ru-RU" sz="3200" b="1" dirty="0"/>
              <a:t>Темы:</a:t>
            </a: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802D05D7-589E-4333-BF77-F70D528EAC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44154517"/>
              </p:ext>
            </p:extLst>
          </p:nvPr>
        </p:nvGraphicFramePr>
        <p:xfrm>
          <a:off x="1422916" y="3088746"/>
          <a:ext cx="7067941" cy="6415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2238C5C-56C7-441C-A577-50451637E17E}"/>
              </a:ext>
            </a:extLst>
          </p:cNvPr>
          <p:cNvSpPr/>
          <p:nvPr/>
        </p:nvSpPr>
        <p:spPr>
          <a:xfrm>
            <a:off x="18650857" y="10183813"/>
            <a:ext cx="205242" cy="508000"/>
          </a:xfrm>
          <a:prstGeom prst="rect">
            <a:avLst/>
          </a:prstGeom>
          <a:solidFill>
            <a:srgbClr val="24B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67630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966BA058-20C6-42F6-A257-F52E7262C96A}"/>
              </a:ext>
            </a:extLst>
          </p:cNvPr>
          <p:cNvSpPr txBox="1">
            <a:spLocks/>
          </p:cNvSpPr>
          <p:nvPr/>
        </p:nvSpPr>
        <p:spPr>
          <a:xfrm>
            <a:off x="1422916" y="950383"/>
            <a:ext cx="16126381" cy="1781969"/>
          </a:xfrm>
          <a:prstGeom prst="rect">
            <a:avLst/>
          </a:prstGeom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3200" b="1" dirty="0"/>
              <a:t>Разные уровни поддержки коммерческих и некоммерческих организаций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2238C5C-56C7-441C-A577-50451637E17E}"/>
              </a:ext>
            </a:extLst>
          </p:cNvPr>
          <p:cNvSpPr/>
          <p:nvPr/>
        </p:nvSpPr>
        <p:spPr>
          <a:xfrm>
            <a:off x="18650857" y="10183813"/>
            <a:ext cx="205242" cy="508000"/>
          </a:xfrm>
          <a:prstGeom prst="rect">
            <a:avLst/>
          </a:prstGeom>
          <a:solidFill>
            <a:srgbClr val="24B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96775C2-2504-461F-B0B5-CB6121C6C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582" y="2784663"/>
            <a:ext cx="8476360" cy="4407707"/>
          </a:xfrm>
          <a:prstGeom prst="rect">
            <a:avLst/>
          </a:prstGeom>
          <a:ln>
            <a:solidFill>
              <a:srgbClr val="B8BDC0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BC3C1C-5688-4A8E-9724-535937A1C4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0706" y="4711071"/>
            <a:ext cx="9164751" cy="1440714"/>
          </a:xfrm>
          <a:prstGeom prst="rect">
            <a:avLst/>
          </a:prstGeom>
          <a:ln>
            <a:solidFill>
              <a:srgbClr val="B8BDC0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A95FB70-A3BC-4FD1-8A8A-148FB50AE3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59631" y="2343264"/>
            <a:ext cx="4566899" cy="210839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29D0C78-C02D-429E-8C11-5B2D862725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973" y="7465393"/>
            <a:ext cx="9182896" cy="240812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352CB45-DDF8-4536-A0C3-8FA96BC096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36867" y="6388046"/>
            <a:ext cx="7212430" cy="3795767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E183C07-E3B0-40A7-A59F-4D5311D4D096}"/>
              </a:ext>
            </a:extLst>
          </p:cNvPr>
          <p:cNvSpPr/>
          <p:nvPr/>
        </p:nvSpPr>
        <p:spPr>
          <a:xfrm>
            <a:off x="4059150" y="10054227"/>
            <a:ext cx="33473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https://clck.ru/3ArVzL</a:t>
            </a:r>
            <a:endParaRPr lang="ru-RU" sz="24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1542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A7953CF-1D85-4773-937E-A826280B9AB6}"/>
              </a:ext>
            </a:extLst>
          </p:cNvPr>
          <p:cNvSpPr/>
          <p:nvPr/>
        </p:nvSpPr>
        <p:spPr>
          <a:xfrm>
            <a:off x="-1" y="7765576"/>
            <a:ext cx="4585649" cy="27295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966BA058-20C6-42F6-A257-F52E7262C96A}"/>
              </a:ext>
            </a:extLst>
          </p:cNvPr>
          <p:cNvSpPr txBox="1">
            <a:spLocks/>
          </p:cNvSpPr>
          <p:nvPr/>
        </p:nvSpPr>
        <p:spPr>
          <a:xfrm>
            <a:off x="1422916" y="950383"/>
            <a:ext cx="16126381" cy="1781969"/>
          </a:xfrm>
          <a:prstGeom prst="rect">
            <a:avLst/>
          </a:prstGeom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3200" b="1" dirty="0"/>
              <a:t>Разные уровни поддержки волонтерской деятельности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2238C5C-56C7-441C-A577-50451637E17E}"/>
              </a:ext>
            </a:extLst>
          </p:cNvPr>
          <p:cNvSpPr/>
          <p:nvPr/>
        </p:nvSpPr>
        <p:spPr>
          <a:xfrm>
            <a:off x="18650857" y="10183813"/>
            <a:ext cx="205242" cy="508000"/>
          </a:xfrm>
          <a:prstGeom prst="rect">
            <a:avLst/>
          </a:prstGeom>
          <a:solidFill>
            <a:srgbClr val="24B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B0612FD-3C6C-4C42-8A12-DC0DFA3359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871" y="2333202"/>
            <a:ext cx="9008438" cy="372629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1449F6F-DA00-478E-9464-B77F165CD6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5972" y="6193714"/>
            <a:ext cx="8556236" cy="372629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6C14805-B2BF-4E0D-A62E-8692C518B9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15977" y="3366192"/>
            <a:ext cx="7818198" cy="5386606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CB52FFD-67BD-4B9C-9D65-F191F4568F36}"/>
              </a:ext>
            </a:extLst>
          </p:cNvPr>
          <p:cNvSpPr/>
          <p:nvPr/>
        </p:nvSpPr>
        <p:spPr>
          <a:xfrm>
            <a:off x="4059150" y="10054227"/>
            <a:ext cx="34499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https://clck.ru/3ArW5n</a:t>
            </a:r>
            <a:endParaRPr lang="ru-RU" sz="24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6910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A7953CF-1D85-4773-937E-A826280B9AB6}"/>
              </a:ext>
            </a:extLst>
          </p:cNvPr>
          <p:cNvSpPr/>
          <p:nvPr/>
        </p:nvSpPr>
        <p:spPr>
          <a:xfrm>
            <a:off x="-1" y="7765576"/>
            <a:ext cx="4585649" cy="27295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966BA058-20C6-42F6-A257-F52E7262C96A}"/>
              </a:ext>
            </a:extLst>
          </p:cNvPr>
          <p:cNvSpPr txBox="1">
            <a:spLocks/>
          </p:cNvSpPr>
          <p:nvPr/>
        </p:nvSpPr>
        <p:spPr>
          <a:xfrm>
            <a:off x="1422916" y="950383"/>
            <a:ext cx="16126381" cy="1781969"/>
          </a:xfrm>
          <a:prstGeom prst="rect">
            <a:avLst/>
          </a:prstGeom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3200" b="1" dirty="0"/>
              <a:t>Разные уровни поддержки волонтерской деятельности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2238C5C-56C7-441C-A577-50451637E17E}"/>
              </a:ext>
            </a:extLst>
          </p:cNvPr>
          <p:cNvSpPr/>
          <p:nvPr/>
        </p:nvSpPr>
        <p:spPr>
          <a:xfrm>
            <a:off x="18650857" y="10183813"/>
            <a:ext cx="205242" cy="508000"/>
          </a:xfrm>
          <a:prstGeom prst="rect">
            <a:avLst/>
          </a:prstGeom>
          <a:solidFill>
            <a:srgbClr val="24B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406D2B9-D390-4357-B88C-F5B05E07E423}"/>
              </a:ext>
            </a:extLst>
          </p:cNvPr>
          <p:cNvSpPr/>
          <p:nvPr/>
        </p:nvSpPr>
        <p:spPr>
          <a:xfrm>
            <a:off x="717361" y="2542536"/>
            <a:ext cx="698356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/>
              <a:t>Ассоциация развития финансовой грамотности </a:t>
            </a:r>
            <a:r>
              <a:rPr lang="ru-RU" sz="2800" dirty="0"/>
              <a:t>учреждена ЦБ РФ, СРО, профобъединениями и крупнейшими финансовыми структурами.</a:t>
            </a:r>
          </a:p>
          <a:p>
            <a:pPr algn="just"/>
            <a:br>
              <a:rPr lang="ru-RU" sz="2800" dirty="0"/>
            </a:br>
            <a:r>
              <a:rPr lang="ru-RU" sz="2800" dirty="0"/>
              <a:t>АРФГ выполняет задачи по масштабированию успешных инициатив в сфере финансовой грамотности и занимается поддержкой, координацией и обучением волонтеров финансового просвещения.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7316EBC-ADCD-4A99-88B2-643D6A4301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3073" y="6788109"/>
            <a:ext cx="9408295" cy="308817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46A406B-6C17-447E-BA5F-1F497C8C24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3438" y="2359615"/>
            <a:ext cx="9635860" cy="5096770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70595AA-4B9B-4229-87E4-D0F0B6121571}"/>
              </a:ext>
            </a:extLst>
          </p:cNvPr>
          <p:cNvSpPr/>
          <p:nvPr/>
        </p:nvSpPr>
        <p:spPr>
          <a:xfrm>
            <a:off x="4059150" y="10054227"/>
            <a:ext cx="35028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6"/>
                </a:solidFill>
              </a:rPr>
              <a:t>https://clck.ru/3ArRSm</a:t>
            </a:r>
          </a:p>
        </p:txBody>
      </p:sp>
    </p:spTree>
    <p:extLst>
      <p:ext uri="{BB962C8B-B14F-4D97-AF65-F5344CB8AC3E}">
        <p14:creationId xmlns:p14="http://schemas.microsoft.com/office/powerpoint/2010/main" val="14242577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966BA058-20C6-42F6-A257-F52E7262C96A}"/>
              </a:ext>
            </a:extLst>
          </p:cNvPr>
          <p:cNvSpPr txBox="1">
            <a:spLocks/>
          </p:cNvSpPr>
          <p:nvPr/>
        </p:nvSpPr>
        <p:spPr>
          <a:xfrm>
            <a:off x="1422916" y="950383"/>
            <a:ext cx="16126381" cy="1781969"/>
          </a:xfrm>
          <a:prstGeom prst="rect">
            <a:avLst/>
          </a:prstGeom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3200" b="1" dirty="0"/>
              <a:t>Инициативное бюджетирование / школьное инициативное бюджетирование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2238C5C-56C7-441C-A577-50451637E17E}"/>
              </a:ext>
            </a:extLst>
          </p:cNvPr>
          <p:cNvSpPr/>
          <p:nvPr/>
        </p:nvSpPr>
        <p:spPr>
          <a:xfrm>
            <a:off x="18650857" y="10183813"/>
            <a:ext cx="205242" cy="508000"/>
          </a:xfrm>
          <a:prstGeom prst="rect">
            <a:avLst/>
          </a:prstGeom>
          <a:solidFill>
            <a:srgbClr val="24B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05480BD-AF86-48CB-BE22-1192782CCE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1" b="2570"/>
          <a:stretch/>
        </p:blipFill>
        <p:spPr>
          <a:xfrm>
            <a:off x="736980" y="2784663"/>
            <a:ext cx="8311486" cy="5341326"/>
          </a:xfrm>
          <a:prstGeom prst="rect">
            <a:avLst/>
          </a:prstGeom>
          <a:ln>
            <a:solidFill>
              <a:srgbClr val="B8BDC0"/>
            </a:solidFill>
          </a:ln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E4989F4-A90E-43F5-9252-9923E3C6AC03}"/>
              </a:ext>
            </a:extLst>
          </p:cNvPr>
          <p:cNvSpPr/>
          <p:nvPr/>
        </p:nvSpPr>
        <p:spPr>
          <a:xfrm>
            <a:off x="736980" y="8178300"/>
            <a:ext cx="3315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6"/>
                </a:solidFill>
              </a:rPr>
              <a:t>https://clck.ru/3ArRr2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E760C6A-1537-41F2-AD7E-ADEA3F0DC3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555" y="2732352"/>
            <a:ext cx="8557678" cy="534132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F325D6C-F0F9-4A58-B937-D7DABAAFE6A8}"/>
              </a:ext>
            </a:extLst>
          </p:cNvPr>
          <p:cNvSpPr/>
          <p:nvPr/>
        </p:nvSpPr>
        <p:spPr>
          <a:xfrm>
            <a:off x="9677555" y="8166437"/>
            <a:ext cx="34163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6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https://clck.ru/3ArSNd</a:t>
            </a:r>
            <a:endParaRPr lang="ru-RU" sz="24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818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966BA058-20C6-42F6-A257-F52E7262C96A}"/>
              </a:ext>
            </a:extLst>
          </p:cNvPr>
          <p:cNvSpPr txBox="1">
            <a:spLocks/>
          </p:cNvSpPr>
          <p:nvPr/>
        </p:nvSpPr>
        <p:spPr>
          <a:xfrm>
            <a:off x="1422916" y="950383"/>
            <a:ext cx="16126381" cy="1781969"/>
          </a:xfrm>
          <a:prstGeom prst="rect">
            <a:avLst/>
          </a:prstGeom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3200" b="1" dirty="0"/>
              <a:t>Инициативное бюджетирование / школьное инициативное бюджетирование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2238C5C-56C7-441C-A577-50451637E17E}"/>
              </a:ext>
            </a:extLst>
          </p:cNvPr>
          <p:cNvSpPr/>
          <p:nvPr/>
        </p:nvSpPr>
        <p:spPr>
          <a:xfrm>
            <a:off x="18650857" y="10183813"/>
            <a:ext cx="205242" cy="508000"/>
          </a:xfrm>
          <a:prstGeom prst="rect">
            <a:avLst/>
          </a:prstGeom>
          <a:solidFill>
            <a:srgbClr val="24B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51EC558-89B8-49E4-8DF9-6C58CCE70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2916" y="2784663"/>
            <a:ext cx="6977029" cy="6657308"/>
          </a:xfrm>
          <a:prstGeom prst="rect">
            <a:avLst/>
          </a:prstGeom>
          <a:ln>
            <a:solidFill>
              <a:srgbClr val="B8BDC0"/>
            </a:solidFill>
          </a:ln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E5FA842-F0EC-4242-B7BB-6E45D568881D}"/>
              </a:ext>
            </a:extLst>
          </p:cNvPr>
          <p:cNvSpPr/>
          <p:nvPr/>
        </p:nvSpPr>
        <p:spPr>
          <a:xfrm>
            <a:off x="1422916" y="9475927"/>
            <a:ext cx="33650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https://clck.ru/3ArScd</a:t>
            </a:r>
            <a:endParaRPr lang="ru-RU" sz="2400" b="1" dirty="0">
              <a:solidFill>
                <a:schemeClr val="accent6"/>
              </a:solidFill>
            </a:endParaRPr>
          </a:p>
          <a:p>
            <a:endParaRPr lang="ru-RU" sz="1600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4F1589A-F409-4EC5-A3ED-91C473C857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6633" y="2775485"/>
            <a:ext cx="3694966" cy="6657308"/>
          </a:xfrm>
          <a:prstGeom prst="rect">
            <a:avLst/>
          </a:prstGeom>
          <a:ln>
            <a:solidFill>
              <a:srgbClr val="B8BDC0"/>
            </a:solidFill>
          </a:ln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4E6CD9C-8041-42EB-B340-A8455628E5F1}"/>
              </a:ext>
            </a:extLst>
          </p:cNvPr>
          <p:cNvSpPr/>
          <p:nvPr/>
        </p:nvSpPr>
        <p:spPr>
          <a:xfrm>
            <a:off x="8816633" y="9475926"/>
            <a:ext cx="34163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https://clck.ru/3ArSZK</a:t>
            </a:r>
            <a:endParaRPr lang="ru-RU" sz="2400" b="1" dirty="0">
              <a:solidFill>
                <a:schemeClr val="accent6"/>
              </a:solidFill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4B9C1B3-BADD-4501-B722-1C0B18E091DA}"/>
              </a:ext>
            </a:extLst>
          </p:cNvPr>
          <p:cNvSpPr/>
          <p:nvPr/>
        </p:nvSpPr>
        <p:spPr>
          <a:xfrm>
            <a:off x="13266516" y="2732352"/>
            <a:ext cx="4699469" cy="3539430"/>
          </a:xfrm>
          <a:prstGeom prst="rect">
            <a:avLst/>
          </a:prstGeom>
          <a:ln>
            <a:solidFill>
              <a:srgbClr val="B8BD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+mn-lt"/>
              </a:rPr>
              <a:t>Второй региональный конкурс лучших проектов школьного инициативного бюджетирования в общеобразовательных организациях Ханты-Мансийского автономного округа – Югры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B74DFDB-C65D-43FE-B417-60218FEBBEAD}"/>
              </a:ext>
            </a:extLst>
          </p:cNvPr>
          <p:cNvSpPr/>
          <p:nvPr/>
        </p:nvSpPr>
        <p:spPr>
          <a:xfrm>
            <a:off x="13266516" y="6377591"/>
            <a:ext cx="33137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6"/>
                </a:solidFill>
              </a:rPr>
              <a:t>https://clck.ru/3ArSrF</a:t>
            </a:r>
          </a:p>
        </p:txBody>
      </p:sp>
    </p:spTree>
    <p:extLst>
      <p:ext uri="{BB962C8B-B14F-4D97-AF65-F5344CB8AC3E}">
        <p14:creationId xmlns:p14="http://schemas.microsoft.com/office/powerpoint/2010/main" val="20866030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966BA058-20C6-42F6-A257-F52E7262C96A}"/>
              </a:ext>
            </a:extLst>
          </p:cNvPr>
          <p:cNvSpPr txBox="1">
            <a:spLocks/>
          </p:cNvSpPr>
          <p:nvPr/>
        </p:nvSpPr>
        <p:spPr>
          <a:xfrm>
            <a:off x="1422916" y="950383"/>
            <a:ext cx="16126381" cy="1781969"/>
          </a:xfrm>
          <a:prstGeom prst="rect">
            <a:avLst/>
          </a:prstGeom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3200" b="1" dirty="0"/>
              <a:t>Олимпиады и конкурсы ВШЭ по направлению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2238C5C-56C7-441C-A577-50451637E17E}"/>
              </a:ext>
            </a:extLst>
          </p:cNvPr>
          <p:cNvSpPr/>
          <p:nvPr/>
        </p:nvSpPr>
        <p:spPr>
          <a:xfrm>
            <a:off x="18650857" y="10183813"/>
            <a:ext cx="205242" cy="508000"/>
          </a:xfrm>
          <a:prstGeom prst="rect">
            <a:avLst/>
          </a:prstGeom>
          <a:solidFill>
            <a:srgbClr val="24B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7AAADC5-E53F-4A58-9DC9-64271F433E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6517" y="2513988"/>
            <a:ext cx="6554734" cy="375552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DA3268-502C-4BD1-8E10-BEE87CDF30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870" y="2513988"/>
            <a:ext cx="5375395" cy="375552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013979F-39F6-4C03-9A3F-C9A85CFE35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22504" y="2480171"/>
            <a:ext cx="5209255" cy="3789341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C521B29-D4A1-46BC-8482-9AAF4636A4C2}"/>
              </a:ext>
            </a:extLst>
          </p:cNvPr>
          <p:cNvSpPr/>
          <p:nvPr/>
        </p:nvSpPr>
        <p:spPr>
          <a:xfrm>
            <a:off x="929870" y="6615263"/>
            <a:ext cx="1750188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dirty="0">
                <a:latin typeface="+mn-lt"/>
              </a:rPr>
              <a:t>Профиль финансовая грамотность имеет наивысший I уровень в перечне олимпиад школьников, ежегодно утверждаемый Министерством науки и высшего образования РФ. 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dirty="0">
                <a:latin typeface="+mn-lt"/>
              </a:rPr>
              <a:t>Принимая участие в олимпиаде, можно не только попробовать свои силы, проверить свою компетентность в вопросах финансовой грамотности, но и получить преференции при поступлении в ВУЗы: поступление без вступительных испытаний на профильные направления подготовки, 100 баллов по ЕГЭ по математике или обществознанию. 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dirty="0">
                <a:latin typeface="+mn-lt"/>
              </a:rPr>
              <a:t>Ознакомиться с особыми правами, предоставляемыми победителям и призерам перечневых олимпиад при поступлении в НИУ ВШЭ, можно </a:t>
            </a:r>
            <a:r>
              <a:rPr lang="ru-RU" sz="2800" b="1" dirty="0">
                <a:solidFill>
                  <a:schemeClr val="accent6"/>
                </a:solidFill>
                <a:latin typeface="+mn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по ссылке.</a:t>
            </a:r>
            <a:endParaRPr lang="ru-RU" sz="2800" b="1" dirty="0">
              <a:solidFill>
                <a:schemeClr val="accent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17569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231296"/>
            <a:ext cx="6983566" cy="5942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966BA058-20C6-42F6-A257-F52E7262C96A}"/>
              </a:ext>
            </a:extLst>
          </p:cNvPr>
          <p:cNvSpPr txBox="1">
            <a:spLocks/>
          </p:cNvSpPr>
          <p:nvPr/>
        </p:nvSpPr>
        <p:spPr>
          <a:xfrm>
            <a:off x="1422916" y="950383"/>
            <a:ext cx="16126381" cy="1781969"/>
          </a:xfrm>
          <a:prstGeom prst="rect">
            <a:avLst/>
          </a:prstGeom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3200" b="1" dirty="0">
                <a:latin typeface="+mn-lt"/>
              </a:rPr>
              <a:t>Самостоятельная работа по теме</a:t>
            </a:r>
          </a:p>
        </p:txBody>
      </p:sp>
      <p:sp>
        <p:nvSpPr>
          <p:cNvPr id="10" name="Объект 4">
            <a:extLst>
              <a:ext uri="{FF2B5EF4-FFF2-40B4-BE49-F238E27FC236}">
                <a16:creationId xmlns:a16="http://schemas.microsoft.com/office/drawing/2014/main" id="{CD7234F1-C655-464A-89DB-08C9F8DE387C}"/>
              </a:ext>
            </a:extLst>
          </p:cNvPr>
          <p:cNvSpPr txBox="1">
            <a:spLocks/>
          </p:cNvSpPr>
          <p:nvPr/>
        </p:nvSpPr>
        <p:spPr>
          <a:xfrm>
            <a:off x="1422916" y="3088746"/>
            <a:ext cx="16126381" cy="64150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2800" dirty="0"/>
              <a:t>Подготовьте краткие методические рекомендации (до 20 страниц) по формированию предприимчивости в рамках предмета «Обществознание» в 9–11 классах.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2800" dirty="0"/>
              <a:t>Методические рекомендации должны включать: </a:t>
            </a:r>
          </a:p>
          <a:p>
            <a:pPr marL="514350" indent="-514350" algn="just">
              <a:buAutoNum type="arabicPeriod"/>
            </a:pPr>
            <a:r>
              <a:rPr lang="ru-RU" sz="2800" dirty="0"/>
              <a:t>Цели и задачи обучения основам финансовой грамотности на уроках обществознания; </a:t>
            </a:r>
          </a:p>
          <a:p>
            <a:pPr marL="514350" indent="-514350" algn="just">
              <a:buAutoNum type="arabicPeriod"/>
            </a:pPr>
            <a:r>
              <a:rPr lang="ru-RU" sz="2800" dirty="0"/>
              <a:t>Рекомендации по отбору учебного материала и разработке учебных занятий; </a:t>
            </a:r>
          </a:p>
          <a:p>
            <a:pPr marL="514350" indent="-514350" algn="just">
              <a:buAutoNum type="arabicPeriod"/>
            </a:pPr>
            <a:r>
              <a:rPr lang="ru-RU" sz="2800" dirty="0"/>
              <a:t>Практические задания для учащихся, направленные на формирование навыков принятия финансовых решений; </a:t>
            </a:r>
          </a:p>
          <a:p>
            <a:pPr marL="514350" indent="-514350" algn="just">
              <a:buAutoNum type="arabicPeriod"/>
            </a:pPr>
            <a:r>
              <a:rPr lang="ru-RU" sz="2800" dirty="0"/>
              <a:t>Критерии оценки знаний и умений учащихся в области финансовой грамотности;</a:t>
            </a:r>
          </a:p>
          <a:p>
            <a:pPr marL="514350" indent="-514350" algn="just">
              <a:buAutoNum type="arabicPeriod"/>
            </a:pPr>
            <a:r>
              <a:rPr lang="ru-RU" sz="2800" dirty="0"/>
              <a:t>Федеральные и региональные конкурсы для учащихся по модулю «Предпринимательство»;</a:t>
            </a:r>
          </a:p>
          <a:p>
            <a:pPr marL="514350" indent="-514350" algn="just">
              <a:buAutoNum type="arabicPeriod"/>
            </a:pPr>
            <a:r>
              <a:rPr lang="ru-RU" sz="2800" dirty="0"/>
              <a:t>Рекомендации по использованию дополнительных образовательных ресурсов (учебников, онлайн-курсов, видеоматериалов).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2238C5C-56C7-441C-A577-50451637E17E}"/>
              </a:ext>
            </a:extLst>
          </p:cNvPr>
          <p:cNvSpPr/>
          <p:nvPr/>
        </p:nvSpPr>
        <p:spPr>
          <a:xfrm>
            <a:off x="18650857" y="10183813"/>
            <a:ext cx="205242" cy="508000"/>
          </a:xfrm>
          <a:prstGeom prst="rect">
            <a:avLst/>
          </a:prstGeom>
          <a:solidFill>
            <a:srgbClr val="24B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02476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91" y="4196444"/>
            <a:ext cx="8827691" cy="75111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966BA058-20C6-42F6-A257-F52E7262C96A}"/>
              </a:ext>
            </a:extLst>
          </p:cNvPr>
          <p:cNvSpPr txBox="1">
            <a:spLocks/>
          </p:cNvSpPr>
          <p:nvPr/>
        </p:nvSpPr>
        <p:spPr>
          <a:xfrm>
            <a:off x="1422916" y="950383"/>
            <a:ext cx="16126381" cy="1781969"/>
          </a:xfrm>
          <a:prstGeom prst="rect">
            <a:avLst/>
          </a:prstGeom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3200" b="1" dirty="0"/>
              <a:t>Тема «Предпринимательство»                                                </a:t>
            </a:r>
            <a:r>
              <a:rPr lang="ru-RU" sz="3200" b="1" dirty="0">
                <a:highlight>
                  <a:srgbClr val="00FF00"/>
                </a:highlight>
              </a:rPr>
              <a:t>БАЗОВЫЙ УРОВЕНЬ</a:t>
            </a:r>
            <a:r>
              <a:rPr lang="ru-RU" sz="3200" b="1" dirty="0"/>
              <a:t> </a:t>
            </a:r>
            <a:endParaRPr lang="ru-RU" sz="3200" b="1" dirty="0">
              <a:highlight>
                <a:srgbClr val="00FFFF"/>
              </a:highlight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2238C5C-56C7-441C-A577-50451637E17E}"/>
              </a:ext>
            </a:extLst>
          </p:cNvPr>
          <p:cNvSpPr/>
          <p:nvPr/>
        </p:nvSpPr>
        <p:spPr>
          <a:xfrm>
            <a:off x="18650857" y="10183813"/>
            <a:ext cx="205242" cy="508000"/>
          </a:xfrm>
          <a:prstGeom prst="rect">
            <a:avLst/>
          </a:prstGeom>
          <a:solidFill>
            <a:srgbClr val="24B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ъект 4">
            <a:extLst>
              <a:ext uri="{FF2B5EF4-FFF2-40B4-BE49-F238E27FC236}">
                <a16:creationId xmlns:a16="http://schemas.microsoft.com/office/drawing/2014/main" id="{4FE12E8A-1ED2-4247-A2CD-5C97A101A3AC}"/>
              </a:ext>
            </a:extLst>
          </p:cNvPr>
          <p:cNvSpPr txBox="1">
            <a:spLocks/>
          </p:cNvSpPr>
          <p:nvPr/>
        </p:nvSpPr>
        <p:spPr>
          <a:xfrm>
            <a:off x="1407886" y="2732352"/>
            <a:ext cx="16141411" cy="640144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2800" dirty="0"/>
              <a:t>Осведомлённость, знания и понимание</a:t>
            </a:r>
          </a:p>
          <a:p>
            <a:pPr algn="just"/>
            <a:r>
              <a:rPr lang="ru-RU" sz="2400" b="1" dirty="0"/>
              <a:t>Знать: </a:t>
            </a:r>
            <a:r>
              <a:rPr lang="ru-RU" sz="2400" dirty="0"/>
              <a:t>что такое деловая компетенция;</a:t>
            </a:r>
          </a:p>
          <a:p>
            <a:pPr algn="just"/>
            <a:r>
              <a:rPr lang="ru-RU" sz="2400" b="1" dirty="0"/>
              <a:t>Понимать: </a:t>
            </a:r>
            <a:r>
              <a:rPr lang="ru-RU" sz="2400" dirty="0"/>
              <a:t>что такое предпринимательство и его отличия от работы по найму; что такое предпринимательский проект и из каких ключевых элементов он состоит; суть социального предпринимательства; </a:t>
            </a:r>
          </a:p>
          <a:p>
            <a:pPr algn="just"/>
            <a:r>
              <a:rPr lang="ru-RU" sz="2400" b="1" dirty="0"/>
              <a:t>Иметь представление: </a:t>
            </a:r>
            <a:r>
              <a:rPr lang="ru-RU" sz="2400" dirty="0"/>
              <a:t>о том, кто такой современный предприниматель: личные, деловые качества и т.д.; что такое предпринимательская культура и предпринимательское мышление, какие возможности развития деловой компетенции существуют в современных условиях; о рисках предпринимательской деятельности и условиях развития стартапов и малого бизнеса; об основных финансовых и маркетинговых атрибутах предпринимательской деятельности: выручке, переменных и постоянных издержках, прибыли</a:t>
            </a:r>
          </a:p>
          <a:p>
            <a:pPr algn="just"/>
            <a:endParaRPr lang="ru-RU" sz="2400" dirty="0"/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2800" dirty="0"/>
              <a:t>Умения, навыки и поведение</a:t>
            </a:r>
          </a:p>
          <a:p>
            <a:pPr algn="just"/>
            <a:r>
              <a:rPr lang="ru-RU" sz="2400" b="1" dirty="0"/>
              <a:t>Уметь:</a:t>
            </a:r>
            <a:r>
              <a:rPr lang="ru-RU" sz="2400" dirty="0"/>
              <a:t> выбирать нишу для потенциального предпринимательского проекта, основываясь на исследованиях из официальных источников; выбирать клиента/потребителя для предпринимательского проекта; подбирать команду для предпринимательского проекта; мыслить стратегически от конечной цели при выборе формы предпринимательской деятельности; находить информацию о формах государственной поддержки детского предпринимательства (социального предпринимательства и т.д.) и встраивать их в свой проект; составлять и корректировать бизнес-план с учетом быстро меняющихся обстоятельств</a:t>
            </a:r>
          </a:p>
          <a:p>
            <a:pPr algn="just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012986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966BA058-20C6-42F6-A257-F52E7262C96A}"/>
              </a:ext>
            </a:extLst>
          </p:cNvPr>
          <p:cNvSpPr txBox="1">
            <a:spLocks/>
          </p:cNvSpPr>
          <p:nvPr/>
        </p:nvSpPr>
        <p:spPr>
          <a:xfrm>
            <a:off x="1422916" y="950383"/>
            <a:ext cx="16126381" cy="1781969"/>
          </a:xfrm>
          <a:prstGeom prst="rect">
            <a:avLst/>
          </a:prstGeom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3200" b="1" dirty="0"/>
              <a:t>Тема «Предпринимательство»                                                </a:t>
            </a:r>
            <a:r>
              <a:rPr lang="ru-RU" sz="3200" b="1" dirty="0">
                <a:highlight>
                  <a:srgbClr val="00FF00"/>
                </a:highlight>
              </a:rPr>
              <a:t>БАЗОВЫЙ УРОВЕНЬ</a:t>
            </a:r>
            <a:r>
              <a:rPr lang="ru-RU" sz="3200" b="1" dirty="0"/>
              <a:t> </a:t>
            </a:r>
            <a:endParaRPr lang="ru-RU" sz="3200" b="1" dirty="0">
              <a:highlight>
                <a:srgbClr val="00FFFF"/>
              </a:highlight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2238C5C-56C7-441C-A577-50451637E17E}"/>
              </a:ext>
            </a:extLst>
          </p:cNvPr>
          <p:cNvSpPr/>
          <p:nvPr/>
        </p:nvSpPr>
        <p:spPr>
          <a:xfrm>
            <a:off x="18650857" y="10183813"/>
            <a:ext cx="205242" cy="508000"/>
          </a:xfrm>
          <a:prstGeom prst="rect">
            <a:avLst/>
          </a:prstGeom>
          <a:solidFill>
            <a:srgbClr val="24B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ъект 4">
            <a:extLst>
              <a:ext uri="{FF2B5EF4-FFF2-40B4-BE49-F238E27FC236}">
                <a16:creationId xmlns:a16="http://schemas.microsoft.com/office/drawing/2014/main" id="{4FE12E8A-1ED2-4247-A2CD-5C97A101A3AC}"/>
              </a:ext>
            </a:extLst>
          </p:cNvPr>
          <p:cNvSpPr txBox="1">
            <a:spLocks/>
          </p:cNvSpPr>
          <p:nvPr/>
        </p:nvSpPr>
        <p:spPr>
          <a:xfrm>
            <a:off x="1407886" y="2732352"/>
            <a:ext cx="16141411" cy="640144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2800" dirty="0"/>
              <a:t>Личные характеристики и установки (включая уверенность и мотивацию)</a:t>
            </a:r>
          </a:p>
          <a:p>
            <a:pPr algn="just"/>
            <a:r>
              <a:rPr lang="ru-RU" sz="2400" b="1" dirty="0"/>
              <a:t>Быть готовым: </a:t>
            </a:r>
            <a:r>
              <a:rPr lang="ru-RU" sz="2400" dirty="0"/>
              <a:t>принимать отличительные особенности предпринимательства, влекущие к профессиональной свободе; постоянно развиваться и учиться в неочевидных и сложных направлениях формирования собственного портрета предпринимателя; к выполнению нетипичных для себя социальных ролей; к осознанным шагам на первых этапах формирования и развития предпринимательского проекта на основе опыта и кейсов действующих предпринимателей; регулярно включаться в инициативы предпринимательского характера для приобретения опыта; постоянно развивать свои финансово-математические навыки для бизнес-планирования</a:t>
            </a:r>
          </a:p>
        </p:txBody>
      </p:sp>
    </p:spTree>
    <p:extLst>
      <p:ext uri="{BB962C8B-B14F-4D97-AF65-F5344CB8AC3E}">
        <p14:creationId xmlns:p14="http://schemas.microsoft.com/office/powerpoint/2010/main" val="1188518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966BA058-20C6-42F6-A257-F52E7262C96A}"/>
              </a:ext>
            </a:extLst>
          </p:cNvPr>
          <p:cNvSpPr txBox="1">
            <a:spLocks/>
          </p:cNvSpPr>
          <p:nvPr/>
        </p:nvSpPr>
        <p:spPr>
          <a:xfrm>
            <a:off x="1422916" y="950383"/>
            <a:ext cx="16126381" cy="1781969"/>
          </a:xfrm>
          <a:prstGeom prst="rect">
            <a:avLst/>
          </a:prstGeom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3200" b="1" dirty="0"/>
              <a:t>Тема «Предпринимательство»                                       </a:t>
            </a:r>
            <a:r>
              <a:rPr lang="ru-RU" sz="3200" b="1" dirty="0">
                <a:highlight>
                  <a:srgbClr val="00FFFF"/>
                </a:highlight>
              </a:rPr>
              <a:t>ПРОДВИНУТЫЙ УРОВЕНЬ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2238C5C-56C7-441C-A577-50451637E17E}"/>
              </a:ext>
            </a:extLst>
          </p:cNvPr>
          <p:cNvSpPr/>
          <p:nvPr/>
        </p:nvSpPr>
        <p:spPr>
          <a:xfrm>
            <a:off x="18650857" y="10183813"/>
            <a:ext cx="205242" cy="508000"/>
          </a:xfrm>
          <a:prstGeom prst="rect">
            <a:avLst/>
          </a:prstGeom>
          <a:solidFill>
            <a:srgbClr val="24B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бъект 4">
            <a:extLst>
              <a:ext uri="{FF2B5EF4-FFF2-40B4-BE49-F238E27FC236}">
                <a16:creationId xmlns:a16="http://schemas.microsoft.com/office/drawing/2014/main" id="{92EF3CEB-A4F3-4D55-8975-8D39EB882141}"/>
              </a:ext>
            </a:extLst>
          </p:cNvPr>
          <p:cNvSpPr txBox="1">
            <a:spLocks/>
          </p:cNvSpPr>
          <p:nvPr/>
        </p:nvSpPr>
        <p:spPr>
          <a:xfrm>
            <a:off x="1407886" y="2288177"/>
            <a:ext cx="16141411" cy="640144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2800" dirty="0"/>
              <a:t>Осведомлённость, знания и понимание</a:t>
            </a:r>
          </a:p>
          <a:p>
            <a:pPr algn="just"/>
            <a:r>
              <a:rPr lang="ru-RU" sz="2400" b="1" dirty="0"/>
              <a:t>Знать,</a:t>
            </a:r>
            <a:r>
              <a:rPr lang="ru-RU" sz="2400" dirty="0"/>
              <a:t> как создается социальный проект;</a:t>
            </a:r>
          </a:p>
          <a:p>
            <a:pPr algn="just"/>
            <a:r>
              <a:rPr lang="ru-RU" sz="2400" b="1" dirty="0"/>
              <a:t>Понимать: </a:t>
            </a:r>
            <a:r>
              <a:rPr lang="ru-RU" sz="2400" dirty="0"/>
              <a:t>что современный предприниматель может совмещать несколько видов деятельности, соблюдая правовые нормы; ценность развития детского предпринимательского сообщества для инноваций и прогресса; важность построения эффективных коммуникаций для продвижения предпринимательского проекта (стартапа), синхронного освоения «твердых» и «мягких» навыков для успешной предпринимательской деятельности; возможности предпринимательства в направлении государственной поддержки; важность построения и постоянной корректировки бизнес-плана при реализации любого предпринимательского проекта;</a:t>
            </a:r>
          </a:p>
          <a:p>
            <a:pPr algn="just"/>
            <a:r>
              <a:rPr lang="ru-RU" sz="2400" b="1" dirty="0"/>
              <a:t>Иметь представление</a:t>
            </a:r>
            <a:r>
              <a:rPr lang="ru-RU" sz="2400" dirty="0"/>
              <a:t> об основных формах предпринимательской деятельности, знать правовые аспекты и особенности каждой формы</a:t>
            </a:r>
            <a:endParaRPr lang="ru-RU" sz="2400" b="1" dirty="0"/>
          </a:p>
          <a:p>
            <a:pPr marL="457200" indent="-457200" algn="just">
              <a:buFont typeface="Wingdings" panose="05000000000000000000" pitchFamily="2" charset="2"/>
              <a:buChar char="q"/>
            </a:pPr>
            <a:endParaRPr lang="ru-RU" sz="2800" dirty="0"/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2800" dirty="0"/>
              <a:t>Умения, навыки и поведение</a:t>
            </a:r>
          </a:p>
          <a:p>
            <a:pPr algn="just"/>
            <a:r>
              <a:rPr lang="ru-RU" sz="2400" b="1" dirty="0"/>
              <a:t>Аргументировать выбор </a:t>
            </a:r>
            <a:r>
              <a:rPr lang="ru-RU" sz="2400" dirty="0"/>
              <a:t>ниши предпринимательского проекта перед потенциальным инвестором (конкурсной комиссией); </a:t>
            </a:r>
          </a:p>
          <a:p>
            <a:pPr algn="just"/>
            <a:r>
              <a:rPr lang="ru-RU" sz="2400" b="1" dirty="0"/>
              <a:t>Представить</a:t>
            </a:r>
            <a:r>
              <a:rPr lang="ru-RU" sz="2400" dirty="0"/>
              <a:t> бизнес-план на предпринимательский проект с аннотацией финансовых расчетов;</a:t>
            </a:r>
          </a:p>
          <a:p>
            <a:pPr algn="just"/>
            <a:r>
              <a:rPr lang="ru-RU" sz="2400" b="1" dirty="0"/>
              <a:t>Формировать:</a:t>
            </a:r>
            <a:r>
              <a:rPr lang="ru-RU" sz="2400" dirty="0"/>
              <a:t> портрет пользователя и карту пользовательского пути с учетом специфики выбранного продукта проекта; проектную команду предпринимательского проекта, основываясь на объективной оценке компетенций и вклада каждого члена команды;</a:t>
            </a:r>
          </a:p>
          <a:p>
            <a:pPr algn="just"/>
            <a:r>
              <a:rPr lang="ru-RU" sz="2400" b="1" dirty="0"/>
              <a:t>Мыслить глобально</a:t>
            </a:r>
            <a:r>
              <a:rPr lang="ru-RU" sz="2400" dirty="0"/>
              <a:t>, действовать локально при выборе правовой формы бизнеса (стартапа); </a:t>
            </a:r>
          </a:p>
          <a:p>
            <a:pPr algn="just"/>
            <a:r>
              <a:rPr lang="ru-RU" sz="2400" b="1" dirty="0"/>
              <a:t>Уметь</a:t>
            </a:r>
            <a:r>
              <a:rPr lang="ru-RU" sz="2400" dirty="0"/>
              <a:t> сформировать и подать заявку на конкурс и/или грант по детскому, в том числе социальному предпринимательству</a:t>
            </a:r>
          </a:p>
        </p:txBody>
      </p:sp>
    </p:spTree>
    <p:extLst>
      <p:ext uri="{BB962C8B-B14F-4D97-AF65-F5344CB8AC3E}">
        <p14:creationId xmlns:p14="http://schemas.microsoft.com/office/powerpoint/2010/main" val="2029356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966BA058-20C6-42F6-A257-F52E7262C96A}"/>
              </a:ext>
            </a:extLst>
          </p:cNvPr>
          <p:cNvSpPr txBox="1">
            <a:spLocks/>
          </p:cNvSpPr>
          <p:nvPr/>
        </p:nvSpPr>
        <p:spPr>
          <a:xfrm>
            <a:off x="1422916" y="950383"/>
            <a:ext cx="16126381" cy="1781969"/>
          </a:xfrm>
          <a:prstGeom prst="rect">
            <a:avLst/>
          </a:prstGeom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3200" b="1" dirty="0"/>
              <a:t>Тема «Предпринимательство»                                       </a:t>
            </a:r>
            <a:r>
              <a:rPr lang="ru-RU" sz="3200" b="1" dirty="0">
                <a:highlight>
                  <a:srgbClr val="00FFFF"/>
                </a:highlight>
              </a:rPr>
              <a:t>ПРОДВИНУТЫЙ УРОВЕНЬ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2238C5C-56C7-441C-A577-50451637E17E}"/>
              </a:ext>
            </a:extLst>
          </p:cNvPr>
          <p:cNvSpPr/>
          <p:nvPr/>
        </p:nvSpPr>
        <p:spPr>
          <a:xfrm>
            <a:off x="18650857" y="10183813"/>
            <a:ext cx="205242" cy="508000"/>
          </a:xfrm>
          <a:prstGeom prst="rect">
            <a:avLst/>
          </a:prstGeom>
          <a:solidFill>
            <a:srgbClr val="24B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бъект 4">
            <a:extLst>
              <a:ext uri="{FF2B5EF4-FFF2-40B4-BE49-F238E27FC236}">
                <a16:creationId xmlns:a16="http://schemas.microsoft.com/office/drawing/2014/main" id="{92EF3CEB-A4F3-4D55-8975-8D39EB882141}"/>
              </a:ext>
            </a:extLst>
          </p:cNvPr>
          <p:cNvSpPr txBox="1">
            <a:spLocks/>
          </p:cNvSpPr>
          <p:nvPr/>
        </p:nvSpPr>
        <p:spPr>
          <a:xfrm>
            <a:off x="1407886" y="3263537"/>
            <a:ext cx="16141411" cy="408214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2800" dirty="0"/>
              <a:t>Личные характеристики и установки (включая уверенность и мотивацию)</a:t>
            </a:r>
          </a:p>
          <a:p>
            <a:pPr algn="just"/>
            <a:r>
              <a:rPr lang="ru-RU" sz="2400" b="1" dirty="0"/>
              <a:t>Быть мотивированным: </a:t>
            </a:r>
            <a:r>
              <a:rPr lang="ru-RU" sz="2400" dirty="0"/>
              <a:t>брать ответственность за конечный результат предпринимательского проекта на себя; вкладывать в свое развития ресурсы (временные, эмоциональные, умственные, материальные), понимая неограниченную протяженность по времени данного процесса; мыслить критически, отличать лидерство и управление, развивать предпринимательское мышление в «поле», взаимодействуя с командой проекта; постоянно изучать опыт действующих предпринимателей при любом взаимодействии с финансовой средой (налоги, правовая форма и т.д.); изучать и активно использовать программное обеспечение для формирования и корректировки бизнес-плана;</a:t>
            </a:r>
          </a:p>
          <a:p>
            <a:pPr algn="just"/>
            <a:r>
              <a:rPr lang="ru-RU" sz="2400" b="1" dirty="0"/>
              <a:t>Проявлять активность и инициативу </a:t>
            </a:r>
            <a:r>
              <a:rPr lang="ru-RU" sz="2400" dirty="0"/>
              <a:t>в поиске идеи, решений, информации о привлечении денежных средств в бизнес (банковский кредит, инвестиции, субсидии, государственные гранты)</a:t>
            </a:r>
          </a:p>
        </p:txBody>
      </p:sp>
    </p:spTree>
    <p:extLst>
      <p:ext uri="{BB962C8B-B14F-4D97-AF65-F5344CB8AC3E}">
        <p14:creationId xmlns:p14="http://schemas.microsoft.com/office/powerpoint/2010/main" val="2487054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966BA058-20C6-42F6-A257-F52E7262C96A}"/>
              </a:ext>
            </a:extLst>
          </p:cNvPr>
          <p:cNvSpPr txBox="1">
            <a:spLocks/>
          </p:cNvSpPr>
          <p:nvPr/>
        </p:nvSpPr>
        <p:spPr>
          <a:xfrm>
            <a:off x="1422916" y="950383"/>
            <a:ext cx="16126381" cy="1781969"/>
          </a:xfrm>
          <a:prstGeom prst="rect">
            <a:avLst/>
          </a:prstGeom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ru-RU" sz="3200" b="1" dirty="0"/>
          </a:p>
          <a:p>
            <a:r>
              <a:rPr lang="ru-RU" sz="3200" b="1" dirty="0"/>
              <a:t>ЕРК по ФГ. Предметная область 4. Финансовая среда</a:t>
            </a:r>
          </a:p>
          <a:p>
            <a:endParaRPr lang="ru-RU" sz="3200" b="1" dirty="0"/>
          </a:p>
          <a:p>
            <a:r>
              <a:rPr lang="ru-RU" sz="3200" b="1" dirty="0"/>
              <a:t>Темы:</a:t>
            </a: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6D6F821E-9124-446A-8E24-A56BB18508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0043890"/>
              </p:ext>
            </p:extLst>
          </p:nvPr>
        </p:nvGraphicFramePr>
        <p:xfrm>
          <a:off x="1422916" y="3088746"/>
          <a:ext cx="10623941" cy="6415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2238C5C-56C7-441C-A577-50451637E17E}"/>
              </a:ext>
            </a:extLst>
          </p:cNvPr>
          <p:cNvSpPr/>
          <p:nvPr/>
        </p:nvSpPr>
        <p:spPr>
          <a:xfrm>
            <a:off x="18650857" y="10183813"/>
            <a:ext cx="205242" cy="508000"/>
          </a:xfrm>
          <a:prstGeom prst="rect">
            <a:avLst/>
          </a:prstGeom>
          <a:solidFill>
            <a:srgbClr val="24B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918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966BA058-20C6-42F6-A257-F52E7262C96A}"/>
              </a:ext>
            </a:extLst>
          </p:cNvPr>
          <p:cNvSpPr txBox="1">
            <a:spLocks/>
          </p:cNvSpPr>
          <p:nvPr/>
        </p:nvSpPr>
        <p:spPr>
          <a:xfrm>
            <a:off x="1494568" y="438371"/>
            <a:ext cx="16078613" cy="1781969"/>
          </a:xfrm>
          <a:prstGeom prst="rect">
            <a:avLst/>
          </a:prstGeom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ru-RU" sz="3100" b="1" dirty="0"/>
          </a:p>
          <a:p>
            <a:r>
              <a:rPr lang="ru-RU" sz="3100" b="1" dirty="0"/>
              <a:t>Тема «Финансовые взаимоотношения с государством»</a:t>
            </a:r>
          </a:p>
          <a:p>
            <a:r>
              <a:rPr lang="ru-RU" sz="3100" b="1" dirty="0"/>
              <a:t>                                                                                                           </a:t>
            </a:r>
            <a:r>
              <a:rPr lang="ru-RU" sz="3100" b="1" dirty="0">
                <a:highlight>
                  <a:srgbClr val="00FF00"/>
                </a:highlight>
              </a:rPr>
              <a:t>БАЗОВЫЙ УРОВЕНЬ</a:t>
            </a:r>
            <a:endParaRPr lang="ru-RU" sz="3100" b="1" dirty="0">
              <a:highlight>
                <a:srgbClr val="00FFFF"/>
              </a:highlight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2238C5C-56C7-441C-A577-50451637E17E}"/>
              </a:ext>
            </a:extLst>
          </p:cNvPr>
          <p:cNvSpPr/>
          <p:nvPr/>
        </p:nvSpPr>
        <p:spPr>
          <a:xfrm>
            <a:off x="18650857" y="10183813"/>
            <a:ext cx="205242" cy="508000"/>
          </a:xfrm>
          <a:prstGeom prst="rect">
            <a:avLst/>
          </a:prstGeom>
          <a:solidFill>
            <a:srgbClr val="24B8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ъект 4">
            <a:extLst>
              <a:ext uri="{FF2B5EF4-FFF2-40B4-BE49-F238E27FC236}">
                <a16:creationId xmlns:a16="http://schemas.microsoft.com/office/drawing/2014/main" id="{4FE12E8A-1ED2-4247-A2CD-5C97A101A3AC}"/>
              </a:ext>
            </a:extLst>
          </p:cNvPr>
          <p:cNvSpPr txBox="1">
            <a:spLocks/>
          </p:cNvSpPr>
          <p:nvPr/>
        </p:nvSpPr>
        <p:spPr>
          <a:xfrm>
            <a:off x="1494568" y="1760638"/>
            <a:ext cx="16030844" cy="842317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8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457200" algn="just">
              <a:buFont typeface="Wingdings" panose="05000000000000000000" pitchFamily="2" charset="2"/>
              <a:buChar char="q"/>
            </a:pPr>
            <a:endParaRPr lang="ru-RU" sz="2800" dirty="0"/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2800" dirty="0"/>
              <a:t>Осведомлённость, знания и понимание</a:t>
            </a:r>
          </a:p>
          <a:p>
            <a:pPr algn="just"/>
            <a:r>
              <a:rPr lang="ru-RU" sz="2400" b="1" dirty="0"/>
              <a:t>Знать: </a:t>
            </a:r>
            <a:r>
              <a:rPr lang="ru-RU" sz="2400" dirty="0"/>
              <a:t>основные объекты налогообложения физических лиц и соответствующие им налоги; об основных социальных выплатах, предоставляемых государством;</a:t>
            </a:r>
            <a:endParaRPr lang="ru-RU" sz="2800" dirty="0"/>
          </a:p>
          <a:p>
            <a:pPr algn="just"/>
            <a:r>
              <a:rPr lang="ru-RU" sz="2400" b="1" dirty="0"/>
              <a:t>Понимать:</a:t>
            </a:r>
            <a:r>
              <a:rPr lang="ru-RU" sz="2400" dirty="0"/>
              <a:t> что экономическая ситуация в стране влияет на личное благосостояние и благосостояние семьи; что правительственные решения, в том числе решения о налогах и льготах, могут влиять на личные и семейные расходы и сбережения; что такое налоги, зачем они нужны и каковы направления использования налоговых поступлений в государственный бюджет; достоинства и недостатки пропорциональной и прогрессивной систем налогообложения; что такое пенсия и иметь представление о том, кому (по каким основаниям) она полагается; как работает система пенсионного обеспечения в России; </a:t>
            </a:r>
          </a:p>
          <a:p>
            <a:pPr algn="just"/>
            <a:r>
              <a:rPr lang="ru-RU" sz="2400" b="1" dirty="0"/>
              <a:t>Иметь представление </a:t>
            </a:r>
            <a:r>
              <a:rPr lang="ru-RU" sz="2400" dirty="0"/>
              <a:t>об инициативном бюджетировании, в том числе о школьном возможность собственного участия инициативном бюджетировании</a:t>
            </a:r>
          </a:p>
          <a:p>
            <a:pPr algn="just"/>
            <a:endParaRPr lang="ru-RU" sz="2400" dirty="0"/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2800" dirty="0"/>
              <a:t>Умения, навыки и поведение</a:t>
            </a:r>
          </a:p>
          <a:p>
            <a:pPr algn="just"/>
            <a:r>
              <a:rPr lang="ru-RU" sz="2400" b="1" dirty="0"/>
              <a:t>Уметь:</a:t>
            </a:r>
            <a:r>
              <a:rPr lang="ru-RU" sz="2400" dirty="0"/>
              <a:t> различать зарплату до и после уплаты налога на доходы физических лиц; </a:t>
            </a:r>
          </a:p>
          <a:p>
            <a:pPr algn="just"/>
            <a:r>
              <a:rPr lang="ru-RU" sz="2400" b="1" dirty="0"/>
              <a:t>Находить информацию: </a:t>
            </a:r>
            <a:r>
              <a:rPr lang="ru-RU" sz="2400" dirty="0"/>
              <a:t>об основных видах пенсий и пособий, которые обеспечиваются государством; о практиках инициативного бюджетирования, в том числе школьного</a:t>
            </a:r>
          </a:p>
        </p:txBody>
      </p:sp>
    </p:spTree>
    <p:extLst>
      <p:ext uri="{BB962C8B-B14F-4D97-AF65-F5344CB8AC3E}">
        <p14:creationId xmlns:p14="http://schemas.microsoft.com/office/powerpoint/2010/main" val="3660035586"/>
      </p:ext>
    </p:extLst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4125</TotalTime>
  <Words>2357</Words>
  <Application>Microsoft Office PowerPoint</Application>
  <PresentationFormat>Произвольный</PresentationFormat>
  <Paragraphs>194</Paragraphs>
  <Slides>37</Slides>
  <Notes>36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2" baseType="lpstr">
      <vt:lpstr>Wingdings</vt:lpstr>
      <vt:lpstr>Proxima Nova</vt:lpstr>
      <vt:lpstr>Arial</vt:lpstr>
      <vt:lpstr>Calibri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Важно определить «содержательный статус» организации при Формировании предпринимательской идеи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Торичко Роман Анатольевич</dc:creator>
  <cp:lastModifiedBy>Красноусов Сергей Дмитриевич</cp:lastModifiedBy>
  <cp:revision>247</cp:revision>
  <dcterms:created xsi:type="dcterms:W3CDTF">2003-02-28T13:27:04Z</dcterms:created>
  <dcterms:modified xsi:type="dcterms:W3CDTF">2024-09-23T05:15:19Z</dcterms:modified>
</cp:coreProperties>
</file>