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261" r:id="rId3"/>
    <p:sldId id="325" r:id="rId4"/>
    <p:sldId id="457" r:id="rId5"/>
    <p:sldId id="370" r:id="rId6"/>
    <p:sldId id="363" r:id="rId7"/>
    <p:sldId id="382" r:id="rId8"/>
    <p:sldId id="383" r:id="rId9"/>
    <p:sldId id="330" r:id="rId10"/>
    <p:sldId id="331" r:id="rId11"/>
    <p:sldId id="332" r:id="rId12"/>
    <p:sldId id="456" r:id="rId13"/>
    <p:sldId id="402" r:id="rId14"/>
    <p:sldId id="361" r:id="rId15"/>
    <p:sldId id="362" r:id="rId16"/>
    <p:sldId id="458" r:id="rId17"/>
    <p:sldId id="455" r:id="rId18"/>
    <p:sldId id="364" r:id="rId19"/>
    <p:sldId id="365" r:id="rId20"/>
    <p:sldId id="366" r:id="rId21"/>
    <p:sldId id="367" r:id="rId22"/>
    <p:sldId id="371" r:id="rId23"/>
    <p:sldId id="448" r:id="rId24"/>
    <p:sldId id="450" r:id="rId25"/>
    <p:sldId id="449" r:id="rId26"/>
    <p:sldId id="451" r:id="rId27"/>
    <p:sldId id="453" r:id="rId28"/>
    <p:sldId id="452" r:id="rId29"/>
    <p:sldId id="459" r:id="rId30"/>
    <p:sldId id="460" r:id="rId31"/>
    <p:sldId id="461" r:id="rId32"/>
    <p:sldId id="463" r:id="rId33"/>
    <p:sldId id="467" r:id="rId34"/>
    <p:sldId id="464" r:id="rId35"/>
    <p:sldId id="462" r:id="rId36"/>
    <p:sldId id="465" r:id="rId37"/>
    <p:sldId id="468" r:id="rId38"/>
    <p:sldId id="466" r:id="rId39"/>
    <p:sldId id="469" r:id="rId40"/>
    <p:sldId id="470" r:id="rId41"/>
    <p:sldId id="471" r:id="rId42"/>
    <p:sldId id="406" r:id="rId43"/>
    <p:sldId id="405" r:id="rId44"/>
    <p:sldId id="386" r:id="rId45"/>
    <p:sldId id="407" r:id="rId46"/>
    <p:sldId id="404" r:id="rId47"/>
    <p:sldId id="338" r:id="rId48"/>
    <p:sldId id="380" r:id="rId49"/>
    <p:sldId id="381" r:id="rId50"/>
    <p:sldId id="337" r:id="rId51"/>
    <p:sldId id="400" r:id="rId52"/>
    <p:sldId id="342" r:id="rId53"/>
    <p:sldId id="401" r:id="rId54"/>
    <p:sldId id="438" r:id="rId55"/>
    <p:sldId id="347" r:id="rId56"/>
    <p:sldId id="440" r:id="rId57"/>
    <p:sldId id="439" r:id="rId58"/>
    <p:sldId id="341" r:id="rId59"/>
    <p:sldId id="441" r:id="rId60"/>
    <p:sldId id="444" r:id="rId61"/>
    <p:sldId id="442" r:id="rId62"/>
    <p:sldId id="260" r:id="rId63"/>
  </p:sldIdLst>
  <p:sldSz cx="18972213" cy="10691813"/>
  <p:notesSz cx="6858000" cy="9144000"/>
  <p:embeddedFontLst>
    <p:embeddedFont>
      <p:font typeface="Tahoma" panose="020B0604030504040204" pitchFamily="34" charset="0"/>
      <p:regular r:id="rId65"/>
      <p:bold r:id="rId66"/>
    </p:embeddedFont>
    <p:embeddedFont>
      <p:font typeface="Proxima Nova" panose="020B0604020202020204" charset="0"/>
      <p:regular r:id="rId67"/>
      <p:bold r:id="rId68"/>
      <p:italic r:id="rId69"/>
      <p:boldItalic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Proxima Nova Rg" panose="02000506030000020004" pitchFamily="2" charset="0"/>
      <p:regular r:id="rId75"/>
      <p:bold r:id="rId76"/>
      <p: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66" userDrawn="1">
          <p15:clr>
            <a:srgbClr val="A4A3A4"/>
          </p15:clr>
        </p15:guide>
        <p15:guide id="2" pos="10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8" roundtripDataSignature="AMtx7mg14KWEQAwqBeKW3ZawvbmYUjr6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3369" autoAdjust="0"/>
  </p:normalViewPr>
  <p:slideViewPr>
    <p:cSldViewPr snapToGrid="0">
      <p:cViewPr varScale="1">
        <p:scale>
          <a:sx n="51" d="100"/>
          <a:sy n="51" d="100"/>
        </p:scale>
        <p:origin x="715" y="38"/>
      </p:cViewPr>
      <p:guideLst>
        <p:guide orient="horz" pos="1266"/>
        <p:guide pos="10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11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2.fntdata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8039A8-67D0-42D7-9E83-EE57437201FC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9BAE1485-E9B0-4667-B5CF-A2BFB322D4F1}">
      <dgm:prSet custT="1"/>
      <dgm:spPr/>
      <dgm:t>
        <a:bodyPr/>
        <a:lstStyle/>
        <a:p>
          <a:r>
            <a:rPr lang="ru-RU" sz="2400" b="1" dirty="0" smtClean="0"/>
            <a:t>Приобретение знаний для использования </a:t>
          </a:r>
        </a:p>
        <a:p>
          <a:r>
            <a:rPr lang="ru-RU" sz="2400" b="1" dirty="0" smtClean="0"/>
            <a:t>в повседневной жизни</a:t>
          </a:r>
        </a:p>
      </dgm:t>
    </dgm:pt>
    <dgm:pt modelId="{E3AD1698-EDFA-4C11-83BE-348772D513DE}" type="parTrans" cxnId="{42405724-58DB-417A-A370-9FE93D62E7F2}">
      <dgm:prSet/>
      <dgm:spPr/>
      <dgm:t>
        <a:bodyPr/>
        <a:lstStyle/>
        <a:p>
          <a:endParaRPr lang="ru-RU"/>
        </a:p>
      </dgm:t>
    </dgm:pt>
    <dgm:pt modelId="{850CCC8A-6925-4B3E-A12E-EE2BFE8E4232}" type="sibTrans" cxnId="{42405724-58DB-417A-A370-9FE93D62E7F2}">
      <dgm:prSet/>
      <dgm:spPr/>
      <dgm:t>
        <a:bodyPr/>
        <a:lstStyle/>
        <a:p>
          <a:endParaRPr lang="ru-RU"/>
        </a:p>
      </dgm:t>
    </dgm:pt>
    <dgm:pt modelId="{9E1341CC-7925-4014-8336-B2A8F48BBB5D}">
      <dgm:prSet custT="1"/>
      <dgm:spPr/>
      <dgm:t>
        <a:bodyPr/>
        <a:lstStyle/>
        <a:p>
          <a:r>
            <a:rPr lang="ru-RU" sz="2400" b="1" dirty="0" smtClean="0"/>
            <a:t>Освоение видов деятельности и опыта эмоционально-ценностного отношения к материальной основе жизнедеятельности </a:t>
          </a:r>
        </a:p>
      </dgm:t>
    </dgm:pt>
    <dgm:pt modelId="{E359AA8F-4CFB-4E69-B82D-39C1699FB07C}" type="parTrans" cxnId="{9888C968-6C0D-447E-A329-6F5A752587D8}">
      <dgm:prSet/>
      <dgm:spPr/>
      <dgm:t>
        <a:bodyPr/>
        <a:lstStyle/>
        <a:p>
          <a:endParaRPr lang="ru-RU"/>
        </a:p>
      </dgm:t>
    </dgm:pt>
    <dgm:pt modelId="{5B6E7008-824D-4FC4-A79A-0D72DEA8E1CE}" type="sibTrans" cxnId="{9888C968-6C0D-447E-A329-6F5A752587D8}">
      <dgm:prSet/>
      <dgm:spPr/>
      <dgm:t>
        <a:bodyPr/>
        <a:lstStyle/>
        <a:p>
          <a:endParaRPr lang="ru-RU"/>
        </a:p>
      </dgm:t>
    </dgm:pt>
    <dgm:pt modelId="{60F986FD-2079-4B87-B9B6-17160CB1F2FF}">
      <dgm:prSet custT="1"/>
      <dgm:spPr/>
      <dgm:t>
        <a:bodyPr/>
        <a:lstStyle/>
        <a:p>
          <a:r>
            <a:rPr lang="ru-RU" sz="2400" b="1" dirty="0" smtClean="0"/>
            <a:t>Приобретение обучающимися опыта самостоятельного социально-значимого действия </a:t>
          </a:r>
        </a:p>
      </dgm:t>
    </dgm:pt>
    <dgm:pt modelId="{1A727EA6-67A4-4F0C-9F70-4D42B7697539}" type="parTrans" cxnId="{46992F99-F576-4D8D-813C-7E6CD05CDB1D}">
      <dgm:prSet/>
      <dgm:spPr/>
      <dgm:t>
        <a:bodyPr/>
        <a:lstStyle/>
        <a:p>
          <a:endParaRPr lang="ru-RU"/>
        </a:p>
      </dgm:t>
    </dgm:pt>
    <dgm:pt modelId="{74006713-946A-43B8-9565-473030DCCD45}" type="sibTrans" cxnId="{46992F99-F576-4D8D-813C-7E6CD05CDB1D}">
      <dgm:prSet/>
      <dgm:spPr/>
      <dgm:t>
        <a:bodyPr/>
        <a:lstStyle/>
        <a:p>
          <a:endParaRPr lang="ru-RU"/>
        </a:p>
      </dgm:t>
    </dgm:pt>
    <dgm:pt modelId="{8130DA5B-C0FC-4B57-A7D6-C91410D90D59}" type="pres">
      <dgm:prSet presAssocID="{F98039A8-67D0-42D7-9E83-EE57437201FC}" presName="compositeShape" presStyleCnt="0">
        <dgm:presLayoutVars>
          <dgm:dir/>
          <dgm:resizeHandles/>
        </dgm:presLayoutVars>
      </dgm:prSet>
      <dgm:spPr/>
    </dgm:pt>
    <dgm:pt modelId="{22744648-A895-40F4-8EC5-C465C65827D3}" type="pres">
      <dgm:prSet presAssocID="{F98039A8-67D0-42D7-9E83-EE57437201FC}" presName="pyramid" presStyleLbl="node1" presStyleIdx="0" presStyleCnt="1" custScaleX="152453" custLinFactNeighborX="16204" custLinFactNeighborY="-2860"/>
      <dgm:spPr/>
    </dgm:pt>
    <dgm:pt modelId="{9C01DA50-C1B9-48D2-8239-B5C57F9BFFDF}" type="pres">
      <dgm:prSet presAssocID="{F98039A8-67D0-42D7-9E83-EE57437201FC}" presName="theList" presStyleCnt="0"/>
      <dgm:spPr/>
    </dgm:pt>
    <dgm:pt modelId="{91F354E1-9561-4EE6-BAC5-25660419FE35}" type="pres">
      <dgm:prSet presAssocID="{60F986FD-2079-4B87-B9B6-17160CB1F2FF}" presName="aNode" presStyleLbl="fgAcc1" presStyleIdx="0" presStyleCnt="3" custScaleX="123590" custScaleY="90988" custLinFactY="7045" custLinFactNeighborX="-2496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FC8B7-89B3-40EE-88EF-D75E4DA53B65}" type="pres">
      <dgm:prSet presAssocID="{60F986FD-2079-4B87-B9B6-17160CB1F2FF}" presName="aSpace" presStyleCnt="0"/>
      <dgm:spPr/>
    </dgm:pt>
    <dgm:pt modelId="{FE130037-69E9-4628-BD1F-B8C037E11E52}" type="pres">
      <dgm:prSet presAssocID="{9E1341CC-7925-4014-8336-B2A8F48BBB5D}" presName="aNode" presStyleLbl="fgAcc1" presStyleIdx="1" presStyleCnt="3" custScaleX="141342" custLinFactY="21417" custLinFactNeighborX="-2786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F62ED-38D6-4D20-8A08-74186EDD289E}" type="pres">
      <dgm:prSet presAssocID="{9E1341CC-7925-4014-8336-B2A8F48BBB5D}" presName="aSpace" presStyleCnt="0"/>
      <dgm:spPr/>
    </dgm:pt>
    <dgm:pt modelId="{49018965-FD81-4491-98FE-C20C94667783}" type="pres">
      <dgm:prSet presAssocID="{9BAE1485-E9B0-4667-B5CF-A2BFB322D4F1}" presName="aNode" presStyleLbl="fgAcc1" presStyleIdx="2" presStyleCnt="3" custScaleX="166424" custScaleY="92546" custLinFactY="46809" custLinFactNeighborX="-2004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153D37-1540-44CD-90BA-BACDFD688765}" type="pres">
      <dgm:prSet presAssocID="{9BAE1485-E9B0-4667-B5CF-A2BFB322D4F1}" presName="aSpace" presStyleCnt="0"/>
      <dgm:spPr/>
    </dgm:pt>
  </dgm:ptLst>
  <dgm:cxnLst>
    <dgm:cxn modelId="{9888C968-6C0D-447E-A329-6F5A752587D8}" srcId="{F98039A8-67D0-42D7-9E83-EE57437201FC}" destId="{9E1341CC-7925-4014-8336-B2A8F48BBB5D}" srcOrd="1" destOrd="0" parTransId="{E359AA8F-4CFB-4E69-B82D-39C1699FB07C}" sibTransId="{5B6E7008-824D-4FC4-A79A-0D72DEA8E1CE}"/>
    <dgm:cxn modelId="{46992F99-F576-4D8D-813C-7E6CD05CDB1D}" srcId="{F98039A8-67D0-42D7-9E83-EE57437201FC}" destId="{60F986FD-2079-4B87-B9B6-17160CB1F2FF}" srcOrd="0" destOrd="0" parTransId="{1A727EA6-67A4-4F0C-9F70-4D42B7697539}" sibTransId="{74006713-946A-43B8-9565-473030DCCD45}"/>
    <dgm:cxn modelId="{A158F706-E580-4A6E-8559-DE5499410EAB}" type="presOf" srcId="{60F986FD-2079-4B87-B9B6-17160CB1F2FF}" destId="{91F354E1-9561-4EE6-BAC5-25660419FE35}" srcOrd="0" destOrd="0" presId="urn:microsoft.com/office/officeart/2005/8/layout/pyramid2"/>
    <dgm:cxn modelId="{38644051-9125-47D3-9B48-B564976BAA6D}" type="presOf" srcId="{9BAE1485-E9B0-4667-B5CF-A2BFB322D4F1}" destId="{49018965-FD81-4491-98FE-C20C94667783}" srcOrd="0" destOrd="0" presId="urn:microsoft.com/office/officeart/2005/8/layout/pyramid2"/>
    <dgm:cxn modelId="{C2C53609-F96D-4C29-8723-6B33C06F3713}" type="presOf" srcId="{F98039A8-67D0-42D7-9E83-EE57437201FC}" destId="{8130DA5B-C0FC-4B57-A7D6-C91410D90D59}" srcOrd="0" destOrd="0" presId="urn:microsoft.com/office/officeart/2005/8/layout/pyramid2"/>
    <dgm:cxn modelId="{8DC19EA0-4D9B-43AA-BA63-CD37B2956704}" type="presOf" srcId="{9E1341CC-7925-4014-8336-B2A8F48BBB5D}" destId="{FE130037-69E9-4628-BD1F-B8C037E11E52}" srcOrd="0" destOrd="0" presId="urn:microsoft.com/office/officeart/2005/8/layout/pyramid2"/>
    <dgm:cxn modelId="{42405724-58DB-417A-A370-9FE93D62E7F2}" srcId="{F98039A8-67D0-42D7-9E83-EE57437201FC}" destId="{9BAE1485-E9B0-4667-B5CF-A2BFB322D4F1}" srcOrd="2" destOrd="0" parTransId="{E3AD1698-EDFA-4C11-83BE-348772D513DE}" sibTransId="{850CCC8A-6925-4B3E-A12E-EE2BFE8E4232}"/>
    <dgm:cxn modelId="{00F7CD3E-8562-4426-907C-96BA1A6F9621}" type="presParOf" srcId="{8130DA5B-C0FC-4B57-A7D6-C91410D90D59}" destId="{22744648-A895-40F4-8EC5-C465C65827D3}" srcOrd="0" destOrd="0" presId="urn:microsoft.com/office/officeart/2005/8/layout/pyramid2"/>
    <dgm:cxn modelId="{8B9839EF-B3C5-4AA0-BB17-424B581E165E}" type="presParOf" srcId="{8130DA5B-C0FC-4B57-A7D6-C91410D90D59}" destId="{9C01DA50-C1B9-48D2-8239-B5C57F9BFFDF}" srcOrd="1" destOrd="0" presId="urn:microsoft.com/office/officeart/2005/8/layout/pyramid2"/>
    <dgm:cxn modelId="{9D1C6624-D3F9-4034-AB42-10254BB8D5B6}" type="presParOf" srcId="{9C01DA50-C1B9-48D2-8239-B5C57F9BFFDF}" destId="{91F354E1-9561-4EE6-BAC5-25660419FE35}" srcOrd="0" destOrd="0" presId="urn:microsoft.com/office/officeart/2005/8/layout/pyramid2"/>
    <dgm:cxn modelId="{686AEC3A-D836-49D0-8D02-A44AFD48D267}" type="presParOf" srcId="{9C01DA50-C1B9-48D2-8239-B5C57F9BFFDF}" destId="{02DFC8B7-89B3-40EE-88EF-D75E4DA53B65}" srcOrd="1" destOrd="0" presId="urn:microsoft.com/office/officeart/2005/8/layout/pyramid2"/>
    <dgm:cxn modelId="{F2C2499F-AF91-4EFD-A22B-0FA3C8A1C535}" type="presParOf" srcId="{9C01DA50-C1B9-48D2-8239-B5C57F9BFFDF}" destId="{FE130037-69E9-4628-BD1F-B8C037E11E52}" srcOrd="2" destOrd="0" presId="urn:microsoft.com/office/officeart/2005/8/layout/pyramid2"/>
    <dgm:cxn modelId="{91565352-7D39-476A-B4BE-AF128BDDC244}" type="presParOf" srcId="{9C01DA50-C1B9-48D2-8239-B5C57F9BFFDF}" destId="{4D2F62ED-38D6-4D20-8A08-74186EDD289E}" srcOrd="3" destOrd="0" presId="urn:microsoft.com/office/officeart/2005/8/layout/pyramid2"/>
    <dgm:cxn modelId="{6720B308-8950-48C2-B5BE-65E2105FEC70}" type="presParOf" srcId="{9C01DA50-C1B9-48D2-8239-B5C57F9BFFDF}" destId="{49018965-FD81-4491-98FE-C20C94667783}" srcOrd="4" destOrd="0" presId="urn:microsoft.com/office/officeart/2005/8/layout/pyramid2"/>
    <dgm:cxn modelId="{1E14A514-087E-4519-BCEE-E217844AB464}" type="presParOf" srcId="{9C01DA50-C1B9-48D2-8239-B5C57F9BFFDF}" destId="{BE153D37-1540-44CD-90BA-BACDFD68876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81A393-6160-45FC-AF92-133E936C518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D19A25-5F91-4359-982C-978B3B259035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400" b="1" dirty="0" smtClean="0"/>
            <a:t>формирование способности критической  оценки  финансовых  условий деятельности  домохозяйства, государств, национальной и мировой экономики на основе географических, политических, экологических и этических факторов    </a:t>
          </a:r>
          <a:endParaRPr lang="ru-RU" sz="2400" b="1" dirty="0"/>
        </a:p>
      </dgm:t>
    </dgm:pt>
    <dgm:pt modelId="{F9EDDDAF-8E2E-4DA5-8221-D80C73EA3A0C}" type="parTrans" cxnId="{612E8612-2D37-4B5A-B227-DC13711EB8EC}">
      <dgm:prSet/>
      <dgm:spPr/>
      <dgm:t>
        <a:bodyPr/>
        <a:lstStyle/>
        <a:p>
          <a:endParaRPr lang="ru-RU"/>
        </a:p>
      </dgm:t>
    </dgm:pt>
    <dgm:pt modelId="{3D715946-F9EC-4C11-B632-504BFC572D2C}" type="sibTrans" cxnId="{612E8612-2D37-4B5A-B227-DC13711EB8EC}">
      <dgm:prSet/>
      <dgm:spPr/>
      <dgm:t>
        <a:bodyPr/>
        <a:lstStyle/>
        <a:p>
          <a:endParaRPr lang="ru-RU"/>
        </a:p>
      </dgm:t>
    </dgm:pt>
    <dgm:pt modelId="{DB4C011C-9105-4563-AEB2-32560EA305CB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400" b="1" dirty="0" smtClean="0"/>
            <a:t>Формирование способности решать специфические, связанные с финансовыми вопросами  проблемы путем привлечения знаний , собственного  опыта  и опыта других, умение разрабатывать план действий и вести расчеты</a:t>
          </a:r>
          <a:r>
            <a:rPr lang="ru-RU" sz="2400" dirty="0" smtClean="0"/>
            <a:t>.    </a:t>
          </a:r>
          <a:endParaRPr lang="ru-RU" sz="2400" dirty="0"/>
        </a:p>
      </dgm:t>
    </dgm:pt>
    <dgm:pt modelId="{611CF4F3-99B0-4D73-AD5B-6F2A3ED03B21}" type="parTrans" cxnId="{1F993C9F-99F9-444C-BDD3-8741F4D533D7}">
      <dgm:prSet/>
      <dgm:spPr/>
      <dgm:t>
        <a:bodyPr/>
        <a:lstStyle/>
        <a:p>
          <a:endParaRPr lang="ru-RU"/>
        </a:p>
      </dgm:t>
    </dgm:pt>
    <dgm:pt modelId="{8C2266ED-EC0F-484D-88B2-5EA465F35579}" type="sibTrans" cxnId="{1F993C9F-99F9-444C-BDD3-8741F4D533D7}">
      <dgm:prSet/>
      <dgm:spPr/>
      <dgm:t>
        <a:bodyPr/>
        <a:lstStyle/>
        <a:p>
          <a:endParaRPr lang="ru-RU"/>
        </a:p>
      </dgm:t>
    </dgm:pt>
    <dgm:pt modelId="{4E0C66D6-BD93-4B65-AB60-99E6C06CF098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400" b="1" dirty="0" smtClean="0"/>
            <a:t> </a:t>
          </a:r>
        </a:p>
        <a:p>
          <a:r>
            <a:rPr lang="ru-RU" sz="2400" b="1" dirty="0" smtClean="0"/>
            <a:t>Формирование качеств социальной и личной ответственности, выработка собственной позиции  и возможности проявить  себя в   различных событиях общественной жизни. </a:t>
          </a:r>
          <a:endParaRPr lang="ru-RU" sz="2400" b="1" dirty="0"/>
        </a:p>
      </dgm:t>
    </dgm:pt>
    <dgm:pt modelId="{153B3C50-5FB7-4642-8EEE-CC8C2345CD3B}" type="parTrans" cxnId="{0B2176C8-36C1-4084-8A0C-9FA281D5A283}">
      <dgm:prSet/>
      <dgm:spPr/>
      <dgm:t>
        <a:bodyPr/>
        <a:lstStyle/>
        <a:p>
          <a:endParaRPr lang="ru-RU"/>
        </a:p>
      </dgm:t>
    </dgm:pt>
    <dgm:pt modelId="{F3014F32-C5FB-4E3F-99CB-4AB137550005}" type="sibTrans" cxnId="{0B2176C8-36C1-4084-8A0C-9FA281D5A283}">
      <dgm:prSet/>
      <dgm:spPr/>
      <dgm:t>
        <a:bodyPr/>
        <a:lstStyle/>
        <a:p>
          <a:endParaRPr lang="ru-RU"/>
        </a:p>
      </dgm:t>
    </dgm:pt>
    <dgm:pt modelId="{38173DA7-E10C-43A4-9EFF-6978D6AEE7C5}" type="pres">
      <dgm:prSet presAssocID="{5281A393-6160-45FC-AF92-133E936C51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B43EE0-7888-4E77-A938-05D95057C74A}" type="pres">
      <dgm:prSet presAssocID="{6FD19A25-5F91-4359-982C-978B3B259035}" presName="parentLin" presStyleCnt="0"/>
      <dgm:spPr/>
    </dgm:pt>
    <dgm:pt modelId="{3E59A861-2185-42AD-9B81-8BD844994868}" type="pres">
      <dgm:prSet presAssocID="{6FD19A25-5F91-4359-982C-978B3B25903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886CA7D-DB04-43F7-9C57-59650A88D3E3}" type="pres">
      <dgm:prSet presAssocID="{6FD19A25-5F91-4359-982C-978B3B259035}" presName="parentText" presStyleLbl="node1" presStyleIdx="0" presStyleCnt="3" custScaleX="140814" custScaleY="346768" custLinFactY="385418" custLinFactNeighborX="-63437" custLinFactNeighborY="4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71284E-1F54-46E7-8745-32622A4CCBA9}" type="pres">
      <dgm:prSet presAssocID="{6FD19A25-5F91-4359-982C-978B3B259035}" presName="negativeSpace" presStyleCnt="0"/>
      <dgm:spPr/>
    </dgm:pt>
    <dgm:pt modelId="{42A58402-0C70-4405-9731-A20DA2BA260A}" type="pres">
      <dgm:prSet presAssocID="{6FD19A25-5F91-4359-982C-978B3B259035}" presName="childText" presStyleLbl="conFgAcc1" presStyleIdx="0" presStyleCnt="3">
        <dgm:presLayoutVars>
          <dgm:bulletEnabled val="1"/>
        </dgm:presLayoutVars>
      </dgm:prSet>
      <dgm:spPr/>
    </dgm:pt>
    <dgm:pt modelId="{E4FDAFA6-0EEB-435F-AF05-52A672138F82}" type="pres">
      <dgm:prSet presAssocID="{3D715946-F9EC-4C11-B632-504BFC572D2C}" presName="spaceBetweenRectangles" presStyleCnt="0"/>
      <dgm:spPr/>
    </dgm:pt>
    <dgm:pt modelId="{14888496-04A0-4078-AA94-0665E87308DB}" type="pres">
      <dgm:prSet presAssocID="{DB4C011C-9105-4563-AEB2-32560EA305CB}" presName="parentLin" presStyleCnt="0"/>
      <dgm:spPr/>
    </dgm:pt>
    <dgm:pt modelId="{7C8DF6BE-3CE6-4337-8697-5D26A58D9329}" type="pres">
      <dgm:prSet presAssocID="{DB4C011C-9105-4563-AEB2-32560EA305C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C093D44-ED00-4454-B509-D16FC42A9880}" type="pres">
      <dgm:prSet presAssocID="{DB4C011C-9105-4563-AEB2-32560EA305CB}" presName="parentText" presStyleLbl="node1" presStyleIdx="1" presStyleCnt="3" custScaleX="138385" custScaleY="379309" custLinFactNeighborX="-67418" custLinFactNeighborY="-434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01892-A058-4F96-B313-18EB78187C60}" type="pres">
      <dgm:prSet presAssocID="{DB4C011C-9105-4563-AEB2-32560EA305CB}" presName="negativeSpace" presStyleCnt="0"/>
      <dgm:spPr/>
    </dgm:pt>
    <dgm:pt modelId="{6F2031A0-21C7-4998-92D1-6DB257A1FE28}" type="pres">
      <dgm:prSet presAssocID="{DB4C011C-9105-4563-AEB2-32560EA305C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2852A-1911-4425-A4DF-E69597C519B2}" type="pres">
      <dgm:prSet presAssocID="{8C2266ED-EC0F-484D-88B2-5EA465F35579}" presName="spaceBetweenRectangles" presStyleCnt="0"/>
      <dgm:spPr/>
    </dgm:pt>
    <dgm:pt modelId="{F36C84CC-10F8-4B00-BAB3-FABEE0263B14}" type="pres">
      <dgm:prSet presAssocID="{4E0C66D6-BD93-4B65-AB60-99E6C06CF098}" presName="parentLin" presStyleCnt="0"/>
      <dgm:spPr/>
    </dgm:pt>
    <dgm:pt modelId="{55FE37C3-B3EB-4EC8-8F74-CC44F0CFDBE1}" type="pres">
      <dgm:prSet presAssocID="{4E0C66D6-BD93-4B65-AB60-99E6C06CF09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AD32B32-738C-4F98-AEA3-3B08EE669A13}" type="pres">
      <dgm:prSet presAssocID="{4E0C66D6-BD93-4B65-AB60-99E6C06CF098}" presName="parentText" presStyleLbl="node1" presStyleIdx="2" presStyleCnt="3" custScaleX="142857" custScaleY="314261" custLinFactX="-15247" custLinFactY="-430782" custLinFactNeighborX="-100000" custLinFactNeighborY="-5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BC0581-2247-4188-B1BB-A8228D623630}" type="pres">
      <dgm:prSet presAssocID="{4E0C66D6-BD93-4B65-AB60-99E6C06CF098}" presName="negativeSpace" presStyleCnt="0"/>
      <dgm:spPr/>
    </dgm:pt>
    <dgm:pt modelId="{B7857FE7-1B63-4151-885B-42B9656E9A30}" type="pres">
      <dgm:prSet presAssocID="{4E0C66D6-BD93-4B65-AB60-99E6C06CF09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E27DD5A-0E1C-44AA-81BC-08FECF0950B2}" type="presOf" srcId="{4E0C66D6-BD93-4B65-AB60-99E6C06CF098}" destId="{55FE37C3-B3EB-4EC8-8F74-CC44F0CFDBE1}" srcOrd="0" destOrd="0" presId="urn:microsoft.com/office/officeart/2005/8/layout/list1"/>
    <dgm:cxn modelId="{BFA85BE3-6E81-4A27-95AB-3A06C0889374}" type="presOf" srcId="{4E0C66D6-BD93-4B65-AB60-99E6C06CF098}" destId="{6AD32B32-738C-4F98-AEA3-3B08EE669A13}" srcOrd="1" destOrd="0" presId="urn:microsoft.com/office/officeart/2005/8/layout/list1"/>
    <dgm:cxn modelId="{D289EABC-47A3-4349-A30C-0C936AE2ECAA}" type="presOf" srcId="{5281A393-6160-45FC-AF92-133E936C5181}" destId="{38173DA7-E10C-43A4-9EFF-6978D6AEE7C5}" srcOrd="0" destOrd="0" presId="urn:microsoft.com/office/officeart/2005/8/layout/list1"/>
    <dgm:cxn modelId="{0B2176C8-36C1-4084-8A0C-9FA281D5A283}" srcId="{5281A393-6160-45FC-AF92-133E936C5181}" destId="{4E0C66D6-BD93-4B65-AB60-99E6C06CF098}" srcOrd="2" destOrd="0" parTransId="{153B3C50-5FB7-4642-8EEE-CC8C2345CD3B}" sibTransId="{F3014F32-C5FB-4E3F-99CB-4AB137550005}"/>
    <dgm:cxn modelId="{7E8D1516-477E-40F2-8760-6665E8110608}" type="presOf" srcId="{DB4C011C-9105-4563-AEB2-32560EA305CB}" destId="{4C093D44-ED00-4454-B509-D16FC42A9880}" srcOrd="1" destOrd="0" presId="urn:microsoft.com/office/officeart/2005/8/layout/list1"/>
    <dgm:cxn modelId="{452D6418-68E8-465A-81AA-878E5C9A6734}" type="presOf" srcId="{6FD19A25-5F91-4359-982C-978B3B259035}" destId="{3E59A861-2185-42AD-9B81-8BD844994868}" srcOrd="0" destOrd="0" presId="urn:microsoft.com/office/officeart/2005/8/layout/list1"/>
    <dgm:cxn modelId="{1F993C9F-99F9-444C-BDD3-8741F4D533D7}" srcId="{5281A393-6160-45FC-AF92-133E936C5181}" destId="{DB4C011C-9105-4563-AEB2-32560EA305CB}" srcOrd="1" destOrd="0" parTransId="{611CF4F3-99B0-4D73-AD5B-6F2A3ED03B21}" sibTransId="{8C2266ED-EC0F-484D-88B2-5EA465F35579}"/>
    <dgm:cxn modelId="{612E8612-2D37-4B5A-B227-DC13711EB8EC}" srcId="{5281A393-6160-45FC-AF92-133E936C5181}" destId="{6FD19A25-5F91-4359-982C-978B3B259035}" srcOrd="0" destOrd="0" parTransId="{F9EDDDAF-8E2E-4DA5-8221-D80C73EA3A0C}" sibTransId="{3D715946-F9EC-4C11-B632-504BFC572D2C}"/>
    <dgm:cxn modelId="{2FD88DA8-2127-47E6-B390-B05923A69C9C}" type="presOf" srcId="{6FD19A25-5F91-4359-982C-978B3B259035}" destId="{7886CA7D-DB04-43F7-9C57-59650A88D3E3}" srcOrd="1" destOrd="0" presId="urn:microsoft.com/office/officeart/2005/8/layout/list1"/>
    <dgm:cxn modelId="{8686125D-8CF9-4A5A-A5F4-BE9F0694A1FB}" type="presOf" srcId="{DB4C011C-9105-4563-AEB2-32560EA305CB}" destId="{7C8DF6BE-3CE6-4337-8697-5D26A58D9329}" srcOrd="0" destOrd="0" presId="urn:microsoft.com/office/officeart/2005/8/layout/list1"/>
    <dgm:cxn modelId="{F8A596CD-74F9-421F-8812-D3497612FB26}" type="presParOf" srcId="{38173DA7-E10C-43A4-9EFF-6978D6AEE7C5}" destId="{00B43EE0-7888-4E77-A938-05D95057C74A}" srcOrd="0" destOrd="0" presId="urn:microsoft.com/office/officeart/2005/8/layout/list1"/>
    <dgm:cxn modelId="{D664EA0C-4301-4A46-AD61-E354556FDDF3}" type="presParOf" srcId="{00B43EE0-7888-4E77-A938-05D95057C74A}" destId="{3E59A861-2185-42AD-9B81-8BD844994868}" srcOrd="0" destOrd="0" presId="urn:microsoft.com/office/officeart/2005/8/layout/list1"/>
    <dgm:cxn modelId="{38A1EFE3-369D-4421-A2CD-B232775A7F89}" type="presParOf" srcId="{00B43EE0-7888-4E77-A938-05D95057C74A}" destId="{7886CA7D-DB04-43F7-9C57-59650A88D3E3}" srcOrd="1" destOrd="0" presId="urn:microsoft.com/office/officeart/2005/8/layout/list1"/>
    <dgm:cxn modelId="{52905AF7-68C3-4F8E-BD07-61F47E8EB04A}" type="presParOf" srcId="{38173DA7-E10C-43A4-9EFF-6978D6AEE7C5}" destId="{A371284E-1F54-46E7-8745-32622A4CCBA9}" srcOrd="1" destOrd="0" presId="urn:microsoft.com/office/officeart/2005/8/layout/list1"/>
    <dgm:cxn modelId="{C31E4F52-23DA-4DCC-98F5-13CE834BDD85}" type="presParOf" srcId="{38173DA7-E10C-43A4-9EFF-6978D6AEE7C5}" destId="{42A58402-0C70-4405-9731-A20DA2BA260A}" srcOrd="2" destOrd="0" presId="urn:microsoft.com/office/officeart/2005/8/layout/list1"/>
    <dgm:cxn modelId="{71DFDDC2-8A9D-4305-AB08-2D57C853605E}" type="presParOf" srcId="{38173DA7-E10C-43A4-9EFF-6978D6AEE7C5}" destId="{E4FDAFA6-0EEB-435F-AF05-52A672138F82}" srcOrd="3" destOrd="0" presId="urn:microsoft.com/office/officeart/2005/8/layout/list1"/>
    <dgm:cxn modelId="{F8A3F70B-A6D4-45CB-8A27-6008ACBFF55D}" type="presParOf" srcId="{38173DA7-E10C-43A4-9EFF-6978D6AEE7C5}" destId="{14888496-04A0-4078-AA94-0665E87308DB}" srcOrd="4" destOrd="0" presId="urn:microsoft.com/office/officeart/2005/8/layout/list1"/>
    <dgm:cxn modelId="{91105DF9-4146-4479-883A-1FFADBED680A}" type="presParOf" srcId="{14888496-04A0-4078-AA94-0665E87308DB}" destId="{7C8DF6BE-3CE6-4337-8697-5D26A58D9329}" srcOrd="0" destOrd="0" presId="urn:microsoft.com/office/officeart/2005/8/layout/list1"/>
    <dgm:cxn modelId="{336F216A-01CA-4F99-A928-552FC8CC74E3}" type="presParOf" srcId="{14888496-04A0-4078-AA94-0665E87308DB}" destId="{4C093D44-ED00-4454-B509-D16FC42A9880}" srcOrd="1" destOrd="0" presId="urn:microsoft.com/office/officeart/2005/8/layout/list1"/>
    <dgm:cxn modelId="{EF17E537-247A-4868-A1E4-679257FDD82B}" type="presParOf" srcId="{38173DA7-E10C-43A4-9EFF-6978D6AEE7C5}" destId="{C3A01892-A058-4F96-B313-18EB78187C60}" srcOrd="5" destOrd="0" presId="urn:microsoft.com/office/officeart/2005/8/layout/list1"/>
    <dgm:cxn modelId="{D74D9F67-9AC2-4AF5-9998-0FFBD4DDF6CC}" type="presParOf" srcId="{38173DA7-E10C-43A4-9EFF-6978D6AEE7C5}" destId="{6F2031A0-21C7-4998-92D1-6DB257A1FE28}" srcOrd="6" destOrd="0" presId="urn:microsoft.com/office/officeart/2005/8/layout/list1"/>
    <dgm:cxn modelId="{0BB4E33B-DB8D-495E-B520-FF6008EB10EB}" type="presParOf" srcId="{38173DA7-E10C-43A4-9EFF-6978D6AEE7C5}" destId="{4CF2852A-1911-4425-A4DF-E69597C519B2}" srcOrd="7" destOrd="0" presId="urn:microsoft.com/office/officeart/2005/8/layout/list1"/>
    <dgm:cxn modelId="{28214C72-1611-4D1B-A7C9-851940D8278A}" type="presParOf" srcId="{38173DA7-E10C-43A4-9EFF-6978D6AEE7C5}" destId="{F36C84CC-10F8-4B00-BAB3-FABEE0263B14}" srcOrd="8" destOrd="0" presId="urn:microsoft.com/office/officeart/2005/8/layout/list1"/>
    <dgm:cxn modelId="{0A1CF8BC-DEBC-4051-BFD4-12E6213460F4}" type="presParOf" srcId="{F36C84CC-10F8-4B00-BAB3-FABEE0263B14}" destId="{55FE37C3-B3EB-4EC8-8F74-CC44F0CFDBE1}" srcOrd="0" destOrd="0" presId="urn:microsoft.com/office/officeart/2005/8/layout/list1"/>
    <dgm:cxn modelId="{400E9D27-C9BA-4A16-AD37-A42C900D613D}" type="presParOf" srcId="{F36C84CC-10F8-4B00-BAB3-FABEE0263B14}" destId="{6AD32B32-738C-4F98-AEA3-3B08EE669A13}" srcOrd="1" destOrd="0" presId="urn:microsoft.com/office/officeart/2005/8/layout/list1"/>
    <dgm:cxn modelId="{0BBD8B30-4A59-4B06-B521-C50DD7C3BC04}" type="presParOf" srcId="{38173DA7-E10C-43A4-9EFF-6978D6AEE7C5}" destId="{70BC0581-2247-4188-B1BB-A8228D623630}" srcOrd="9" destOrd="0" presId="urn:microsoft.com/office/officeart/2005/8/layout/list1"/>
    <dgm:cxn modelId="{AEDCE3A6-ACEE-4AA2-B5D4-DE7DA6AF4CA8}" type="presParOf" srcId="{38173DA7-E10C-43A4-9EFF-6978D6AEE7C5}" destId="{B7857FE7-1B63-4151-885B-42B9656E9A3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F2F6D7-051C-414C-BE7B-0DA5A437CBF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A218DC-A77A-49FB-B749-68C9943A4C11}">
      <dgm:prSet phldrT="[Текст]"/>
      <dgm:spPr/>
      <dgm:t>
        <a:bodyPr/>
        <a:lstStyle/>
        <a:p>
          <a:r>
            <a:rPr lang="ru-RU" b="1" dirty="0" smtClean="0"/>
            <a:t>Использование принципов формирующего оценивания </a:t>
          </a:r>
          <a:endParaRPr lang="ru-RU" b="1" dirty="0"/>
        </a:p>
      </dgm:t>
    </dgm:pt>
    <dgm:pt modelId="{6B3D605E-1A84-4E0C-A308-C773A461F947}" type="parTrans" cxnId="{AE5DDE0B-B17D-4C4B-BEFA-0E7D9CC742C3}">
      <dgm:prSet/>
      <dgm:spPr/>
      <dgm:t>
        <a:bodyPr/>
        <a:lstStyle/>
        <a:p>
          <a:endParaRPr lang="ru-RU"/>
        </a:p>
      </dgm:t>
    </dgm:pt>
    <dgm:pt modelId="{E5A526C5-C007-4EBB-BFE2-B464E92BA320}" type="sibTrans" cxnId="{AE5DDE0B-B17D-4C4B-BEFA-0E7D9CC742C3}">
      <dgm:prSet/>
      <dgm:spPr/>
      <dgm:t>
        <a:bodyPr/>
        <a:lstStyle/>
        <a:p>
          <a:endParaRPr lang="ru-RU"/>
        </a:p>
      </dgm:t>
    </dgm:pt>
    <dgm:pt modelId="{E887E1AD-9550-475F-8F20-FA28657FE5EE}">
      <dgm:prSet phldrT="[Текст]"/>
      <dgm:spPr/>
      <dgm:t>
        <a:bodyPr/>
        <a:lstStyle/>
        <a:p>
          <a:r>
            <a:rPr lang="ru-RU" b="1" dirty="0" smtClean="0"/>
            <a:t>Приоритет видам деятельности, востребованных в жизненных ситуациях </a:t>
          </a:r>
          <a:endParaRPr lang="ru-RU" b="1" dirty="0"/>
        </a:p>
      </dgm:t>
    </dgm:pt>
    <dgm:pt modelId="{C2F7DB06-E895-4A99-9797-5772AF2E9834}" type="parTrans" cxnId="{7825053A-18C5-48DF-A915-3A34724F1E48}">
      <dgm:prSet/>
      <dgm:spPr/>
      <dgm:t>
        <a:bodyPr/>
        <a:lstStyle/>
        <a:p>
          <a:endParaRPr lang="ru-RU"/>
        </a:p>
      </dgm:t>
    </dgm:pt>
    <dgm:pt modelId="{FD3891DA-E654-40B6-9A5D-8DCF89D26C48}" type="sibTrans" cxnId="{7825053A-18C5-48DF-A915-3A34724F1E48}">
      <dgm:prSet/>
      <dgm:spPr/>
      <dgm:t>
        <a:bodyPr/>
        <a:lstStyle/>
        <a:p>
          <a:endParaRPr lang="ru-RU"/>
        </a:p>
      </dgm:t>
    </dgm:pt>
    <dgm:pt modelId="{5B6C924F-C1B2-4B24-B2F9-9E23B5026ED0}">
      <dgm:prSet/>
      <dgm:spPr/>
      <dgm:t>
        <a:bodyPr/>
        <a:lstStyle/>
        <a:p>
          <a:r>
            <a:rPr lang="ru-RU" b="1" dirty="0" smtClean="0"/>
            <a:t>Оценивание продукта деятельности обучающихся на интегрированной, </a:t>
          </a:r>
          <a:r>
            <a:rPr lang="ru-RU" b="1" dirty="0" err="1" smtClean="0"/>
            <a:t>межпредметной</a:t>
          </a:r>
          <a:r>
            <a:rPr lang="ru-RU" b="1" dirty="0" smtClean="0"/>
            <a:t> основе  </a:t>
          </a:r>
          <a:endParaRPr lang="ru-RU" b="1" dirty="0"/>
        </a:p>
      </dgm:t>
    </dgm:pt>
    <dgm:pt modelId="{4AA49E89-238D-451E-8056-F8262C1D1D99}" type="parTrans" cxnId="{3D6763CA-6896-44B7-86FF-9DE9577F3438}">
      <dgm:prSet/>
      <dgm:spPr/>
    </dgm:pt>
    <dgm:pt modelId="{8869D8A1-A2DD-4834-B5E4-9CE8431BD7EA}" type="sibTrans" cxnId="{3D6763CA-6896-44B7-86FF-9DE9577F3438}">
      <dgm:prSet/>
      <dgm:spPr/>
    </dgm:pt>
    <dgm:pt modelId="{98BE236F-D92C-4929-A978-C77CA6DA3376}" type="pres">
      <dgm:prSet presAssocID="{80F2F6D7-051C-414C-BE7B-0DA5A437CBF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0A61C5-918C-4C1A-860F-56C255D0C7DF}" type="pres">
      <dgm:prSet presAssocID="{4DA218DC-A77A-49FB-B749-68C9943A4C11}" presName="node" presStyleLbl="node1" presStyleIdx="0" presStyleCnt="3" custLinFactX="11408" custLinFactNeighborX="100000" custLinFactNeighborY="4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19723-ED8D-4CD7-BEFC-FCBD3A0F4751}" type="pres">
      <dgm:prSet presAssocID="{E5A526C5-C007-4EBB-BFE2-B464E92BA320}" presName="sibTrans" presStyleCnt="0"/>
      <dgm:spPr/>
    </dgm:pt>
    <dgm:pt modelId="{1ED97810-C374-4176-A384-0EFCD8947DC9}" type="pres">
      <dgm:prSet presAssocID="{E887E1AD-9550-475F-8F20-FA28657FE5EE}" presName="node" presStyleLbl="node1" presStyleIdx="1" presStyleCnt="3" custLinFactX="-9247" custLinFactNeighborX="-100000" custLinFactNeighborY="27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94B2A-A1F3-4081-972D-F7AC0124CFE5}" type="pres">
      <dgm:prSet presAssocID="{FD3891DA-E654-40B6-9A5D-8DCF89D26C48}" presName="sibTrans" presStyleCnt="0"/>
      <dgm:spPr/>
    </dgm:pt>
    <dgm:pt modelId="{9450F301-2495-4F60-B920-FAFB497496F6}" type="pres">
      <dgm:prSet presAssocID="{5B6C924F-C1B2-4B24-B2F9-9E23B5026ED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E632CB-18F9-4809-BDAF-BF16812A8AAC}" type="presOf" srcId="{80F2F6D7-051C-414C-BE7B-0DA5A437CBF9}" destId="{98BE236F-D92C-4929-A978-C77CA6DA3376}" srcOrd="0" destOrd="0" presId="urn:microsoft.com/office/officeart/2005/8/layout/default"/>
    <dgm:cxn modelId="{AE5DDE0B-B17D-4C4B-BEFA-0E7D9CC742C3}" srcId="{80F2F6D7-051C-414C-BE7B-0DA5A437CBF9}" destId="{4DA218DC-A77A-49FB-B749-68C9943A4C11}" srcOrd="0" destOrd="0" parTransId="{6B3D605E-1A84-4E0C-A308-C773A461F947}" sibTransId="{E5A526C5-C007-4EBB-BFE2-B464E92BA320}"/>
    <dgm:cxn modelId="{E53129F4-24E8-4AA9-B9B4-B53CCCD12851}" type="presOf" srcId="{4DA218DC-A77A-49FB-B749-68C9943A4C11}" destId="{6E0A61C5-918C-4C1A-860F-56C255D0C7DF}" srcOrd="0" destOrd="0" presId="urn:microsoft.com/office/officeart/2005/8/layout/default"/>
    <dgm:cxn modelId="{B51899F4-0A9A-4ABB-83A7-CAB73000BBBF}" type="presOf" srcId="{E887E1AD-9550-475F-8F20-FA28657FE5EE}" destId="{1ED97810-C374-4176-A384-0EFCD8947DC9}" srcOrd="0" destOrd="0" presId="urn:microsoft.com/office/officeart/2005/8/layout/default"/>
    <dgm:cxn modelId="{3D6763CA-6896-44B7-86FF-9DE9577F3438}" srcId="{80F2F6D7-051C-414C-BE7B-0DA5A437CBF9}" destId="{5B6C924F-C1B2-4B24-B2F9-9E23B5026ED0}" srcOrd="2" destOrd="0" parTransId="{4AA49E89-238D-451E-8056-F8262C1D1D99}" sibTransId="{8869D8A1-A2DD-4834-B5E4-9CE8431BD7EA}"/>
    <dgm:cxn modelId="{7825053A-18C5-48DF-A915-3A34724F1E48}" srcId="{80F2F6D7-051C-414C-BE7B-0DA5A437CBF9}" destId="{E887E1AD-9550-475F-8F20-FA28657FE5EE}" srcOrd="1" destOrd="0" parTransId="{C2F7DB06-E895-4A99-9797-5772AF2E9834}" sibTransId="{FD3891DA-E654-40B6-9A5D-8DCF89D26C48}"/>
    <dgm:cxn modelId="{D20FE4F5-CE0C-4372-900C-0EEFD4B97D3C}" type="presOf" srcId="{5B6C924F-C1B2-4B24-B2F9-9E23B5026ED0}" destId="{9450F301-2495-4F60-B920-FAFB497496F6}" srcOrd="0" destOrd="0" presId="urn:microsoft.com/office/officeart/2005/8/layout/default"/>
    <dgm:cxn modelId="{8FE52E63-7637-4329-A5EA-BB998CD80917}" type="presParOf" srcId="{98BE236F-D92C-4929-A978-C77CA6DA3376}" destId="{6E0A61C5-918C-4C1A-860F-56C255D0C7DF}" srcOrd="0" destOrd="0" presId="urn:microsoft.com/office/officeart/2005/8/layout/default"/>
    <dgm:cxn modelId="{2AE71F81-6742-45C6-846C-44DC454ACD33}" type="presParOf" srcId="{98BE236F-D92C-4929-A978-C77CA6DA3376}" destId="{BC119723-ED8D-4CD7-BEFC-FCBD3A0F4751}" srcOrd="1" destOrd="0" presId="urn:microsoft.com/office/officeart/2005/8/layout/default"/>
    <dgm:cxn modelId="{35BDB6B6-750A-41FD-BD87-2977CAC8091D}" type="presParOf" srcId="{98BE236F-D92C-4929-A978-C77CA6DA3376}" destId="{1ED97810-C374-4176-A384-0EFCD8947DC9}" srcOrd="2" destOrd="0" presId="urn:microsoft.com/office/officeart/2005/8/layout/default"/>
    <dgm:cxn modelId="{08A8C95D-1621-4C4C-9998-F68EF88823FD}" type="presParOf" srcId="{98BE236F-D92C-4929-A978-C77CA6DA3376}" destId="{A8694B2A-A1F3-4081-972D-F7AC0124CFE5}" srcOrd="3" destOrd="0" presId="urn:microsoft.com/office/officeart/2005/8/layout/default"/>
    <dgm:cxn modelId="{4359E076-AA73-4AC7-8954-175E92B64BEC}" type="presParOf" srcId="{98BE236F-D92C-4929-A978-C77CA6DA3376}" destId="{9450F301-2495-4F60-B920-FAFB497496F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F1321D-F54B-49EA-8E02-78C026ECF0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D564CA-EBEE-4F9B-9C27-FC81364A4AC3}">
      <dgm:prSet phldrT="[Текст]"/>
      <dgm:spPr/>
      <dgm:t>
        <a:bodyPr/>
        <a:lstStyle/>
        <a:p>
          <a:r>
            <a:rPr lang="ru-RU" b="1" dirty="0" smtClean="0"/>
            <a:t>Услуги финансовых организаций: сбережения</a:t>
          </a:r>
          <a:endParaRPr lang="ru-RU" b="1" dirty="0"/>
        </a:p>
      </dgm:t>
    </dgm:pt>
    <dgm:pt modelId="{79DCCD35-21E8-4675-A619-9B13C4A26B1B}" type="parTrans" cxnId="{096265CA-C85C-4660-8AE4-8A81A22A9422}">
      <dgm:prSet/>
      <dgm:spPr/>
      <dgm:t>
        <a:bodyPr/>
        <a:lstStyle/>
        <a:p>
          <a:endParaRPr lang="ru-RU"/>
        </a:p>
      </dgm:t>
    </dgm:pt>
    <dgm:pt modelId="{58BA77A3-8D37-4140-8D1D-43EAE26EF754}" type="sibTrans" cxnId="{096265CA-C85C-4660-8AE4-8A81A22A9422}">
      <dgm:prSet/>
      <dgm:spPr/>
      <dgm:t>
        <a:bodyPr/>
        <a:lstStyle/>
        <a:p>
          <a:endParaRPr lang="ru-RU"/>
        </a:p>
      </dgm:t>
    </dgm:pt>
    <dgm:pt modelId="{82DD8224-A2D5-4490-ACDA-01A9B23D0E47}">
      <dgm:prSet phldrT="[Текст]"/>
      <dgm:spPr/>
      <dgm:t>
        <a:bodyPr/>
        <a:lstStyle/>
        <a:p>
          <a:r>
            <a:rPr lang="ru-RU" b="1" dirty="0" smtClean="0"/>
            <a:t>Услуги финансовых организаций: кредитование</a:t>
          </a:r>
          <a:endParaRPr lang="ru-RU" b="1" dirty="0"/>
        </a:p>
      </dgm:t>
    </dgm:pt>
    <dgm:pt modelId="{E7703C37-3460-402D-BBB7-2038A48FB01E}" type="parTrans" cxnId="{B02E7C9A-5C36-46F9-B51C-0172006CDFEE}">
      <dgm:prSet/>
      <dgm:spPr/>
      <dgm:t>
        <a:bodyPr/>
        <a:lstStyle/>
        <a:p>
          <a:endParaRPr lang="ru-RU"/>
        </a:p>
      </dgm:t>
    </dgm:pt>
    <dgm:pt modelId="{49D5157D-911F-4A5F-9E55-4FACC78D4070}" type="sibTrans" cxnId="{B02E7C9A-5C36-46F9-B51C-0172006CDFEE}">
      <dgm:prSet/>
      <dgm:spPr/>
      <dgm:t>
        <a:bodyPr/>
        <a:lstStyle/>
        <a:p>
          <a:endParaRPr lang="ru-RU"/>
        </a:p>
      </dgm:t>
    </dgm:pt>
    <dgm:pt modelId="{7A179AC8-0D68-4FE9-A094-4BB7BE9B6F94}">
      <dgm:prSet phldrT="[Текст]"/>
      <dgm:spPr/>
      <dgm:t>
        <a:bodyPr/>
        <a:lstStyle/>
        <a:p>
          <a:r>
            <a:rPr lang="ru-RU" b="1" dirty="0" smtClean="0"/>
            <a:t>Услуги финансовых организаций: инвестирование</a:t>
          </a:r>
          <a:endParaRPr lang="ru-RU" b="1" dirty="0"/>
        </a:p>
      </dgm:t>
    </dgm:pt>
    <dgm:pt modelId="{6B055762-D520-4DF8-9684-AE29767DD0F4}" type="parTrans" cxnId="{C3A08E65-D045-4984-8821-BC59446C96EA}">
      <dgm:prSet/>
      <dgm:spPr/>
      <dgm:t>
        <a:bodyPr/>
        <a:lstStyle/>
        <a:p>
          <a:endParaRPr lang="ru-RU"/>
        </a:p>
      </dgm:t>
    </dgm:pt>
    <dgm:pt modelId="{2D6CA1D5-0756-49C2-8AC6-8428612F34C6}" type="sibTrans" cxnId="{C3A08E65-D045-4984-8821-BC59446C96EA}">
      <dgm:prSet/>
      <dgm:spPr/>
      <dgm:t>
        <a:bodyPr/>
        <a:lstStyle/>
        <a:p>
          <a:endParaRPr lang="ru-RU"/>
        </a:p>
      </dgm:t>
    </dgm:pt>
    <dgm:pt modelId="{C6B1DF6F-7AB1-4356-8990-6F8A0B8F41DB}">
      <dgm:prSet phldrT="[Текст]"/>
      <dgm:spPr/>
      <dgm:t>
        <a:bodyPr/>
        <a:lstStyle/>
        <a:p>
          <a:r>
            <a:rPr lang="ru-RU" b="1" dirty="0" smtClean="0"/>
            <a:t>Услуги финансовых организаций: страхование</a:t>
          </a:r>
          <a:endParaRPr lang="ru-RU" b="1" dirty="0"/>
        </a:p>
      </dgm:t>
    </dgm:pt>
    <dgm:pt modelId="{9E1D3365-3031-43E9-AE54-AA4583A10D37}" type="parTrans" cxnId="{94D4CF1A-DC12-4EC5-9201-50E491B9BE9E}">
      <dgm:prSet/>
      <dgm:spPr/>
      <dgm:t>
        <a:bodyPr/>
        <a:lstStyle/>
        <a:p>
          <a:endParaRPr lang="ru-RU"/>
        </a:p>
      </dgm:t>
    </dgm:pt>
    <dgm:pt modelId="{80D375C7-BEFF-46D6-8827-CAEA07EEB33D}" type="sibTrans" cxnId="{94D4CF1A-DC12-4EC5-9201-50E491B9BE9E}">
      <dgm:prSet/>
      <dgm:spPr/>
      <dgm:t>
        <a:bodyPr/>
        <a:lstStyle/>
        <a:p>
          <a:endParaRPr lang="ru-RU"/>
        </a:p>
      </dgm:t>
    </dgm:pt>
    <dgm:pt modelId="{0EAA3A48-0313-4727-810E-17866F79F31B}">
      <dgm:prSet phldrT="[Текст]"/>
      <dgm:spPr/>
      <dgm:t>
        <a:bodyPr/>
        <a:lstStyle/>
        <a:p>
          <a:r>
            <a:rPr lang="ru-RU" b="1" dirty="0" smtClean="0"/>
            <a:t>Финансовые отношения человека и государства: налоговая грамотность</a:t>
          </a:r>
          <a:endParaRPr lang="ru-RU" b="1" dirty="0"/>
        </a:p>
      </dgm:t>
    </dgm:pt>
    <dgm:pt modelId="{1F720B3B-040B-4A2D-94BC-C8A71C623120}" type="parTrans" cxnId="{49FC495B-4F04-4B47-85E0-2300ABA96C1B}">
      <dgm:prSet/>
      <dgm:spPr/>
      <dgm:t>
        <a:bodyPr/>
        <a:lstStyle/>
        <a:p>
          <a:endParaRPr lang="ru-RU"/>
        </a:p>
      </dgm:t>
    </dgm:pt>
    <dgm:pt modelId="{D3D0CEC2-3C7A-4755-B5C2-8039C409CC3C}" type="sibTrans" cxnId="{49FC495B-4F04-4B47-85E0-2300ABA96C1B}">
      <dgm:prSet/>
      <dgm:spPr/>
      <dgm:t>
        <a:bodyPr/>
        <a:lstStyle/>
        <a:p>
          <a:endParaRPr lang="ru-RU"/>
        </a:p>
      </dgm:t>
    </dgm:pt>
    <dgm:pt modelId="{255DCA63-C7D4-4EB2-8A5D-D2ED921EEEA3}">
      <dgm:prSet/>
      <dgm:spPr/>
      <dgm:t>
        <a:bodyPr/>
        <a:lstStyle/>
        <a:p>
          <a:r>
            <a:rPr lang="ru-RU" b="1" dirty="0" smtClean="0"/>
            <a:t>Финансовые отношения человека и государства: бюджетная грамотность</a:t>
          </a:r>
          <a:endParaRPr lang="ru-RU" b="1" dirty="0"/>
        </a:p>
      </dgm:t>
    </dgm:pt>
    <dgm:pt modelId="{11726DF9-0F55-40AF-93DC-01AD4ABE5C31}" type="parTrans" cxnId="{39E03FA5-8701-4163-BF6D-3BAD0ED388C6}">
      <dgm:prSet/>
      <dgm:spPr/>
      <dgm:t>
        <a:bodyPr/>
        <a:lstStyle/>
        <a:p>
          <a:endParaRPr lang="ru-RU"/>
        </a:p>
      </dgm:t>
    </dgm:pt>
    <dgm:pt modelId="{E65116A5-25A2-4D1B-8F6F-5D95F09B44F8}" type="sibTrans" cxnId="{39E03FA5-8701-4163-BF6D-3BAD0ED388C6}">
      <dgm:prSet/>
      <dgm:spPr/>
      <dgm:t>
        <a:bodyPr/>
        <a:lstStyle/>
        <a:p>
          <a:endParaRPr lang="ru-RU"/>
        </a:p>
      </dgm:t>
    </dgm:pt>
    <dgm:pt modelId="{C2B02D20-E86C-4E35-8DE1-9B26C23C05EC}" type="pres">
      <dgm:prSet presAssocID="{3BF1321D-F54B-49EA-8E02-78C026ECF0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2958E6-AC6B-4B99-936B-16F5BE41FB26}" type="pres">
      <dgm:prSet presAssocID="{8AD564CA-EBEE-4F9B-9C27-FC81364A4AC3}" presName="node" presStyleLbl="node1" presStyleIdx="0" presStyleCnt="6" custLinFactX="100000" custLinFactNeighborX="121709" custLinFactNeighborY="-5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DD3B8-302B-4B93-A4FE-5258C76EE93E}" type="pres">
      <dgm:prSet presAssocID="{58BA77A3-8D37-4140-8D1D-43EAE26EF754}" presName="sibTrans" presStyleCnt="0"/>
      <dgm:spPr/>
    </dgm:pt>
    <dgm:pt modelId="{F31C57E4-319E-42FA-87F0-1BCCBB732A20}" type="pres">
      <dgm:prSet presAssocID="{82DD8224-A2D5-4490-ACDA-01A9B23D0E47}" presName="node" presStyleLbl="node1" presStyleIdx="1" presStyleCnt="6" custLinFactX="-3464" custLinFactY="21277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8C372-CAB9-478D-8656-EB5EE9D15180}" type="pres">
      <dgm:prSet presAssocID="{49D5157D-911F-4A5F-9E55-4FACC78D4070}" presName="sibTrans" presStyleCnt="0"/>
      <dgm:spPr/>
    </dgm:pt>
    <dgm:pt modelId="{8C8E0EF6-1ECF-4B91-8826-A9FD4FE82213}" type="pres">
      <dgm:prSet presAssocID="{7A179AC8-0D68-4FE9-A094-4BB7BE9B6F94}" presName="node" presStyleLbl="node1" presStyleIdx="2" presStyleCnt="6" custLinFactY="25067" custLinFactNeighborX="397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957AE6-8CC8-4D8B-8E01-24968DAD3B64}" type="pres">
      <dgm:prSet presAssocID="{2D6CA1D5-0756-49C2-8AC6-8428612F34C6}" presName="sibTrans" presStyleCnt="0"/>
      <dgm:spPr/>
    </dgm:pt>
    <dgm:pt modelId="{AD19EB4A-AE5E-4245-9D7B-035A8C338438}" type="pres">
      <dgm:prSet presAssocID="{C6B1DF6F-7AB1-4356-8990-6F8A0B8F41DB}" presName="node" presStyleLbl="node1" presStyleIdx="3" presStyleCnt="6" custLinFactX="9150" custLinFactNeighborX="100000" custLinFactNeighborY="2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B3BDEF-B8E1-44B8-8312-7C5CFE301BA0}" type="pres">
      <dgm:prSet presAssocID="{80D375C7-BEFF-46D6-8827-CAEA07EEB33D}" presName="sibTrans" presStyleCnt="0"/>
      <dgm:spPr/>
    </dgm:pt>
    <dgm:pt modelId="{3585F1F8-E098-44EE-A3C9-476FEEF4FF04}" type="pres">
      <dgm:prSet presAssocID="{0EAA3A48-0313-4727-810E-17866F79F31B}" presName="node" presStyleLbl="node1" presStyleIdx="4" presStyleCnt="6" custScaleX="89998" custScaleY="105138" custLinFactX="-10062" custLinFactY="-27360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7385E1-1936-44C5-9B4A-4DC1A423B250}" type="pres">
      <dgm:prSet presAssocID="{D3D0CEC2-3C7A-4755-B5C2-8039C409CC3C}" presName="sibTrans" presStyleCnt="0"/>
      <dgm:spPr/>
    </dgm:pt>
    <dgm:pt modelId="{CF3FBAFD-4C66-415C-9A43-96796EE0EAAD}" type="pres">
      <dgm:prSet presAssocID="{255DCA63-C7D4-4EB2-8A5D-D2ED921EEEA3}" presName="node" presStyleLbl="node1" presStyleIdx="5" presStyleCnt="6" custLinFactX="-6875" custLinFactY="-26962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369B42-722C-4064-92F1-87F293009313}" type="presOf" srcId="{7A179AC8-0D68-4FE9-A094-4BB7BE9B6F94}" destId="{8C8E0EF6-1ECF-4B91-8826-A9FD4FE82213}" srcOrd="0" destOrd="0" presId="urn:microsoft.com/office/officeart/2005/8/layout/default"/>
    <dgm:cxn modelId="{39E03FA5-8701-4163-BF6D-3BAD0ED388C6}" srcId="{3BF1321D-F54B-49EA-8E02-78C026ECF050}" destId="{255DCA63-C7D4-4EB2-8A5D-D2ED921EEEA3}" srcOrd="5" destOrd="0" parTransId="{11726DF9-0F55-40AF-93DC-01AD4ABE5C31}" sibTransId="{E65116A5-25A2-4D1B-8F6F-5D95F09B44F8}"/>
    <dgm:cxn modelId="{94D4CF1A-DC12-4EC5-9201-50E491B9BE9E}" srcId="{3BF1321D-F54B-49EA-8E02-78C026ECF050}" destId="{C6B1DF6F-7AB1-4356-8990-6F8A0B8F41DB}" srcOrd="3" destOrd="0" parTransId="{9E1D3365-3031-43E9-AE54-AA4583A10D37}" sibTransId="{80D375C7-BEFF-46D6-8827-CAEA07EEB33D}"/>
    <dgm:cxn modelId="{E6758007-4A36-4A32-82CA-2219C6D9C225}" type="presOf" srcId="{82DD8224-A2D5-4490-ACDA-01A9B23D0E47}" destId="{F31C57E4-319E-42FA-87F0-1BCCBB732A20}" srcOrd="0" destOrd="0" presId="urn:microsoft.com/office/officeart/2005/8/layout/default"/>
    <dgm:cxn modelId="{2290C716-448E-4615-9ECD-519EDC73FC53}" type="presOf" srcId="{3BF1321D-F54B-49EA-8E02-78C026ECF050}" destId="{C2B02D20-E86C-4E35-8DE1-9B26C23C05EC}" srcOrd="0" destOrd="0" presId="urn:microsoft.com/office/officeart/2005/8/layout/default"/>
    <dgm:cxn modelId="{C3A08E65-D045-4984-8821-BC59446C96EA}" srcId="{3BF1321D-F54B-49EA-8E02-78C026ECF050}" destId="{7A179AC8-0D68-4FE9-A094-4BB7BE9B6F94}" srcOrd="2" destOrd="0" parTransId="{6B055762-D520-4DF8-9684-AE29767DD0F4}" sibTransId="{2D6CA1D5-0756-49C2-8AC6-8428612F34C6}"/>
    <dgm:cxn modelId="{B02E7C9A-5C36-46F9-B51C-0172006CDFEE}" srcId="{3BF1321D-F54B-49EA-8E02-78C026ECF050}" destId="{82DD8224-A2D5-4490-ACDA-01A9B23D0E47}" srcOrd="1" destOrd="0" parTransId="{E7703C37-3460-402D-BBB7-2038A48FB01E}" sibTransId="{49D5157D-911F-4A5F-9E55-4FACC78D4070}"/>
    <dgm:cxn modelId="{096265CA-C85C-4660-8AE4-8A81A22A9422}" srcId="{3BF1321D-F54B-49EA-8E02-78C026ECF050}" destId="{8AD564CA-EBEE-4F9B-9C27-FC81364A4AC3}" srcOrd="0" destOrd="0" parTransId="{79DCCD35-21E8-4675-A619-9B13C4A26B1B}" sibTransId="{58BA77A3-8D37-4140-8D1D-43EAE26EF754}"/>
    <dgm:cxn modelId="{557E1775-266A-4663-8BD8-2F0E41DD015E}" type="presOf" srcId="{C6B1DF6F-7AB1-4356-8990-6F8A0B8F41DB}" destId="{AD19EB4A-AE5E-4245-9D7B-035A8C338438}" srcOrd="0" destOrd="0" presId="urn:microsoft.com/office/officeart/2005/8/layout/default"/>
    <dgm:cxn modelId="{49FC495B-4F04-4B47-85E0-2300ABA96C1B}" srcId="{3BF1321D-F54B-49EA-8E02-78C026ECF050}" destId="{0EAA3A48-0313-4727-810E-17866F79F31B}" srcOrd="4" destOrd="0" parTransId="{1F720B3B-040B-4A2D-94BC-C8A71C623120}" sibTransId="{D3D0CEC2-3C7A-4755-B5C2-8039C409CC3C}"/>
    <dgm:cxn modelId="{7FD6E7B4-4DC0-4753-A5BC-0E7E11CD9CB5}" type="presOf" srcId="{0EAA3A48-0313-4727-810E-17866F79F31B}" destId="{3585F1F8-E098-44EE-A3C9-476FEEF4FF04}" srcOrd="0" destOrd="0" presId="urn:microsoft.com/office/officeart/2005/8/layout/default"/>
    <dgm:cxn modelId="{2E1879F5-DB64-448C-A8A9-5C88D21036C7}" type="presOf" srcId="{8AD564CA-EBEE-4F9B-9C27-FC81364A4AC3}" destId="{C82958E6-AC6B-4B99-936B-16F5BE41FB26}" srcOrd="0" destOrd="0" presId="urn:microsoft.com/office/officeart/2005/8/layout/default"/>
    <dgm:cxn modelId="{738D7A7D-4F05-4532-94A2-1C51DEC778EC}" type="presOf" srcId="{255DCA63-C7D4-4EB2-8A5D-D2ED921EEEA3}" destId="{CF3FBAFD-4C66-415C-9A43-96796EE0EAAD}" srcOrd="0" destOrd="0" presId="urn:microsoft.com/office/officeart/2005/8/layout/default"/>
    <dgm:cxn modelId="{A7809673-3297-43CC-8DA0-C376494AE6AB}" type="presParOf" srcId="{C2B02D20-E86C-4E35-8DE1-9B26C23C05EC}" destId="{C82958E6-AC6B-4B99-936B-16F5BE41FB26}" srcOrd="0" destOrd="0" presId="urn:microsoft.com/office/officeart/2005/8/layout/default"/>
    <dgm:cxn modelId="{6899CBDB-40C7-4251-A67E-57775393C231}" type="presParOf" srcId="{C2B02D20-E86C-4E35-8DE1-9B26C23C05EC}" destId="{A1FDD3B8-302B-4B93-A4FE-5258C76EE93E}" srcOrd="1" destOrd="0" presId="urn:microsoft.com/office/officeart/2005/8/layout/default"/>
    <dgm:cxn modelId="{D9ADDFD9-8135-4B48-BE2A-869267030F6E}" type="presParOf" srcId="{C2B02D20-E86C-4E35-8DE1-9B26C23C05EC}" destId="{F31C57E4-319E-42FA-87F0-1BCCBB732A20}" srcOrd="2" destOrd="0" presId="urn:microsoft.com/office/officeart/2005/8/layout/default"/>
    <dgm:cxn modelId="{A6AA11DA-804C-4B54-93F7-EEE3BE9855ED}" type="presParOf" srcId="{C2B02D20-E86C-4E35-8DE1-9B26C23C05EC}" destId="{1C98C372-CAB9-478D-8656-EB5EE9D15180}" srcOrd="3" destOrd="0" presId="urn:microsoft.com/office/officeart/2005/8/layout/default"/>
    <dgm:cxn modelId="{EFDB4AA8-313A-4EBB-85B2-ADA28D1E2985}" type="presParOf" srcId="{C2B02D20-E86C-4E35-8DE1-9B26C23C05EC}" destId="{8C8E0EF6-1ECF-4B91-8826-A9FD4FE82213}" srcOrd="4" destOrd="0" presId="urn:microsoft.com/office/officeart/2005/8/layout/default"/>
    <dgm:cxn modelId="{6162D689-8434-4181-A5FA-590CC4B2420B}" type="presParOf" srcId="{C2B02D20-E86C-4E35-8DE1-9B26C23C05EC}" destId="{42957AE6-8CC8-4D8B-8E01-24968DAD3B64}" srcOrd="5" destOrd="0" presId="urn:microsoft.com/office/officeart/2005/8/layout/default"/>
    <dgm:cxn modelId="{146ABCC8-6D34-41F2-A953-BF4159A2E6A9}" type="presParOf" srcId="{C2B02D20-E86C-4E35-8DE1-9B26C23C05EC}" destId="{AD19EB4A-AE5E-4245-9D7B-035A8C338438}" srcOrd="6" destOrd="0" presId="urn:microsoft.com/office/officeart/2005/8/layout/default"/>
    <dgm:cxn modelId="{C1DD7D54-67C1-4655-B240-BAE7D418F104}" type="presParOf" srcId="{C2B02D20-E86C-4E35-8DE1-9B26C23C05EC}" destId="{57B3BDEF-B8E1-44B8-8312-7C5CFE301BA0}" srcOrd="7" destOrd="0" presId="urn:microsoft.com/office/officeart/2005/8/layout/default"/>
    <dgm:cxn modelId="{64B152DE-186C-4A9D-B424-F38186CC1B1E}" type="presParOf" srcId="{C2B02D20-E86C-4E35-8DE1-9B26C23C05EC}" destId="{3585F1F8-E098-44EE-A3C9-476FEEF4FF04}" srcOrd="8" destOrd="0" presId="urn:microsoft.com/office/officeart/2005/8/layout/default"/>
    <dgm:cxn modelId="{88E96C46-F761-4E9D-A25F-AA72A216B0F3}" type="presParOf" srcId="{C2B02D20-E86C-4E35-8DE1-9B26C23C05EC}" destId="{5A7385E1-1936-44C5-9B4A-4DC1A423B250}" srcOrd="9" destOrd="0" presId="urn:microsoft.com/office/officeart/2005/8/layout/default"/>
    <dgm:cxn modelId="{652F0A3F-59D3-4CE6-AE04-3B2047F46D59}" type="presParOf" srcId="{C2B02D20-E86C-4E35-8DE1-9B26C23C05EC}" destId="{CF3FBAFD-4C66-415C-9A43-96796EE0EAA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44648-A895-40F4-8EC5-C465C65827D3}">
      <dsp:nvSpPr>
        <dsp:cNvPr id="0" name=""/>
        <dsp:cNvSpPr/>
      </dsp:nvSpPr>
      <dsp:spPr>
        <a:xfrm>
          <a:off x="2469524" y="0"/>
          <a:ext cx="10701401" cy="701947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F354E1-9561-4EE6-BAC5-25660419FE35}">
      <dsp:nvSpPr>
        <dsp:cNvPr id="0" name=""/>
        <dsp:cNvSpPr/>
      </dsp:nvSpPr>
      <dsp:spPr>
        <a:xfrm>
          <a:off x="5005647" y="1047460"/>
          <a:ext cx="5638990" cy="15892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Приобретение обучающимися опыта самостоятельного социально-значимого действия </a:t>
          </a:r>
        </a:p>
      </dsp:txBody>
      <dsp:txXfrm>
        <a:off x="5083227" y="1125040"/>
        <a:ext cx="5483830" cy="1434075"/>
      </dsp:txXfrm>
    </dsp:sp>
    <dsp:sp modelId="{FE130037-69E9-4628-BD1F-B8C037E11E52}">
      <dsp:nvSpPr>
        <dsp:cNvPr id="0" name=""/>
        <dsp:cNvSpPr/>
      </dsp:nvSpPr>
      <dsp:spPr>
        <a:xfrm>
          <a:off x="4468439" y="3106053"/>
          <a:ext cx="6448954" cy="17466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Освоение видов деятельности и опыта эмоционально-ценностного отношения к материальной основе жизнедеятельности </a:t>
          </a:r>
        </a:p>
      </dsp:txBody>
      <dsp:txXfrm>
        <a:off x="4553703" y="3191317"/>
        <a:ext cx="6278426" cy="1576115"/>
      </dsp:txXfrm>
    </dsp:sp>
    <dsp:sp modelId="{49018965-FD81-4491-98FE-C20C94667783}">
      <dsp:nvSpPr>
        <dsp:cNvPr id="0" name=""/>
        <dsp:cNvSpPr/>
      </dsp:nvSpPr>
      <dsp:spPr>
        <a:xfrm>
          <a:off x="4253082" y="5403027"/>
          <a:ext cx="7593360" cy="16164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Приобретение знаний для использования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в повседневной жизни</a:t>
          </a:r>
        </a:p>
      </dsp:txBody>
      <dsp:txXfrm>
        <a:off x="4331990" y="5481935"/>
        <a:ext cx="7435544" cy="14586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A58402-0C70-4405-9731-A20DA2BA260A}">
      <dsp:nvSpPr>
        <dsp:cNvPr id="0" name=""/>
        <dsp:cNvSpPr/>
      </dsp:nvSpPr>
      <dsp:spPr>
        <a:xfrm>
          <a:off x="0" y="1778527"/>
          <a:ext cx="1255402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6CA7D-DB04-43F7-9C57-59650A88D3E3}">
      <dsp:nvSpPr>
        <dsp:cNvPr id="0" name=""/>
        <dsp:cNvSpPr/>
      </dsp:nvSpPr>
      <dsp:spPr>
        <a:xfrm>
          <a:off x="221437" y="4519267"/>
          <a:ext cx="11939433" cy="1944952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158" tIns="0" rIns="33215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формирование способности критической  оценки  финансовых  условий деятельности  домохозяйства, государств, национальной и мировой экономики на основе географических, политических, экологических и этических факторов    </a:t>
          </a:r>
          <a:endParaRPr lang="ru-RU" sz="2400" b="1" kern="1200" dirty="0"/>
        </a:p>
      </dsp:txBody>
      <dsp:txXfrm>
        <a:off x="316382" y="4614212"/>
        <a:ext cx="11749543" cy="1755062"/>
      </dsp:txXfrm>
    </dsp:sp>
    <dsp:sp modelId="{6F2031A0-21C7-4998-92D1-6DB257A1FE28}">
      <dsp:nvSpPr>
        <dsp:cNvPr id="0" name=""/>
        <dsp:cNvSpPr/>
      </dsp:nvSpPr>
      <dsp:spPr>
        <a:xfrm>
          <a:off x="0" y="4206955"/>
          <a:ext cx="1255402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093D44-ED00-4454-B509-D16FC42A9880}">
      <dsp:nvSpPr>
        <dsp:cNvPr id="0" name=""/>
        <dsp:cNvSpPr/>
      </dsp:nvSpPr>
      <dsp:spPr>
        <a:xfrm>
          <a:off x="200722" y="2116213"/>
          <a:ext cx="11935373" cy="2127468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158" tIns="0" rIns="33215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Формирование способности решать специфические, связанные с финансовыми вопросами  проблемы путем привлечения знаний , собственного  опыта  и опыта других, умение разрабатывать план действий и вести расчеты</a:t>
          </a:r>
          <a:r>
            <a:rPr lang="ru-RU" sz="2400" kern="1200" dirty="0" smtClean="0"/>
            <a:t>.    </a:t>
          </a:r>
          <a:endParaRPr lang="ru-RU" sz="2400" kern="1200" dirty="0"/>
        </a:p>
      </dsp:txBody>
      <dsp:txXfrm>
        <a:off x="304576" y="2220067"/>
        <a:ext cx="11727665" cy="1919760"/>
      </dsp:txXfrm>
    </dsp:sp>
    <dsp:sp modelId="{B7857FE7-1B63-4151-885B-42B9656E9A30}">
      <dsp:nvSpPr>
        <dsp:cNvPr id="0" name=""/>
        <dsp:cNvSpPr/>
      </dsp:nvSpPr>
      <dsp:spPr>
        <a:xfrm>
          <a:off x="0" y="6270542"/>
          <a:ext cx="1255402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32B32-738C-4F98-AEA3-3B08EE669A13}">
      <dsp:nvSpPr>
        <dsp:cNvPr id="0" name=""/>
        <dsp:cNvSpPr/>
      </dsp:nvSpPr>
      <dsp:spPr>
        <a:xfrm>
          <a:off x="0" y="0"/>
          <a:ext cx="11953279" cy="1762627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158" tIns="0" rIns="33215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Формирование качеств социальной и личной ответственности, выработка собственной позиции  и возможности проявить  себя в   различных событиях общественной жизни. </a:t>
          </a:r>
          <a:endParaRPr lang="ru-RU" sz="2400" b="1" kern="1200" dirty="0"/>
        </a:p>
      </dsp:txBody>
      <dsp:txXfrm>
        <a:off x="86044" y="86044"/>
        <a:ext cx="11781191" cy="15905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0A61C5-918C-4C1A-860F-56C255D0C7DF}">
      <dsp:nvSpPr>
        <dsp:cNvPr id="0" name=""/>
        <dsp:cNvSpPr/>
      </dsp:nvSpPr>
      <dsp:spPr>
        <a:xfrm>
          <a:off x="6745926" y="135181"/>
          <a:ext cx="4881386" cy="29288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/>
            <a:t>Использование принципов формирующего оценивания </a:t>
          </a:r>
          <a:endParaRPr lang="ru-RU" sz="3300" b="1" kern="1200" dirty="0"/>
        </a:p>
      </dsp:txBody>
      <dsp:txXfrm>
        <a:off x="6745926" y="135181"/>
        <a:ext cx="4881386" cy="2928832"/>
      </dsp:txXfrm>
    </dsp:sp>
    <dsp:sp modelId="{1ED97810-C374-4176-A384-0EFCD8947DC9}">
      <dsp:nvSpPr>
        <dsp:cNvPr id="0" name=""/>
        <dsp:cNvSpPr/>
      </dsp:nvSpPr>
      <dsp:spPr>
        <a:xfrm>
          <a:off x="1344428" y="82696"/>
          <a:ext cx="4881386" cy="29288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/>
            <a:t>Приоритет видам деятельности, востребованных в жизненных ситуациях </a:t>
          </a:r>
          <a:endParaRPr lang="ru-RU" sz="3300" b="1" kern="1200" dirty="0"/>
        </a:p>
      </dsp:txBody>
      <dsp:txXfrm>
        <a:off x="1344428" y="82696"/>
        <a:ext cx="4881386" cy="2928832"/>
      </dsp:txXfrm>
    </dsp:sp>
    <dsp:sp modelId="{9450F301-2495-4F60-B920-FAFB497496F6}">
      <dsp:nvSpPr>
        <dsp:cNvPr id="0" name=""/>
        <dsp:cNvSpPr/>
      </dsp:nvSpPr>
      <dsp:spPr>
        <a:xfrm>
          <a:off x="3992434" y="3419270"/>
          <a:ext cx="4881386" cy="29288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/>
            <a:t>Оценивание продукта деятельности обучающихся на интегрированной, </a:t>
          </a:r>
          <a:r>
            <a:rPr lang="ru-RU" sz="3300" b="1" kern="1200" dirty="0" err="1" smtClean="0"/>
            <a:t>межпредметной</a:t>
          </a:r>
          <a:r>
            <a:rPr lang="ru-RU" sz="3300" b="1" kern="1200" dirty="0" smtClean="0"/>
            <a:t> основе  </a:t>
          </a:r>
          <a:endParaRPr lang="ru-RU" sz="3300" b="1" kern="1200" dirty="0"/>
        </a:p>
      </dsp:txBody>
      <dsp:txXfrm>
        <a:off x="3992434" y="3419270"/>
        <a:ext cx="4881386" cy="29288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2958E6-AC6B-4B99-936B-16F5BE41FB26}">
      <dsp:nvSpPr>
        <dsp:cNvPr id="0" name=""/>
        <dsp:cNvSpPr/>
      </dsp:nvSpPr>
      <dsp:spPr>
        <a:xfrm>
          <a:off x="8630889" y="784961"/>
          <a:ext cx="3923131" cy="2353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Услуги финансовых организаций: сбережения</a:t>
          </a:r>
          <a:endParaRPr lang="ru-RU" sz="2800" b="1" kern="1200" dirty="0"/>
        </a:p>
      </dsp:txBody>
      <dsp:txXfrm>
        <a:off x="8630889" y="784961"/>
        <a:ext cx="3923131" cy="2353878"/>
      </dsp:txXfrm>
    </dsp:sp>
    <dsp:sp modelId="{F31C57E4-319E-42FA-87F0-1BCCBB732A20}">
      <dsp:nvSpPr>
        <dsp:cNvPr id="0" name=""/>
        <dsp:cNvSpPr/>
      </dsp:nvSpPr>
      <dsp:spPr>
        <a:xfrm>
          <a:off x="256415" y="3776247"/>
          <a:ext cx="3923131" cy="2353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Услуги финансовых организаций: кредитование</a:t>
          </a:r>
          <a:endParaRPr lang="ru-RU" sz="2800" b="1" kern="1200" dirty="0"/>
        </a:p>
      </dsp:txBody>
      <dsp:txXfrm>
        <a:off x="256415" y="3776247"/>
        <a:ext cx="3923131" cy="2353878"/>
      </dsp:txXfrm>
    </dsp:sp>
    <dsp:sp modelId="{8C8E0EF6-1ECF-4B91-8826-A9FD4FE82213}">
      <dsp:nvSpPr>
        <dsp:cNvPr id="0" name=""/>
        <dsp:cNvSpPr/>
      </dsp:nvSpPr>
      <dsp:spPr>
        <a:xfrm>
          <a:off x="8630889" y="3865459"/>
          <a:ext cx="3923131" cy="2353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Услуги финансовых организаций: инвестирование</a:t>
          </a:r>
          <a:endParaRPr lang="ru-RU" sz="2800" b="1" kern="1200" dirty="0"/>
        </a:p>
      </dsp:txBody>
      <dsp:txXfrm>
        <a:off x="8630889" y="3865459"/>
        <a:ext cx="3923131" cy="2353878"/>
      </dsp:txXfrm>
    </dsp:sp>
    <dsp:sp modelId="{AD19EB4A-AE5E-4245-9D7B-035A8C338438}">
      <dsp:nvSpPr>
        <dsp:cNvPr id="0" name=""/>
        <dsp:cNvSpPr/>
      </dsp:nvSpPr>
      <dsp:spPr>
        <a:xfrm>
          <a:off x="4478293" y="3795800"/>
          <a:ext cx="3923131" cy="2353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Услуги финансовых организаций: страхование</a:t>
          </a:r>
          <a:endParaRPr lang="ru-RU" sz="2800" b="1" kern="1200" dirty="0"/>
        </a:p>
      </dsp:txBody>
      <dsp:txXfrm>
        <a:off x="4478293" y="3795800"/>
        <a:ext cx="3923131" cy="2353878"/>
      </dsp:txXfrm>
    </dsp:sp>
    <dsp:sp modelId="{3585F1F8-E098-44EE-A3C9-476FEEF4FF04}">
      <dsp:nvSpPr>
        <dsp:cNvPr id="0" name=""/>
        <dsp:cNvSpPr/>
      </dsp:nvSpPr>
      <dsp:spPr>
        <a:xfrm>
          <a:off x="193763" y="669825"/>
          <a:ext cx="3530739" cy="24748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Финансовые отношения человека и государства: налоговая грамотность</a:t>
          </a:r>
          <a:endParaRPr lang="ru-RU" sz="2800" b="1" kern="1200" dirty="0"/>
        </a:p>
      </dsp:txBody>
      <dsp:txXfrm>
        <a:off x="193763" y="669825"/>
        <a:ext cx="3530739" cy="2474821"/>
      </dsp:txXfrm>
    </dsp:sp>
    <dsp:sp modelId="{CF3FBAFD-4C66-415C-9A43-96796EE0EAAD}">
      <dsp:nvSpPr>
        <dsp:cNvPr id="0" name=""/>
        <dsp:cNvSpPr/>
      </dsp:nvSpPr>
      <dsp:spPr>
        <a:xfrm>
          <a:off x="4241846" y="739665"/>
          <a:ext cx="3923131" cy="2353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Финансовые отношения человека и государства: бюджетная грамотность</a:t>
          </a:r>
          <a:endParaRPr lang="ru-RU" sz="2800" b="1" kern="1200" dirty="0"/>
        </a:p>
      </dsp:txBody>
      <dsp:txXfrm>
        <a:off x="4241846" y="739665"/>
        <a:ext cx="3923131" cy="2353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7" userDrawn="1">
          <p15:clr>
            <a:srgbClr val="FBAE40"/>
          </p15:clr>
        </p15:guide>
        <p15:guide id="2" pos="597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05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01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16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45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24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9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55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4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1422916" y="950383"/>
            <a:ext cx="16126381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1422916" y="3088746"/>
            <a:ext cx="16126381" cy="641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2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2.pn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2.png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2.png"/><Relationship Id="rId9" Type="http://schemas.microsoft.com/office/2007/relationships/diagramDrawing" Target="../diagrams/drawing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3083136" y="3997122"/>
            <a:ext cx="12355550" cy="229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ПРОГРАММА ПОВЫШЕНИЯ КВАЛИФИКАЦИИ </a:t>
            </a:r>
            <a:endParaRPr lang="ru-RU" sz="2800" b="1" dirty="0" smtClean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«ОРГАНИЗАЦИОННО-МЕТОДИЧЕСКИЕ УСЛОВИЯ ПОДГОТОВКИ УЧИТЕЛЕЙ К ПРЕПОДАВАНИЮ ФИНАНСОВОЙ ГРАМОТНОСТИ НА УРОКАХ ГЕОГРАФИИ В СООТВЕТСТВИИ  С ФГОС ОСНОВНОГО И СРЕДНЕГО ОБЩЕГО ОБРАЗОВАНИЯ»</a:t>
            </a:r>
            <a:endParaRPr lang="ru-RU" sz="28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" y="313004"/>
            <a:ext cx="10149123" cy="86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ИНТЕГРАЦИЯ ЛИЧНОСТНЫХ ОБРАЗОВАТЕЛЬНЫХ  РЕЗУЛЬТАТОВ ФРП ГЕОГРАФИЯ   5 - 9 класс  с Единой рамкой компетенций по </a:t>
            </a:r>
            <a:r>
              <a:rPr lang="ru-RU" sz="3600" b="1" dirty="0" err="1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финграмотности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83473" y="3122342"/>
          <a:ext cx="16057756" cy="6595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13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3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386"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Личностные результаты ФРП География 5 -  классы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Личностные характеристики и установки </a:t>
                      </a:r>
                    </a:p>
                    <a:p>
                      <a:r>
                        <a:rPr lang="ru-RU" dirty="0" smtClean="0"/>
                        <a:t> Единой рамки компетенций финансового грамотности в редакции  2023  г.  (базовый уровень)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386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r>
                        <a:rPr lang="ru-RU" b="1" dirty="0" smtClean="0"/>
                        <a:t>. Духовно-нравственного воспитания</a:t>
                      </a:r>
                      <a:r>
                        <a:rPr lang="ru-RU" dirty="0" smtClean="0"/>
                        <a:t>: готовность оценивать своё поведение и поступки, а также поведение и поступки других людей с позиции нравственных и правовых норм с учётом осознания последствий для окружающей среды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Страхование: </a:t>
                      </a:r>
                      <a:r>
                        <a:rPr lang="ru-RU" b="0" dirty="0" smtClean="0"/>
                        <a:t>о</a:t>
                      </a:r>
                      <a:r>
                        <a:rPr lang="ru-RU" dirty="0" smtClean="0"/>
                        <a:t>тноситься к страховым продуктам как ценным и значимым, способствующим финансовой стабильности и финансовому благополучию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386">
                <a:tc>
                  <a:txBody>
                    <a:bodyPr/>
                    <a:lstStyle/>
                    <a:p>
                      <a:r>
                        <a:rPr lang="ru-RU" b="0" dirty="0" smtClean="0"/>
                        <a:t>5. </a:t>
                      </a:r>
                      <a:r>
                        <a:rPr lang="ru-RU" b="1" dirty="0" smtClean="0"/>
                        <a:t>Физического воспитания, формирования культуры здоровья  и эмоционального благополучия</a:t>
                      </a:r>
                      <a:r>
                        <a:rPr lang="ru-RU" b="0" dirty="0" smtClean="0"/>
                        <a:t>: </a:t>
                      </a:r>
                      <a:r>
                        <a:rPr lang="ru-RU" dirty="0" smtClean="0"/>
                        <a:t>навыков безопасного поведения в </a:t>
                      </a:r>
                      <a:r>
                        <a:rPr lang="ru-RU" dirty="0" err="1" smtClean="0"/>
                        <a:t>Интернет-среде</a:t>
                      </a:r>
                      <a:r>
                        <a:rPr lang="ru-RU" dirty="0" smtClean="0"/>
                        <a:t>; способность адаптироваться к стрессовым ситуациям и меняющимся социальным, информационным и природным условиям;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Финансовая безопасность</a:t>
                      </a:r>
                      <a:r>
                        <a:rPr lang="ru-RU" dirty="0" smtClean="0"/>
                        <a:t>: критически относиться к предложениям с признаками давления, манипулирования, мошеннических действий </a:t>
                      </a:r>
                    </a:p>
                    <a:p>
                      <a:r>
                        <a:rPr lang="ru-RU" dirty="0" smtClean="0"/>
                        <a:t>Быть мотивированным на создание финансовой подушки безопасности Проявлять критическое отношение к рекламе банковских вкладов и кредитов</a:t>
                      </a:r>
                    </a:p>
                    <a:p>
                      <a:r>
                        <a:rPr lang="ru-RU" dirty="0" smtClean="0"/>
                        <a:t>Развивать критическое мышление по отношению к рекламе инвестиционных и страховых продуктов (в том числе потенциально мошеннических)</a:t>
                      </a:r>
                    </a:p>
                    <a:p>
                      <a:r>
                        <a:rPr lang="ru-RU" dirty="0" smtClean="0"/>
                        <a:t>Проявлять готовность к обеспечению безопасности при хранении личной информации потребителя, инвестора, налогоплательщика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ИНТЕГРАЦИЯ ЛИЧНОСТНЫХ ОБРАЗОВАТЕЛЬНЫХ  РЕЗУЛЬТАТОВ ФРП ГЕОГРАФИЯ   5 - 9 класс  с Единой рамкой компетенций по </a:t>
            </a:r>
            <a:r>
              <a:rPr lang="ru-RU" sz="3600" b="1" dirty="0" err="1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финграмотности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83473" y="2787805"/>
          <a:ext cx="16057756" cy="7762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3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4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7469"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Личностные результаты ФРП География 5 -  классы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Личностные характеристики и установки </a:t>
                      </a:r>
                    </a:p>
                    <a:p>
                      <a:r>
                        <a:rPr lang="ru-RU" dirty="0" smtClean="0"/>
                        <a:t> Единой рамки компетенций финансового грамотности в редакции  2023  г.  (базовый уровень)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4463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r>
                        <a:rPr lang="ru-RU" b="1" dirty="0" smtClean="0"/>
                        <a:t>. Трудового воспитания</a:t>
                      </a:r>
                      <a:r>
                        <a:rPr lang="ru-RU" dirty="0" smtClean="0"/>
                        <a:t>:  интерес к практическому изучению профессий и труда различного рода, в том числе на основе применения географических знаний; осознание важности обучения на протяжении всей жизни для успешной профессиональной деятельности и развитие необходимых умений для этого; осознанный выбор и построение индивидуальной траектории образования и жизненных планов с учётом личных и общественных интересов и потребностей;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Доходы и расходы семейного бюджета:   Б</a:t>
                      </a:r>
                      <a:r>
                        <a:rPr lang="ru-RU" dirty="0" smtClean="0"/>
                        <a:t>ыть мотивированным на получение образования, которое обеспечит доходы, Проявлять готовность к поиску вариантов личного заработка в конкретных жизненных условиях,</a:t>
                      </a:r>
                    </a:p>
                    <a:p>
                      <a:r>
                        <a:rPr lang="ru-RU" b="1" dirty="0" smtClean="0"/>
                        <a:t>Предпринимательство: </a:t>
                      </a:r>
                      <a:r>
                        <a:rPr lang="ru-RU" dirty="0" smtClean="0"/>
                        <a:t>Быть готовым постоянно развиваться и учиться в неочевидных и сложных направлениях формирования собственного портрета предпринимателя;  Быть готовым к выполнению нетипичных для себя социальных ролей.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 </a:t>
                      </a:r>
                      <a:r>
                        <a:rPr lang="ru-RU" b="1" dirty="0" smtClean="0"/>
                        <a:t>Финансовые взаимоотношения с государством</a:t>
                      </a:r>
                      <a:r>
                        <a:rPr lang="ru-RU" dirty="0" smtClean="0"/>
                        <a:t>: Понимать взаимосвязь официального трудоустройства, возможных льгот, услуг, вычетов и последующего пенсионного обеспечения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41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8. Ценности научного познания: </a:t>
                      </a:r>
                      <a:r>
                        <a:rPr lang="ru-RU" dirty="0" smtClean="0"/>
                        <a:t>овладение читательской культурой как средством познания мира для применения различных источников географической информации при решении познавательных и практико-ориентированных задач; овладение основными навыками исследовательской деятельности в географических науках,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 Платежи и покупки:  </a:t>
                      </a:r>
                      <a:r>
                        <a:rPr lang="ru-RU" dirty="0" smtClean="0"/>
                        <a:t>Проявлять уверенность в выявлении информации из финансовых документов о приобретенных товарах и услугах (чеки, квитанции, договоры и т.п.) и в осуществлении правомерных действий на основе этой информации</a:t>
                      </a:r>
                      <a:endParaRPr lang="ru-RU" b="1" dirty="0" smtClean="0"/>
                    </a:p>
                    <a:p>
                      <a:r>
                        <a:rPr lang="ru-RU" b="1" dirty="0" smtClean="0"/>
                        <a:t>Права и обязанности пользователей финансовых услуг</a:t>
                      </a:r>
                      <a:r>
                        <a:rPr lang="ru-RU" dirty="0" smtClean="0"/>
                        <a:t>:</a:t>
                      </a:r>
                      <a:r>
                        <a:rPr lang="ru-RU" b="1" dirty="0" smtClean="0"/>
                        <a:t> </a:t>
                      </a:r>
                      <a:r>
                        <a:rPr lang="ru-RU" dirty="0" smtClean="0"/>
                        <a:t>Быть готовым потратить время на прочтение и понимание любого подписываемого документа, особенно финансового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Уровни  планируемых результатов при интеграции </a:t>
            </a:r>
            <a:r>
              <a:rPr lang="ru-RU" sz="3600" b="1" dirty="0" err="1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фиграмотности</a:t>
            </a:r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в содержание курса географии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/>
        </p:nvGraphicFramePr>
        <p:xfrm>
          <a:off x="1717289" y="2542478"/>
          <a:ext cx="14092888" cy="7019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Планируемые результаты интеграции финансовой грамотности </a:t>
            </a:r>
          </a:p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в содержание курса географии</a:t>
            </a:r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/>
        </p:nvGraphicFramePr>
        <p:xfrm>
          <a:off x="3256156" y="2698595"/>
          <a:ext cx="12554021" cy="6863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Подходы к организации контроля образовательных результатов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 ФГ  в рамках учебного предмета «География»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/>
        </p:nvGraphicFramePr>
        <p:xfrm>
          <a:off x="2943921" y="3211551"/>
          <a:ext cx="12866255" cy="6350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Возможности применения УМК по финансовой грамотности,  размещенных в открытом доступе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23165" y="2768600"/>
          <a:ext cx="14947546" cy="7066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3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3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68863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Программное содержание  ФРП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Образовательные результаты Единой рамки компетенций по ФГ ( осведомленность, знание, понимание). Тема из УМК «Финансовая грамотность»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233">
                <a:tc>
                  <a:txBody>
                    <a:bodyPr/>
                    <a:lstStyle/>
                    <a:p>
                      <a:r>
                        <a:rPr lang="ru-RU" dirty="0" smtClean="0"/>
                        <a:t> 5 класс</a:t>
                      </a:r>
                    </a:p>
                    <a:p>
                      <a:r>
                        <a:rPr lang="ru-RU" dirty="0" smtClean="0"/>
                        <a:t> Раздел 1. Географическое изучение Земли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 1.2. История географических открытий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Предметная область 1. Деньги и операции с ними</a:t>
                      </a:r>
                    </a:p>
                    <a:p>
                      <a:r>
                        <a:rPr lang="ru-RU" dirty="0" smtClean="0"/>
                        <a:t>Тема: Сущность и функции денег</a:t>
                      </a:r>
                    </a:p>
                    <a:p>
                      <a:r>
                        <a:rPr lang="ru-RU" dirty="0" smtClean="0"/>
                        <a:t>Знать, какие виды денег бывают и они переходят друг в друга.</a:t>
                      </a:r>
                    </a:p>
                    <a:p>
                      <a:r>
                        <a:rPr lang="ru-RU" b="1" dirty="0" smtClean="0"/>
                        <a:t>УМК «ФГ» 4 класс </a:t>
                      </a:r>
                    </a:p>
                    <a:p>
                      <a:r>
                        <a:rPr lang="ru-RU" dirty="0" smtClean="0"/>
                        <a:t>Тема: «Как появились деньги»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0414">
                <a:tc>
                  <a:txBody>
                    <a:bodyPr/>
                    <a:lstStyle/>
                    <a:p>
                      <a:r>
                        <a:rPr lang="ru-RU" dirty="0" smtClean="0"/>
                        <a:t>7 класс. </a:t>
                      </a:r>
                    </a:p>
                    <a:p>
                      <a:r>
                        <a:rPr lang="ru-RU" dirty="0" smtClean="0"/>
                        <a:t>Раздел 2. Человечество на Земле</a:t>
                      </a:r>
                    </a:p>
                    <a:p>
                      <a:r>
                        <a:rPr lang="ru-RU" dirty="0" smtClean="0"/>
                        <a:t>Тема 2.2. Страны и народы мира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Раздел 3. Материки и океаны </a:t>
                      </a:r>
                    </a:p>
                    <a:p>
                      <a:r>
                        <a:rPr lang="ru-RU" dirty="0" smtClean="0"/>
                        <a:t>Тема 3.2. Северные материки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Предметная область 1. Деньги и операции с ними</a:t>
                      </a:r>
                    </a:p>
                    <a:p>
                      <a:r>
                        <a:rPr lang="ru-RU" dirty="0" smtClean="0"/>
                        <a:t>Тема: Иностранная валюта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Знать, что такое валюта (национальная, иностранная)</a:t>
                      </a:r>
                    </a:p>
                    <a:p>
                      <a:r>
                        <a:rPr lang="ru-RU" dirty="0" smtClean="0"/>
                        <a:t>Уметь различать российскую и иностранную валюту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b="1" dirty="0" smtClean="0"/>
                        <a:t>УМК «ФГ»  4 класс</a:t>
                      </a:r>
                    </a:p>
                    <a:p>
                      <a:r>
                        <a:rPr lang="ru-RU" dirty="0" smtClean="0"/>
                        <a:t>Темы: История российских денег</a:t>
                      </a:r>
                    </a:p>
                    <a:p>
                      <a:r>
                        <a:rPr lang="ru-RU" dirty="0" smtClean="0"/>
                        <a:t>Что такое валюта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Возможности применения УМК по финансовой грамотности,  размещенных в открытом доступе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rcRect l="60514" t="50720" r="17618" b="23018"/>
          <a:stretch>
            <a:fillRect/>
          </a:stretch>
        </p:blipFill>
        <p:spPr bwMode="auto">
          <a:xfrm>
            <a:off x="12511669" y="7136781"/>
            <a:ext cx="4148253" cy="298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/>
          <a:srcRect t="4323" b="16067"/>
          <a:stretch>
            <a:fillRect/>
          </a:stretch>
        </p:blipFill>
        <p:spPr bwMode="auto">
          <a:xfrm>
            <a:off x="1368557" y="2854712"/>
            <a:ext cx="7842349" cy="408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/>
          <a:srcRect l="2600" t="10951" r="5299" b="16360"/>
          <a:stretch>
            <a:fillRect/>
          </a:stretch>
        </p:blipFill>
        <p:spPr bwMode="auto">
          <a:xfrm>
            <a:off x="9723863" y="2877014"/>
            <a:ext cx="8118088" cy="381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8"/>
          <a:srcRect t="4899" r="33711" b="14338"/>
          <a:stretch>
            <a:fillRect/>
          </a:stretch>
        </p:blipFill>
        <p:spPr bwMode="auto">
          <a:xfrm>
            <a:off x="5664820" y="7248293"/>
            <a:ext cx="4973444" cy="292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Ресурсы для оценки </a:t>
            </a:r>
            <a:r>
              <a:rPr lang="ru-RU" sz="3600" b="1" dirty="0" err="1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сформированности</a:t>
            </a:r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 финансовой грамотности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на  уроках  Географии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538869" y="2587084"/>
          <a:ext cx="15567102" cy="6853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9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7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216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Ресурсы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Деятельность учитель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019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Учебно-методические комплекты «Финансовая грамотность», размещенные на портале </a:t>
                      </a:r>
                      <a:r>
                        <a:rPr lang="ru-RU" sz="2400" dirty="0" err="1" smtClean="0"/>
                        <a:t>Моифинансы</a:t>
                      </a:r>
                      <a:r>
                        <a:rPr lang="ru-RU" sz="2400" dirty="0" smtClean="0"/>
                        <a:t> в разделе Библиотека и на сайте ФМЦ НИУ ВШЭ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400" dirty="0" smtClean="0"/>
                        <a:t>Применение материалов Рабочих  тетрадей по финансовой грамотности для  обучающихся 5 – 7, 8 – 9 и 10 -11 классов на уроках географии, в тематику которых внедрена финансовой грамотность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45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Задания по финансовой  грамотности, разработанные  на федеральном уровне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400" dirty="0" smtClean="0"/>
                        <a:t> Поиск   отбор подходящих заданий  из материалов Открытого  банка  заданий  по функциональной грамотности (финансовой)  ИРСРО РАО / от издательства «Просвещение», </a:t>
                      </a:r>
                      <a:r>
                        <a:rPr lang="ru-RU" sz="2400" dirty="0" err="1" smtClean="0"/>
                        <a:t>межпредметных</a:t>
                      </a:r>
                      <a:r>
                        <a:rPr lang="ru-RU" sz="2400" dirty="0" smtClean="0"/>
                        <a:t> заданий от благотворительного фонда Вклад в будущее» и материалов Олимпиады «Высшая проба» по профилю Финансовая грамотность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216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Самостоятельная разработка / конструирование заданий интегративного/</a:t>
                      </a:r>
                      <a:r>
                        <a:rPr lang="ru-RU" sz="2400" dirty="0" err="1" smtClean="0"/>
                        <a:t>межпредметного</a:t>
                      </a:r>
                      <a:r>
                        <a:rPr lang="ru-RU" sz="2400" dirty="0" smtClean="0"/>
                        <a:t>  характера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Разработка авторских заданий, позволяющих решить задачи интеграции финансовой грамотности в содержание предмета География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23165" y="2768600"/>
          <a:ext cx="14947546" cy="7215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3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3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68863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Программное содержание  ФРП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Образовательные результаты Единой рамки компетенций по ФГ ( осведомленность, знание, понимание). Тема из УМК и УП «ФГ современный мир»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233">
                <a:tc>
                  <a:txBody>
                    <a:bodyPr/>
                    <a:lstStyle/>
                    <a:p>
                      <a:r>
                        <a:rPr lang="ru-RU" dirty="0" smtClean="0"/>
                        <a:t> 8 класс</a:t>
                      </a:r>
                    </a:p>
                    <a:p>
                      <a:r>
                        <a:rPr lang="ru-RU" dirty="0" smtClean="0"/>
                        <a:t> Раздел 3.  Население России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  3.2. Территориальные особенности размещения</a:t>
                      </a:r>
                    </a:p>
                    <a:p>
                      <a:r>
                        <a:rPr lang="ru-RU" dirty="0" smtClean="0"/>
                        <a:t>населения России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Предметная область 2. Планирование и управление личными финансами</a:t>
                      </a:r>
                    </a:p>
                    <a:p>
                      <a:r>
                        <a:rPr lang="ru-RU" dirty="0" smtClean="0"/>
                        <a:t>Тема: Доходы и расходы семейного и личного  бюджета</a:t>
                      </a:r>
                    </a:p>
                    <a:p>
                      <a:r>
                        <a:rPr lang="ru-RU" dirty="0" smtClean="0"/>
                        <a:t>Знать, что такое личные и семейные доходы и пути их повышения. Понимать, что зарплата является основные источником доходов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b="1" dirty="0" smtClean="0"/>
                        <a:t>УМК  «ФГ» 5 – 7 классы</a:t>
                      </a:r>
                    </a:p>
                    <a:p>
                      <a:r>
                        <a:rPr lang="ru-RU" dirty="0" smtClean="0"/>
                        <a:t>Модуль 1.  Доходы и расходы семьи</a:t>
                      </a:r>
                    </a:p>
                    <a:p>
                      <a:r>
                        <a:rPr lang="ru-RU" dirty="0" smtClean="0"/>
                        <a:t>Занятие 7 – 9. Из чего складываются доходы семьи. Учимся считать и исследуем доходы семьи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b="1" dirty="0" smtClean="0"/>
                        <a:t>Учебное пособие «ФГ: современный мир» 8 – 9 классы</a:t>
                      </a:r>
                    </a:p>
                    <a:p>
                      <a:r>
                        <a:rPr lang="ru-RU" dirty="0" smtClean="0"/>
                        <a:t>Тема 2.4. Откуда  берутся доходы в семейном бюджете     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051824" y="1159728"/>
            <a:ext cx="15210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Возможности применения УМК по финансовой грамотности,  размещенных в открытом доступе и УП «ФГ современный мир»</a:t>
            </a:r>
            <a:endParaRPr lang="ru-RU" sz="32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Возможности применения УП  «Финансовая грамотность: современный мир» 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23165" y="2768600"/>
          <a:ext cx="14947546" cy="6217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3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3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68863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Программное содержание  ФРП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Образовательные результаты Единой рамки компетенций по ФГ ( осведомленность, знание, понимание). Тема из УМК «Финансовая грамотность»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233">
                <a:tc>
                  <a:txBody>
                    <a:bodyPr/>
                    <a:lstStyle/>
                    <a:p>
                      <a:r>
                        <a:rPr lang="ru-RU" dirty="0" smtClean="0"/>
                        <a:t> 8 класс</a:t>
                      </a:r>
                    </a:p>
                    <a:p>
                      <a:r>
                        <a:rPr lang="ru-RU" dirty="0" smtClean="0"/>
                        <a:t> Раздел 3.  Население России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 3.5. Человеческий капитал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Предметная область 2. Планирование и управление личными финансами</a:t>
                      </a:r>
                    </a:p>
                    <a:p>
                      <a:r>
                        <a:rPr lang="ru-RU" dirty="0" smtClean="0"/>
                        <a:t>Тема: Доходы и расходы семейного и личного  бюджета</a:t>
                      </a:r>
                    </a:p>
                    <a:p>
                      <a:r>
                        <a:rPr lang="ru-RU" dirty="0" smtClean="0"/>
                        <a:t>Понимать влияние образования на последующую карьеру и доходы. Понимать пути повышения личного дохода и дохода семьи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b="1" dirty="0" smtClean="0"/>
                        <a:t>Учебное пособие «ФГ: современный мир» 8 – 9 классы</a:t>
                      </a:r>
                    </a:p>
                    <a:p>
                      <a:r>
                        <a:rPr lang="ru-RU" dirty="0" smtClean="0"/>
                        <a:t>Глава 6. Современный человек: как инвестировать в себя</a:t>
                      </a:r>
                    </a:p>
                    <a:p>
                      <a:r>
                        <a:rPr lang="ru-RU" dirty="0" smtClean="0"/>
                        <a:t>Тема 6.1.  Что такое человеческий капитал</a:t>
                      </a:r>
                    </a:p>
                    <a:p>
                      <a:r>
                        <a:rPr lang="ru-RU" dirty="0" smtClean="0"/>
                        <a:t>Тема 6.2. Как инвестировать  в человеческий капитал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3083136" y="3997122"/>
            <a:ext cx="12355550" cy="309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1"/>
                </a:solidFill>
              </a:rPr>
              <a:t>ТЕМА 2.3. ОЦЕНКА ОБРАЗОВАТЕЛЬНЫХ РЕЗУЛЬТАТОВ ПО ФИНАНСОВОЙ ГРАМОТНОСТИ, СФОРМИРОВАННЫХ В РАМКАХ ШКОЛЬНОГО КУРСА  ГЕОГРАФИИ </a:t>
            </a:r>
          </a:p>
          <a:p>
            <a:pPr lvl="0" algn="ctr"/>
            <a:endParaRPr lang="ru-RU" sz="32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lvl="0" algn="ctr"/>
            <a:endParaRPr lang="ru-RU" sz="3200" b="1" dirty="0" smtClean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lvl="0" algn="ctr"/>
            <a:endParaRPr lang="ru-RU" sz="32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" y="313004"/>
            <a:ext cx="10149123" cy="86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Возможности применения УП «Финансовая грамотность: современный мир»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23165" y="2768600"/>
          <a:ext cx="14947546" cy="588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3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3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68863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Программное содержание  ФРП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Образовательные результаты Единой рамки компетенций по ФГ ( осведомленность, знание, понимание). Тема из УМК «Финансовая грамотность»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233">
                <a:tc>
                  <a:txBody>
                    <a:bodyPr/>
                    <a:lstStyle/>
                    <a:p>
                      <a:r>
                        <a:rPr lang="ru-RU" dirty="0" smtClean="0"/>
                        <a:t> 9 класс</a:t>
                      </a:r>
                    </a:p>
                    <a:p>
                      <a:r>
                        <a:rPr lang="ru-RU" dirty="0" smtClean="0"/>
                        <a:t> Раздел 1.   Хозяйство  России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 1.7. Инфраструктурный комплекс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Состав: транспорт, информационная инфраструктура; сфера обслуживания, рекреационное хозяйство – место и значение в хозяйстве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Практическая работа 2. Характеристика туристско-рекреационного потенциала своего края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Предметная область 2. Планирование и управление личными финансами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Тема: Финансовое планирование</a:t>
                      </a:r>
                    </a:p>
                    <a:p>
                      <a:r>
                        <a:rPr lang="ru-RU" dirty="0" smtClean="0"/>
                        <a:t>Понимать преимущества финансового планирования и составления бюджета на основе этих планов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b="1" dirty="0" smtClean="0"/>
                        <a:t>«Финансовая грамотность: современный мир», 8- 9 классы</a:t>
                      </a:r>
                    </a:p>
                    <a:p>
                      <a:r>
                        <a:rPr lang="ru-RU" dirty="0" smtClean="0"/>
                        <a:t>Тема 2.5. Как грамотно составлять семейный бюджет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 4.6. Как отправиться в путешествие, </a:t>
                      </a:r>
                      <a:r>
                        <a:rPr lang="ru-RU" dirty="0" err="1" smtClean="0"/>
                        <a:t>минимизируя</a:t>
                      </a:r>
                      <a:r>
                        <a:rPr lang="ru-RU" dirty="0" smtClean="0"/>
                        <a:t> финансовые затраты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Возможности применения УП «Финансовая грамотность: современный мир»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23165" y="2768600"/>
          <a:ext cx="14947546" cy="6217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3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3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68863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Программное содержание  ФРП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Образовательные результаты Единой рамки компетенций по ФГ ( осведомленность, знание, понимание). Тема из УМК «Финансовая грамотность»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233">
                <a:tc>
                  <a:txBody>
                    <a:bodyPr/>
                    <a:lstStyle/>
                    <a:p>
                      <a:r>
                        <a:rPr lang="ru-RU" dirty="0" smtClean="0"/>
                        <a:t> 9 класс</a:t>
                      </a:r>
                    </a:p>
                    <a:p>
                      <a:r>
                        <a:rPr lang="ru-RU" dirty="0" smtClean="0"/>
                        <a:t> Раздел 1.   Хозяйство  России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 3.5. Человеческий капитал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Предметная область 2. Планирование и управление личными финансами</a:t>
                      </a:r>
                    </a:p>
                    <a:p>
                      <a:r>
                        <a:rPr lang="ru-RU" dirty="0" smtClean="0"/>
                        <a:t>Тема: Доходы и расходы семейного и личного  бюджета</a:t>
                      </a:r>
                    </a:p>
                    <a:p>
                      <a:r>
                        <a:rPr lang="ru-RU" dirty="0" smtClean="0"/>
                        <a:t>Понимать влияние образования на последующую карьеру и доходы. Понимать пути повышения личного дохода и дохода семьи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b="1" dirty="0" smtClean="0"/>
                        <a:t>Учебное пособие «ФГ: современный мир» 8 – 9 классы</a:t>
                      </a:r>
                    </a:p>
                    <a:p>
                      <a:r>
                        <a:rPr lang="ru-RU" dirty="0" smtClean="0"/>
                        <a:t>Глава 6. Современный человек: как инвестировать в себя</a:t>
                      </a:r>
                    </a:p>
                    <a:p>
                      <a:r>
                        <a:rPr lang="ru-RU" dirty="0" smtClean="0"/>
                        <a:t>Тема 6.1.  Что такое человеческий капитал</a:t>
                      </a:r>
                    </a:p>
                    <a:p>
                      <a:r>
                        <a:rPr lang="ru-RU" dirty="0" smtClean="0"/>
                        <a:t>Тема 6.2. Как инвестировать  в человеческий капитал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Типы заданий для обучающихся 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962613" y="2532443"/>
          <a:ext cx="14407376" cy="710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3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Репродуктивные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Продуктивные 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задания, результат выполнения которых (ответ на вопрос) содержится в учебнике в готовом, легко воспроизводимом виде.</a:t>
                      </a:r>
                    </a:p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задания, результат выполнения которых (ответ на вопрос) не содержится в учебнике в готовом, легко воспроизводимом виде, но в тексте и иллюстрациях есть подсказки, помогающие их выполнить. Они часто проверяют, сможет ли ученик в жизни воспользоваться полученными знаниями, и поэтому они, как правило, более интересные.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нацелены в основном на предметные результаты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нацелена на проверку как предметных, так и </a:t>
                      </a:r>
                      <a:r>
                        <a:rPr lang="ru-RU" sz="2800" b="0" i="0" u="none" strike="noStrike" cap="none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метапреметных</a:t>
                      </a:r>
                      <a:r>
                        <a:rPr lang="ru-RU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результатов. Их назначение – включить учащихся в решение «жизненной» проблемной задачи.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БАНК МЕЖПРЕДМЕТНЫХ ЗАДАНИЙ ПО ГЕОГРАФИИ ФОНДА</a:t>
            </a:r>
          </a:p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 ВКЛАД В БУДУЩЕЕ </a:t>
            </a:r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2050" name="Picture 2" descr="http://qrcoder.ru/code/?http%3A%2F%2Fhttps%3A%2F%2Fvbudushee.ru%2Flibrary%2Fmezhpredmetnye-zadachi-po-fg%2F&amp;4&amp;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29856" y="5377753"/>
            <a:ext cx="1714500" cy="171450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6"/>
          <a:srcRect t="5128" b="4843"/>
          <a:stretch>
            <a:fillRect/>
          </a:stretch>
        </p:blipFill>
        <p:spPr bwMode="auto">
          <a:xfrm>
            <a:off x="1003609" y="2832410"/>
            <a:ext cx="11976411" cy="673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БАНК МЕЖПРЕДМЕТНЫХ ЗАДАНИЙ ПО ГЕОГРАФИИ ФОНДА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ВКЛАД В БУДУЩЕЕ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228354" name="Picture 2" descr="http://qrcoder.ru/code/?http%3A%2F%2Fhttps%3A%2F%2Fvbudushee.ru%2Flibrary%2Fmezhpredmetnye-zadachi-po-geografii%2F&amp;4&amp;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59380" y="5466963"/>
            <a:ext cx="1714500" cy="1714500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6"/>
          <a:srcRect t="5128" r="22394" b="11966"/>
          <a:stretch>
            <a:fillRect/>
          </a:stretch>
        </p:blipFill>
        <p:spPr bwMode="auto">
          <a:xfrm>
            <a:off x="2185638" y="2720899"/>
            <a:ext cx="14429679" cy="715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БАНК МЕЖПРЕДМЕТНЫХ ЗАДАНИЙ ПО ГЕОГРАФИИ ФОНДА</a:t>
            </a:r>
          </a:p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 ВКЛАД В БУДУЩЕЕ </a:t>
            </a:r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rcRect t="9402" r="26884" b="7407"/>
          <a:stretch>
            <a:fillRect/>
          </a:stretch>
        </p:blipFill>
        <p:spPr bwMode="auto">
          <a:xfrm>
            <a:off x="2074126" y="2319454"/>
            <a:ext cx="9523141" cy="604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qrcoder.ru/code/?http%3A%2F%2Fhttps%3A%2F%2Fvbudushee.ru%2Flibrary%2Fmezhpredmetnye-zadachi-po-geografii%2F&amp;4&amp;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695120" y="4733982"/>
            <a:ext cx="2165524" cy="215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БАНК МЕЖПРЕДМЕТНЫХ ЗАДАНИЙ ПО ГЕОГРАФИИ ФОНДА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ВКЛАД В БУДУЩЕЕ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rcRect l="21005" t="16239" r="22394" b="19088"/>
          <a:stretch>
            <a:fillRect/>
          </a:stretch>
        </p:blipFill>
        <p:spPr bwMode="auto">
          <a:xfrm>
            <a:off x="2542479" y="2765502"/>
            <a:ext cx="13336858" cy="653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/>
          <a:srcRect l="24051" t="79202" r="22555" b="8547"/>
          <a:stretch>
            <a:fillRect/>
          </a:stretch>
        </p:blipFill>
        <p:spPr bwMode="auto">
          <a:xfrm>
            <a:off x="3612996" y="9177861"/>
            <a:ext cx="10660566" cy="74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ЗАДАНИЯ ИЗ БАНКА МЕЖПРЕДМЕТНЫХ ЗАДАНИЙ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 ГЕОГРАФИИ ФОНДА  ВКЛАД В БУДУЩЕЕ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rcRect l="21325" t="15100" r="25264" b="41025"/>
          <a:stretch>
            <a:fillRect/>
          </a:stretch>
        </p:blipFill>
        <p:spPr bwMode="auto">
          <a:xfrm>
            <a:off x="1494264" y="2453266"/>
            <a:ext cx="10415239" cy="533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/>
          <a:srcRect l="24051" t="79202" r="22555" b="8547"/>
          <a:stretch>
            <a:fillRect/>
          </a:stretch>
        </p:blipFill>
        <p:spPr bwMode="auto">
          <a:xfrm>
            <a:off x="1851103" y="7850459"/>
            <a:ext cx="13961326" cy="207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ЗАДАНИЯ ИЗ БАНКА МЕЖПРЕДМЕТНЫХ ЗАДАНИЙ ПО ГЕОГРАФИИ ФОНДА  ВКЛАД В БУДУЩЕЕ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rcRect l="21005" t="19088" r="22074" b="13105"/>
          <a:stretch>
            <a:fillRect/>
          </a:stretch>
        </p:blipFill>
        <p:spPr bwMode="auto">
          <a:xfrm>
            <a:off x="1628078" y="2720898"/>
            <a:ext cx="15344078" cy="704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ВСЕРОССИЙСКАЯ ОЛИМПИАДА «ВЫСШАЯ ПРОБА»  ПО ПРОФИЛЮ ФИНАНСОВАЯ ГРАМОТНОСТЬ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rcRect t="5476" b="13762"/>
          <a:stretch>
            <a:fillRect/>
          </a:stretch>
        </p:blipFill>
        <p:spPr bwMode="auto">
          <a:xfrm>
            <a:off x="2609385" y="2810107"/>
            <a:ext cx="10482147" cy="608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/>
          <a:srcRect l="62014" t="51585" r="18497" b="26765"/>
          <a:stretch>
            <a:fillRect/>
          </a:stretch>
        </p:blipFill>
        <p:spPr bwMode="auto">
          <a:xfrm>
            <a:off x="14585795" y="4326674"/>
            <a:ext cx="3345366" cy="22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10829" y="3256156"/>
          <a:ext cx="12799347" cy="444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6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ЗНАЮ ОБ ОЦЕНКЕ ОБРАЗОВАТЕЛЬНЫХ РЕЗУЛЬТАТОВ по ФГ, СФОРМИРОВАННЫХ В ШКОЛЬНОМ КУРСЕ ГЕОГРАФИИ</a:t>
                      </a:r>
                      <a:endParaRPr lang="ru-RU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ХОЧУ УЗНАТЬ  ОБ ОЦЕНКЕ ОБРАЗОВАТЕЛЬНЫХ РЕЗУЛЬТАТАХ ПО ФИНАНСОВОЙ ГРАМОТНОСТИ, СФОРМИРОВАННЫХ В ШКОЛЬНОМ КУРСЕ ГЕОГРАФИИ </a:t>
                      </a:r>
                      <a:endParaRPr lang="ru-RU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УЗНАЛ ОБ ОЦЕНКЕ ОБРАЗОВАТЕЛЬНЫХ РЕЗУЛЬТАТОВ ПО ФГ, СФОРМИРОВАННЫХ В ШКОЛЬНОМ КЕУРСЕ ГЕОГРАФИИ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Учебно-методическое пособие по подготовке учащихся 7 – 11 классов в всероссийской олимпиаде школьников «Высшая проба»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/>
          <a:srcRect l="35420" t="14986" r="35662" b="9735"/>
          <a:stretch>
            <a:fillRect/>
          </a:stretch>
        </p:blipFill>
        <p:spPr bwMode="auto">
          <a:xfrm>
            <a:off x="1271238" y="2899318"/>
            <a:ext cx="6244683" cy="673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/>
          <a:srcRect l="63111" t="51873" r="19193" b="25324"/>
          <a:stretch>
            <a:fillRect/>
          </a:stretch>
        </p:blipFill>
        <p:spPr bwMode="auto">
          <a:xfrm>
            <a:off x="7939669" y="4282068"/>
            <a:ext cx="2899317" cy="22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7"/>
          <a:srcRect l="36041" t="24784" r="36357" b="8877"/>
          <a:stretch>
            <a:fillRect/>
          </a:stretch>
        </p:blipFill>
        <p:spPr bwMode="auto">
          <a:xfrm>
            <a:off x="11128917" y="2676293"/>
            <a:ext cx="6668429" cy="686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621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ПРИМЕРЫ  ЗАДАНИЙ  С ВЫБОРОМ НЕСКОЛЬКИХ ОТВЕТОВ ОЛИМПИАДЫ «ВЫСШАЯ ПРОБА» , ИНТЕГРИРУЮЩИЕ ГЕОГРАФИЮ И ФИНАНСОВУЮ ГРАМОТНОСТЬ </a:t>
            </a:r>
          </a:p>
          <a:p>
            <a:pPr lvl="0" algn="ctr"/>
            <a:r>
              <a:rPr lang="ru-RU" sz="32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7 – 8  классы</a:t>
            </a:r>
            <a:endParaRPr lang="ru-RU" sz="32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/>
          <a:srcRect l="29710" t="17579" r="29831" b="34447"/>
          <a:stretch>
            <a:fillRect/>
          </a:stretch>
        </p:blipFill>
        <p:spPr bwMode="auto">
          <a:xfrm>
            <a:off x="2609384" y="2720899"/>
            <a:ext cx="12734693" cy="655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rcRect l="31009" t="15564" r="29989" b="34517"/>
          <a:stretch>
            <a:fillRect/>
          </a:stretch>
        </p:blipFill>
        <p:spPr bwMode="auto">
          <a:xfrm>
            <a:off x="2653989" y="2921619"/>
            <a:ext cx="12043317" cy="651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18733" y="1634206"/>
            <a:ext cx="16146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ПРИМЕРЫ  ЗАДАНИЙ  С ВЫБОРОМ НЕСКОЛЬКИХ ОТВЕТОВ  для учащихся 7 – 8 классов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18733" y="1634206"/>
            <a:ext cx="16146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ПРИМЕРЫ  ЗАДАНИЙ  С ВЫБОРОМ НЕСКОЛЬКИХ ОТВЕТОВ  для учащихся 7 – 8 классов  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5"/>
          <a:srcRect l="24865" t="19885" r="22163" b="25588"/>
          <a:stretch>
            <a:fillRect/>
          </a:stretch>
        </p:blipFill>
        <p:spPr bwMode="auto">
          <a:xfrm>
            <a:off x="3635299" y="2854713"/>
            <a:ext cx="11909502" cy="644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задания на соотнесение для учащихся 7 – 8 классов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rcRect l="36366" t="24784" r="36844" b="9166"/>
          <a:stretch>
            <a:fillRect/>
          </a:stretch>
        </p:blipFill>
        <p:spPr bwMode="auto">
          <a:xfrm>
            <a:off x="5620215" y="1984917"/>
            <a:ext cx="7672039" cy="769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ЗАДАНИЯ НА СООТНЕСЕИЕ  ОЛИМПИАДЫ «ВЫСШАЯ ПРОБА»  для учащихся 7 – 8 классов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rcRect l="30035" t="21902" r="29668" b="19250"/>
          <a:stretch>
            <a:fillRect/>
          </a:stretch>
        </p:blipFill>
        <p:spPr bwMode="auto">
          <a:xfrm>
            <a:off x="4081347" y="2854712"/>
            <a:ext cx="10705170" cy="680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ЗАДАНИЯ  С ОТКРЫТЫМ ОТВЕТОМ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 ОЛИМПИАДЫ «ВЫСШАЯ ПРОБА»  для учащихся 7 – 8 классов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rcRect l="31687" t="18739" r="30356" b="68237"/>
          <a:stretch>
            <a:fillRect/>
          </a:stretch>
        </p:blipFill>
        <p:spPr bwMode="auto">
          <a:xfrm>
            <a:off x="2364059" y="3679902"/>
            <a:ext cx="14697306" cy="343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ЗАДАНИЯ  С ОТКРЫТЫМ ОТВЕТОМ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 ОЛИМПИАДЫ «ВЫСШАЯ ПРОБА»  для учащихся 7 – 8 классов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rcRect l="32001" t="16427" r="28193" b="11465"/>
          <a:stretch>
            <a:fillRect/>
          </a:stretch>
        </p:blipFill>
        <p:spPr bwMode="auto">
          <a:xfrm>
            <a:off x="4036741" y="2520177"/>
            <a:ext cx="11285035" cy="758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ЗАДАНИЯ  С ОТКРЫТЫМ ОТВЕТОМ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 ОЛИМПИАДЫ «ВЫСШАЯ ПРОБА»  для учащихся 7 – 8 классов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rcRect l="27925" t="19020" r="29377" b="46337"/>
          <a:stretch>
            <a:fillRect/>
          </a:stretch>
        </p:blipFill>
        <p:spPr bwMode="auto">
          <a:xfrm>
            <a:off x="1605776" y="2743200"/>
            <a:ext cx="15366380" cy="680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ЗАДАНИЙ  ОЛИМПИАДЫ «ВЫСШАЯ ПРОБА» 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для учащихся 9 -10 классов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rcRect l="29223" t="13545" r="28403" b="42298"/>
          <a:stretch>
            <a:fillRect/>
          </a:stretch>
        </p:blipFill>
        <p:spPr bwMode="auto">
          <a:xfrm>
            <a:off x="3144645" y="3323063"/>
            <a:ext cx="12221736" cy="591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ПЛАН ЛЕКЦИОННОГО ЗАНЯТИЯ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94985" y="3055434"/>
            <a:ext cx="16503805" cy="6382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1.Группы образовательных результатов, формируемых в соответствии с ФГОС ООО и ФГОС СОО, в единстве учебной и воспитательной деятельности (предметные, личностные и </a:t>
            </a:r>
            <a:r>
              <a:rPr lang="ru-RU" sz="3200" dirty="0" err="1" smtClean="0"/>
              <a:t>метапредметные</a:t>
            </a:r>
            <a:endParaRPr lang="ru-RU" sz="3200" dirty="0" smtClean="0"/>
          </a:p>
          <a:p>
            <a:endParaRPr lang="ru-RU" sz="3200" dirty="0" smtClean="0"/>
          </a:p>
          <a:p>
            <a:r>
              <a:rPr lang="ru-RU" sz="3200" dirty="0" smtClean="0"/>
              <a:t>2.Ресурсы, позволяющие решить задачу оценки образовательных результатов, сформированных на основе интеграции тематики финансовой грамотности в содержание учебного предмета «География» :</a:t>
            </a:r>
          </a:p>
          <a:p>
            <a:endParaRPr lang="ru-RU" sz="3200" dirty="0" smtClean="0"/>
          </a:p>
          <a:p>
            <a:r>
              <a:rPr lang="ru-RU" sz="3200" dirty="0" smtClean="0"/>
              <a:t>А) УМК по финансовой грамотности </a:t>
            </a:r>
          </a:p>
          <a:p>
            <a:r>
              <a:rPr lang="ru-RU" sz="3200" dirty="0" smtClean="0"/>
              <a:t>Б) Задания демонстрационных вариантов </a:t>
            </a:r>
            <a:r>
              <a:rPr lang="ru-RU" sz="3200" dirty="0" smtClean="0"/>
              <a:t>олимпиады </a:t>
            </a:r>
            <a:r>
              <a:rPr lang="ru-RU" sz="3200" dirty="0" smtClean="0"/>
              <a:t>«Высшая проба»</a:t>
            </a:r>
          </a:p>
          <a:p>
            <a:r>
              <a:rPr lang="ru-RU" sz="3200" dirty="0" smtClean="0"/>
              <a:t>В) Банк </a:t>
            </a:r>
            <a:r>
              <a:rPr lang="ru-RU" sz="3200" dirty="0" err="1" smtClean="0"/>
              <a:t>межпредметных</a:t>
            </a:r>
            <a:r>
              <a:rPr lang="ru-RU" sz="3200" dirty="0" smtClean="0"/>
              <a:t> заданий от БФ «Вклад в Будущее» и  </a:t>
            </a:r>
          </a:p>
          <a:p>
            <a:r>
              <a:rPr lang="ru-RU" sz="3200" dirty="0" smtClean="0"/>
              <a:t>Г) Открытый банк  заданий по функциональной  грамотности ИНСРО  РАО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ЗАДАНИЙ  ОЛИМПИАДЫ «ВЫСШАЯ ПРОБА» 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для учащихся 9 -10 классов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rcRect l="27113" t="16138" r="30524" b="63914"/>
          <a:stretch>
            <a:fillRect/>
          </a:stretch>
        </p:blipFill>
        <p:spPr bwMode="auto">
          <a:xfrm>
            <a:off x="289932" y="2676292"/>
            <a:ext cx="12511668" cy="376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/>
          <a:srcRect l="28438" t="19308" r="32729" b="57289"/>
          <a:stretch>
            <a:fillRect/>
          </a:stretch>
        </p:blipFill>
        <p:spPr bwMode="auto">
          <a:xfrm>
            <a:off x="713676" y="6177776"/>
            <a:ext cx="12310947" cy="388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ЗАДАНИЙ  ОЛИМПИАДЫ «ВЫСШАЯ ПРОБА» 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для учащихся 9 -10 классов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rcRect l="27104" t="15017" r="27741" b="54371"/>
          <a:stretch>
            <a:fillRect/>
          </a:stretch>
        </p:blipFill>
        <p:spPr bwMode="auto">
          <a:xfrm>
            <a:off x="2810107" y="3211551"/>
            <a:ext cx="11864898" cy="557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(низкий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задания по </a:t>
            </a:r>
            <a:r>
              <a:rPr lang="ru-RU" sz="3600" b="1" dirty="0" err="1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Финграмотности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ИСРО РАО 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2793" t="22381" r="14416" b="5476"/>
          <a:stretch>
            <a:fillRect/>
          </a:stretch>
        </p:blipFill>
        <p:spPr bwMode="auto">
          <a:xfrm>
            <a:off x="2096430" y="2765503"/>
            <a:ext cx="13939024" cy="733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(низкий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заданий по </a:t>
            </a:r>
            <a:r>
              <a:rPr lang="ru-RU" sz="3600" b="1" dirty="0" err="1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Финграмотности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 ИСРО РАО 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2934" t="23333" r="14130" b="6429"/>
          <a:stretch>
            <a:fillRect/>
          </a:stretch>
        </p:blipFill>
        <p:spPr bwMode="auto">
          <a:xfrm>
            <a:off x="2364059" y="2743200"/>
            <a:ext cx="13782907" cy="724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(низкий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заданий по </a:t>
            </a:r>
            <a:r>
              <a:rPr lang="ru-RU" sz="3600" b="1" dirty="0" err="1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Финграмотности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 ИСРО РАО 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3462" t="24524" r="14416" b="5714"/>
          <a:stretch>
            <a:fillRect/>
          </a:stretch>
        </p:blipFill>
        <p:spPr bwMode="auto">
          <a:xfrm>
            <a:off x="2118731" y="2854711"/>
            <a:ext cx="13760605" cy="729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(низкий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заданий по </a:t>
            </a:r>
            <a:r>
              <a:rPr lang="ru-RU" sz="3600" b="1" dirty="0" err="1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Финграмотности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ИСРО   РАО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3325" t="25238" r="14549" b="5714"/>
          <a:stretch>
            <a:fillRect/>
          </a:stretch>
        </p:blipFill>
        <p:spPr bwMode="auto">
          <a:xfrm>
            <a:off x="2051823" y="2899317"/>
            <a:ext cx="13961327" cy="72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(низкий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заданий по ФГ ИСРО  РАО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3194" t="17857" r="14416" b="8810"/>
          <a:stretch>
            <a:fillRect/>
          </a:stretch>
        </p:blipFill>
        <p:spPr bwMode="auto">
          <a:xfrm>
            <a:off x="2118733" y="2720898"/>
            <a:ext cx="13782906" cy="704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 репродуктивного задания по теме «Деньги  народов мира» для обучающихся 7 класса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24532" t="21368" r="23821" b="10826"/>
          <a:stretch>
            <a:fillRect/>
          </a:stretch>
        </p:blipFill>
        <p:spPr bwMode="auto">
          <a:xfrm>
            <a:off x="602166" y="2966223"/>
            <a:ext cx="10419054" cy="682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рубли5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09502" y="3708506"/>
            <a:ext cx="6423103" cy="543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 репродуктивного задания по теме «Деньги  народов мира» для обучающихся 7 класса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8" name="Рисунок 7" descr="рубли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956" y="3463179"/>
            <a:ext cx="5018050" cy="478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/>
          <a:srcRect l="23089" t="22507" r="21753" b="9687"/>
          <a:stretch>
            <a:fillRect/>
          </a:stretch>
        </p:blipFill>
        <p:spPr bwMode="auto">
          <a:xfrm>
            <a:off x="5954751" y="3033132"/>
            <a:ext cx="12395645" cy="653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 репродуктивного задания по теме «Деньги  народов мира» для обучающихся 7 класса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 l="24372" t="21983" r="30893" b="50610"/>
          <a:stretch>
            <a:fillRect/>
          </a:stretch>
        </p:blipFill>
        <p:spPr bwMode="auto">
          <a:xfrm>
            <a:off x="2096430" y="2769972"/>
            <a:ext cx="7738945" cy="282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8b08ab88-ee1b-4b04-9ae9-321e0da71ae2.selcdn.net/8ce2c98a-406d-4592-8c64-f8741cbdd8b2/money34816991920w17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40213" y="2582096"/>
            <a:ext cx="3550637" cy="283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7"/>
          <a:srcRect l="22929" t="22507" r="23020" b="33903"/>
          <a:stretch>
            <a:fillRect/>
          </a:stretch>
        </p:blipFill>
        <p:spPr bwMode="auto">
          <a:xfrm>
            <a:off x="2988528" y="5107259"/>
            <a:ext cx="8541834" cy="466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Тематическое планирование ФПР «География»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(10 - 11 классы, базовый уровень),  интегрированное с тематикой финансовой 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23164" y="3189249"/>
          <a:ext cx="16241089" cy="6918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9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2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3902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Программное содержание  ФРП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Образовательные результаты Единой рамки компетенций по ФГ ( осведомленность, знание, понимание)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9306">
                <a:tc>
                  <a:txBody>
                    <a:bodyPr/>
                    <a:lstStyle/>
                    <a:p>
                      <a:r>
                        <a:rPr lang="ru-RU" dirty="0" smtClean="0"/>
                        <a:t>10 класс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Раздел 4. Население мира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 4.4. Качество жизни населения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Показатели, характеризующие качество жизни населения. Индекс человеческого развития как интегральный показатель сравнения качества жизни населения различных стран и регионов мира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Предметная область 2. Планирование и  управление личными финансами</a:t>
                      </a:r>
                    </a:p>
                    <a:p>
                      <a:r>
                        <a:rPr lang="ru-RU" dirty="0" smtClean="0"/>
                        <a:t>Тема: Доходы и расходы семейного бюджета</a:t>
                      </a:r>
                    </a:p>
                    <a:p>
                      <a:r>
                        <a:rPr lang="ru-RU" dirty="0" smtClean="0"/>
                        <a:t>Понимать причины изменения доходов и расходов. Понимать пути повышения личного дохода и дохода семьи</a:t>
                      </a:r>
                    </a:p>
                    <a:p>
                      <a:r>
                        <a:rPr lang="ru-RU" dirty="0" smtClean="0"/>
                        <a:t>Тема: Личные сбережения</a:t>
                      </a:r>
                    </a:p>
                    <a:p>
                      <a:r>
                        <a:rPr lang="ru-RU" dirty="0" smtClean="0"/>
                        <a:t> Иметь общее представление о различных формах сбережений  (денежной и </a:t>
                      </a:r>
                      <a:r>
                        <a:rPr lang="ru-RU" dirty="0" err="1" smtClean="0"/>
                        <a:t>неденежной</a:t>
                      </a:r>
                      <a:r>
                        <a:rPr lang="ru-RU" dirty="0" smtClean="0"/>
                        <a:t>) </a:t>
                      </a:r>
                    </a:p>
                    <a:p>
                      <a:r>
                        <a:rPr lang="ru-RU" dirty="0" smtClean="0"/>
                        <a:t>Тема: Займы и кредиты</a:t>
                      </a:r>
                    </a:p>
                    <a:p>
                      <a:r>
                        <a:rPr lang="ru-RU" dirty="0" smtClean="0"/>
                        <a:t>Понимать целесообразность получения заёмных средств на определенные цели. Понимать, как различные факторы (например, макроэкономические) влияют на стоимость и доступность получения заёмных средств </a:t>
                      </a:r>
                    </a:p>
                    <a:p>
                      <a:r>
                        <a:rPr lang="ru-RU" b="1" dirty="0" smtClean="0"/>
                        <a:t>Предметная область 3. Риск и доходность</a:t>
                      </a:r>
                    </a:p>
                    <a:p>
                      <a:r>
                        <a:rPr lang="ru-RU" dirty="0" smtClean="0"/>
                        <a:t>Тема Страхование</a:t>
                      </a:r>
                    </a:p>
                    <a:p>
                      <a:r>
                        <a:rPr lang="ru-RU" dirty="0" smtClean="0"/>
                        <a:t>Понимать, в чем смысл страхования, принципы  страхования, и какие риски с помощью страхования можно снизить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 заданий в тестовой форме  по теме «Стоимость путешествий. Как готовиться к поездке  в другие страны»  для обучающихся 7 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22127" t="21937" r="21753" b="8262"/>
          <a:stretch>
            <a:fillRect/>
          </a:stretch>
        </p:blipFill>
        <p:spPr bwMode="auto">
          <a:xfrm>
            <a:off x="2185639" y="2631688"/>
            <a:ext cx="13604487" cy="673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 заданий в тестовой форме  по теме «Стоимость путешествий. Как готовиться к поездке  в другие страны»  для обучающихся 7 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5"/>
          <a:srcRect l="23570" t="24501" r="21738" b="33334"/>
          <a:stretch>
            <a:fillRect/>
          </a:stretch>
        </p:blipFill>
        <p:spPr bwMode="auto">
          <a:xfrm>
            <a:off x="2988527" y="3033133"/>
            <a:ext cx="11998712" cy="617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 задания по теме «Человеческий капитал» 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для обучающихся 8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23570" t="22792" r="21578" b="10826"/>
          <a:stretch>
            <a:fillRect/>
          </a:stretch>
        </p:blipFill>
        <p:spPr bwMode="auto">
          <a:xfrm>
            <a:off x="2386361" y="2743200"/>
            <a:ext cx="13024624" cy="671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 задания по теме «Анализ  индекса человеческого развития» для обучающихся 8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25174" t="33333" r="21898" b="9334"/>
          <a:stretch>
            <a:fillRect/>
          </a:stretch>
        </p:blipFill>
        <p:spPr bwMode="auto">
          <a:xfrm>
            <a:off x="2698595" y="2832410"/>
            <a:ext cx="12600878" cy="682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 задания по теме «Анализ  индекса человеческого развития» для обучающихся 8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24212" t="21937" r="23196" b="16524"/>
          <a:stretch>
            <a:fillRect/>
          </a:stretch>
        </p:blipFill>
        <p:spPr bwMode="auto">
          <a:xfrm>
            <a:off x="2832409" y="2943922"/>
            <a:ext cx="13403767" cy="66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Тематика заданий для оценки финансовых условий жизнедеятельности человека ( в теме «Хозяйство страны»)  для обучающихся 9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graphicFrame>
        <p:nvGraphicFramePr>
          <p:cNvPr id="9" name="Схема 8"/>
          <p:cNvGraphicFramePr/>
          <p:nvPr/>
        </p:nvGraphicFramePr>
        <p:xfrm>
          <a:off x="3256155" y="2497873"/>
          <a:ext cx="12554021" cy="7064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заданий по теме «Услуги финансовых организаций»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для обучающихся 9 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19077" t="26905" r="16463" b="15476"/>
          <a:stretch>
            <a:fillRect/>
          </a:stretch>
        </p:blipFill>
        <p:spPr bwMode="auto">
          <a:xfrm>
            <a:off x="1761893" y="2899317"/>
            <a:ext cx="14362770" cy="669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заданий по теме «Услуги финансовых организаций»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для обучающихся 9 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8408" t="21905" r="17806" b="9500"/>
          <a:stretch>
            <a:fillRect/>
          </a:stretch>
        </p:blipFill>
        <p:spPr bwMode="auto">
          <a:xfrm>
            <a:off x="2163337" y="3300761"/>
            <a:ext cx="13113834" cy="617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заданий по теме «Услуги финансовых организаций»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для обучающихся 9 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 l="19077" t="21667" r="16597" b="22619"/>
          <a:stretch>
            <a:fillRect/>
          </a:stretch>
        </p:blipFill>
        <p:spPr bwMode="auto">
          <a:xfrm>
            <a:off x="1672682" y="3122341"/>
            <a:ext cx="13180741" cy="624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заданий по теме «Услуги финансовых организаций»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для обучающихся 9 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9077" t="21667" r="16864" b="12619"/>
          <a:stretch>
            <a:fillRect/>
          </a:stretch>
        </p:blipFill>
        <p:spPr bwMode="auto">
          <a:xfrm>
            <a:off x="2074126" y="3033132"/>
            <a:ext cx="13046927" cy="671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МЕТАПРЕДМЕТНЫЕ ОБРАЗОВАТЕЛЬНЫЕ  РЕЗУЛЬТАТЫ  ФПР «География» (5 – 9 классы),  интегрированные с тематикой финансовой 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475571" y="2943921"/>
          <a:ext cx="13513026" cy="7140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9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3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80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Познавательные УУД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Примеры заданий  по тематике финансовой грамотности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458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Базовые логические действия:</a:t>
                      </a:r>
                    </a:p>
                    <a:p>
                      <a:r>
                        <a:rPr lang="ru-RU" dirty="0" smtClean="0"/>
                        <a:t>самостоятельно выбирать способ решения учебной географической задачи (сравнивать несколько вариантов решения, выбирать наиболее подходящий с учётом самостоятельно выделенных критериев);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 расходов на организацию летнего отдыха на море с учетом различных вариантов  проезда и организации проживания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511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Базовые исследовательские действия:</a:t>
                      </a:r>
                    </a:p>
                    <a:p>
                      <a:r>
                        <a:rPr lang="ru-RU" dirty="0" smtClean="0"/>
                        <a:t>самостоятельно формулировать обобщения и выводы по результатам проведённого наблюдения или исследования, оценивать достоверность полученных результатов и выводов;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Анализ различий в показателях качества жизни населения различных городов России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558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Работа с информацией:</a:t>
                      </a:r>
                    </a:p>
                    <a:p>
                      <a:r>
                        <a:rPr lang="ru-RU" dirty="0" smtClean="0"/>
                        <a:t>применять различные методы, инструменты и запросы при поиске и отборе информации или данных из источников географической информации с учётом предложенной учебной задачи и заданных критериев; выбирать, анализировать и интерпретировать географическую информацию различных видов и форм представления;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Расчет транспортного налога как элемента системы региональных налогов с   физических лиц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Выполнение проекта на тему «Какими налогами облагается имущество граждан  различных регионах России/странах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заданий по теме «Услуги финансовых организаций»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для обучающихся 9 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7605" t="23095" r="18069" b="9286"/>
          <a:stretch>
            <a:fillRect/>
          </a:stretch>
        </p:blipFill>
        <p:spPr bwMode="auto">
          <a:xfrm>
            <a:off x="1538868" y="3144644"/>
            <a:ext cx="12846205" cy="622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заданий по теме «Услуги финансовых организаций»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для обучающихся 9 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5"/>
          <a:srcRect l="18809" t="21190" r="17534" b="23810"/>
          <a:stretch>
            <a:fillRect/>
          </a:stretch>
        </p:blipFill>
        <p:spPr bwMode="auto">
          <a:xfrm>
            <a:off x="2185638" y="2943922"/>
            <a:ext cx="11842595" cy="613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1" y="4196444"/>
            <a:ext cx="8827691" cy="75111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МЕТАПРЕДМЕТНЫЕ ОБРАЗОВАТЕЛЬНЫЕ  РЕЗУЛЬТАТЫ  ФПР «География» (5 – 9 классы),  интегрированные с тематикой финансовой 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74849" y="2810106"/>
          <a:ext cx="14293612" cy="7012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1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1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80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3"/>
                          </a:solidFill>
                        </a:rPr>
                        <a:t>Коммуникативные УУД </a:t>
                      </a:r>
                      <a:endParaRPr lang="ru-RU" sz="2800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Примеры заданий  по тематике финансовой грамотности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2417"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формулировать суждения, выражать свою точку зрения по географическим аспектам различных вопросов в устных и письменных текста;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Анализ расходов на аренду жилого помещения в различных регионах России в различные периоды времени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5115">
                <a:tc>
                  <a:txBody>
                    <a:bodyPr/>
                    <a:lstStyle/>
                    <a:p>
                      <a:r>
                        <a:rPr lang="ru-RU" dirty="0" smtClean="0"/>
                        <a:t>в ходе диалога и (или) дискуссии задавать вопросы по существу обсуждаемой темы и высказывать идеи, нацеленные на решение задачи и поддержание благожелательности общения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Участие в коммуникативным боях по тематике дифференциации доходов населения в различных регионах России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511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Самоорганизация: </a:t>
                      </a:r>
                    </a:p>
                    <a:p>
                      <a:r>
                        <a:rPr lang="ru-RU" dirty="0" smtClean="0"/>
                        <a:t>самостоятельно составлять алгоритм решения географических задач и выбирать способ их решения с учётом имеющихся ресурсов и собственных возможностей, аргументировать предлагаемые варианты решений;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Определение возможностей использования Пушкинской карты при поездке  в Москву и другие города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5115">
                <a:tc>
                  <a:txBody>
                    <a:bodyPr/>
                    <a:lstStyle/>
                    <a:p>
                      <a:r>
                        <a:rPr lang="ru-RU" dirty="0" smtClean="0"/>
                        <a:t>составлять план действий (план реализации намеченного алгоритма решения), корректировать предложенный алгоритм с учётом получения новых знаний об изучаемом объекте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Составление плана организации двухдневного туристического похода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МЕТАПРЕДМЕТНЫЕ ОБРАЗОВАТЕЛЬНЫЕ  РЕЗУЛЬТАТЫ  ФПР «География» (5 – 9 классы),  интегрированные с тематикой финансовой 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39590" y="2587083"/>
          <a:ext cx="14719610" cy="744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2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6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44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Регулятивные  УУД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Примеры заданий  по тематике финансовой грамотности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85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Самоконтроль, эмоциональный интеллект:</a:t>
                      </a:r>
                    </a:p>
                    <a:p>
                      <a:r>
                        <a:rPr lang="ru-RU" dirty="0" smtClean="0"/>
                        <a:t>объяснять причины достижения (</a:t>
                      </a:r>
                      <a:r>
                        <a:rPr lang="ru-RU" dirty="0" err="1" smtClean="0"/>
                        <a:t>недостижения</a:t>
                      </a:r>
                      <a:r>
                        <a:rPr lang="ru-RU" dirty="0" smtClean="0"/>
                        <a:t>) результатов деятельности, давать оценку приобретённому опыту;</a:t>
                      </a:r>
                    </a:p>
                    <a:p>
                      <a:r>
                        <a:rPr lang="ru-RU" dirty="0" smtClean="0"/>
                        <a:t> вносить коррективы в деятельность на основе новых обстоятельств, изменившихся ситуаций, установленных ошибок, возникших трудностей; </a:t>
                      </a:r>
                    </a:p>
                    <a:p>
                      <a:r>
                        <a:rPr lang="ru-RU" dirty="0" smtClean="0"/>
                        <a:t>оценивать соответствие результата цели и условиям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Анализ процесса планирования туристического похода и затрат на его организацию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245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Совместная деятельность</a:t>
                      </a:r>
                    </a:p>
                    <a:p>
                      <a:r>
                        <a:rPr lang="ru-RU" dirty="0" smtClean="0"/>
                        <a:t>принимать цель совместной деятельности при выполнении учебных географических проектов, коллективно строить действия по её достижению: распределять роли, договариваться, обсуждать процесс и результат совместной работы; планировать организацию совместной работы, при выполнении учебных географических проектов определять свою роль (с учётом предпочтений и возможностей всех участников взаимодействия), участвовать в групповых формах работы, выполнять свою часть работы, достигать качественного результата по своему направлению и координировать свои действия с другими членами команды; 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Выполнение проекта по темам : 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«Как выгодно купить билеты на самолет»</a:t>
                      </a:r>
                    </a:p>
                    <a:p>
                      <a:r>
                        <a:rPr lang="ru-RU" dirty="0" smtClean="0"/>
                        <a:t>«Как минимизировать затраты при посещении музеев, выставок и экскурсий»</a:t>
                      </a:r>
                    </a:p>
                    <a:p>
                      <a:r>
                        <a:rPr lang="ru-RU" dirty="0" smtClean="0"/>
                        <a:t>«Как выгодно обеспечить проживании при туристической поездке»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ИНТЕГРАЦИЯ ЛИЧНОСТНЫХ ОБРАЗОВАТЕЛЬНЫХ  РЕЗУЛЬТАТОВ ФРП ГЕОГРАФИЯ   5 - 9 класс  с Единой рамкой компетенций по </a:t>
            </a:r>
            <a:r>
              <a:rPr lang="ru-RU" sz="3600" b="1" dirty="0" err="1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финграмотности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38868" y="2520175"/>
          <a:ext cx="16213873" cy="7811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7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6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5048"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Личностные результаты ФРП География 5 -  классы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Личностные характеристики и установки </a:t>
                      </a:r>
                    </a:p>
                    <a:p>
                      <a:r>
                        <a:rPr lang="ru-RU" dirty="0" smtClean="0"/>
                        <a:t> Единой рамки компетенций финансовой грамотности в  редакции 2023 г.  (базовый уровень)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883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1.Гражданского воспитания: </a:t>
                      </a:r>
                      <a:r>
                        <a:rPr lang="ru-RU" dirty="0" smtClean="0"/>
                        <a:t>готовность к выполнению обязанностей гражданина и реализации его прав,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1" dirty="0" smtClean="0"/>
                        <a:t>Займы и кредиты: </a:t>
                      </a:r>
                      <a:r>
                        <a:rPr lang="ru-RU" b="0" dirty="0" smtClean="0"/>
                        <a:t>о</a:t>
                      </a:r>
                      <a:r>
                        <a:rPr lang="ru-RU" dirty="0" smtClean="0"/>
                        <a:t>сознавать ответственность за возвращение средств по кредитам и займам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1" dirty="0" smtClean="0"/>
                        <a:t>Права и обязанности пользователей финансовых услуг</a:t>
                      </a:r>
                      <a:r>
                        <a:rPr lang="ru-RU" dirty="0" smtClean="0"/>
                        <a:t>: проявлять готовность отстаивать свои права (потребителя, собственника, налогоплательщика, инвестора и др.), при необходимости подавать жалобу на некачественные товары или услуги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1" dirty="0" smtClean="0"/>
                        <a:t>Финансовые взаимоотношения с государством: </a:t>
                      </a:r>
                      <a:r>
                        <a:rPr lang="ru-RU" b="0" dirty="0" smtClean="0"/>
                        <a:t>проявлять ответственность и своевременно осуществлять уплату налогов, быть готовым осуществлять взаимодействие с государством для получения полагающихся выплат и пособий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355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2. Патриотического воспитания: </a:t>
                      </a:r>
                      <a:r>
                        <a:rPr lang="ru-RU" b="0" dirty="0" smtClean="0"/>
                        <a:t>осознание российской гражданской идентичности,  проявление интереса к познанию населения, хозяйства России, регионов и своего края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Сущность и функции денег: </a:t>
                      </a:r>
                      <a:r>
                        <a:rPr lang="ru-RU" b="0" dirty="0" smtClean="0"/>
                        <a:t>п</a:t>
                      </a:r>
                      <a:r>
                        <a:rPr lang="ru-RU" dirty="0" smtClean="0"/>
                        <a:t>роявлять уверенность в выборе определенного вида денег для использования в конкретной жизненной ситуации</a:t>
                      </a:r>
                    </a:p>
                    <a:p>
                      <a:r>
                        <a:rPr lang="ru-RU" b="1" dirty="0" smtClean="0"/>
                        <a:t>Иностранная валюта: б</a:t>
                      </a:r>
                      <a:r>
                        <a:rPr lang="ru-RU" dirty="0" smtClean="0"/>
                        <a:t>ыть готовым переводить цены, указанные в иностранной валюте в соответствующие суммы в национальной валюте </a:t>
                      </a:r>
                    </a:p>
                    <a:p>
                      <a:r>
                        <a:rPr lang="ru-RU" b="1" dirty="0" smtClean="0"/>
                        <a:t>Доходы и расходы семейного бюджета:</a:t>
                      </a:r>
                      <a:r>
                        <a:rPr lang="ru-RU" dirty="0" smtClean="0"/>
                        <a:t> </a:t>
                      </a:r>
                      <a:r>
                        <a:rPr lang="ru-RU" b="0" dirty="0" smtClean="0"/>
                        <a:t>о</a:t>
                      </a:r>
                      <a:r>
                        <a:rPr lang="ru-RU" dirty="0" smtClean="0"/>
                        <a:t>сознавать необходимость ограничивать свои желания, проявлять ответственность за потребление ресурсов семьи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2383</TotalTime>
  <Words>3337</Words>
  <Application>Microsoft Office PowerPoint</Application>
  <PresentationFormat>Произвольный</PresentationFormat>
  <Paragraphs>396</Paragraphs>
  <Slides>62</Slides>
  <Notes>62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8" baseType="lpstr">
      <vt:lpstr>Tahoma</vt:lpstr>
      <vt:lpstr>Proxima Nova</vt:lpstr>
      <vt:lpstr>Calibri</vt:lpstr>
      <vt:lpstr>Arial</vt:lpstr>
      <vt:lpstr>Proxima Nova Rg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Торичко Роман Анатольевич</dc:creator>
  <cp:lastModifiedBy>user</cp:lastModifiedBy>
  <cp:revision>306</cp:revision>
  <dcterms:created xsi:type="dcterms:W3CDTF">2003-02-28T13:27:04Z</dcterms:created>
  <dcterms:modified xsi:type="dcterms:W3CDTF">2024-09-24T07:19:47Z</dcterms:modified>
</cp:coreProperties>
</file>