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275" r:id="rId4"/>
    <p:sldId id="258" r:id="rId5"/>
    <p:sldId id="261" r:id="rId6"/>
    <p:sldId id="288" r:id="rId7"/>
    <p:sldId id="262" r:id="rId8"/>
    <p:sldId id="263" r:id="rId9"/>
    <p:sldId id="266" r:id="rId10"/>
    <p:sldId id="267" r:id="rId11"/>
    <p:sldId id="268" r:id="rId12"/>
    <p:sldId id="265" r:id="rId13"/>
    <p:sldId id="273" r:id="rId14"/>
    <p:sldId id="274" r:id="rId15"/>
    <p:sldId id="284" r:id="rId16"/>
    <p:sldId id="269" r:id="rId17"/>
    <p:sldId id="289" r:id="rId18"/>
    <p:sldId id="276" r:id="rId19"/>
    <p:sldId id="285" r:id="rId20"/>
    <p:sldId id="286" r:id="rId21"/>
    <p:sldId id="287" r:id="rId22"/>
    <p:sldId id="277" r:id="rId23"/>
    <p:sldId id="278" r:id="rId24"/>
    <p:sldId id="282" r:id="rId25"/>
    <p:sldId id="283" r:id="rId26"/>
    <p:sldId id="279" r:id="rId27"/>
    <p:sldId id="280" r:id="rId28"/>
    <p:sldId id="281" r:id="rId29"/>
    <p:sldId id="272" r:id="rId30"/>
    <p:sldId id="270" r:id="rId31"/>
    <p:sldId id="271" r:id="rId32"/>
    <p:sldId id="290" r:id="rId33"/>
    <p:sldId id="260" r:id="rId34"/>
  </p:sldIdLst>
  <p:sldSz cx="18972213" cy="10691813"/>
  <p:notesSz cx="6858000" cy="9144000"/>
  <p:embeddedFontLs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Proxima Nova Rg" panose="02000506030000020004" charset="0"/>
      <p:regular r:id="rId40"/>
      <p:bold r:id="rId41"/>
      <p:italic r:id="rId42"/>
      <p:boldItalic r:id="rId43"/>
    </p:embeddedFont>
    <p:embeddedFont>
      <p:font typeface="Proxima Nova" panose="020B0604020202020204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SimSun" panose="02010600030101010101" pitchFamily="2" charset="-122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6BF"/>
    <a:srgbClr val="E1185A"/>
    <a:srgbClr val="E81759"/>
    <a:srgbClr val="F07D00"/>
    <a:srgbClr val="26B7BC"/>
    <a:srgbClr val="B9BDC0"/>
    <a:srgbClr val="B8BDC0"/>
    <a:srgbClr val="009657"/>
    <a:srgbClr val="FF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8"/>
  </p:normalViewPr>
  <p:slideViewPr>
    <p:cSldViewPr snapToGrid="0">
      <p:cViewPr varScale="1">
        <p:scale>
          <a:sx n="38" d="100"/>
          <a:sy n="38" d="100"/>
        </p:scale>
        <p:origin x="940" y="48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B45AA-CE89-4401-94CA-53FCB0A0F36C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A289630-C8C4-4C80-BEAC-88437EABC08A}">
      <dgm:prSet/>
      <dgm:spPr/>
      <dgm:t>
        <a:bodyPr/>
        <a:lstStyle/>
        <a:p>
          <a:pPr rtl="0"/>
          <a:r>
            <a:rPr lang="ru-RU" b="0" i="0" dirty="0" smtClean="0"/>
            <a:t>Обеспечить  достижение планируемых </a:t>
          </a:r>
          <a:r>
            <a:rPr lang="ru-RU" b="0" i="0" dirty="0" err="1" smtClean="0"/>
            <a:t>метапредметных</a:t>
          </a:r>
          <a:r>
            <a:rPr lang="ru-RU" b="0" i="0" dirty="0" smtClean="0"/>
            <a:t> результатов</a:t>
          </a:r>
          <a:endParaRPr lang="ru-RU" dirty="0"/>
        </a:p>
      </dgm:t>
    </dgm:pt>
    <dgm:pt modelId="{A78FD35A-63CC-42DE-8E14-2BE15E43DBC3}" type="parTrans" cxnId="{5F6F0704-02DB-4E53-A516-F27637BB1E83}">
      <dgm:prSet/>
      <dgm:spPr/>
      <dgm:t>
        <a:bodyPr/>
        <a:lstStyle/>
        <a:p>
          <a:endParaRPr lang="ru-RU"/>
        </a:p>
      </dgm:t>
    </dgm:pt>
    <dgm:pt modelId="{30928EC3-78A6-46D0-8AC2-7F871B9AFE8A}" type="sibTrans" cxnId="{5F6F0704-02DB-4E53-A516-F27637BB1E83}">
      <dgm:prSet/>
      <dgm:spPr/>
      <dgm:t>
        <a:bodyPr/>
        <a:lstStyle/>
        <a:p>
          <a:endParaRPr lang="ru-RU"/>
        </a:p>
      </dgm:t>
    </dgm:pt>
    <dgm:pt modelId="{25516304-6176-4CEA-B89E-79CDF911589A}">
      <dgm:prSet/>
      <dgm:spPr/>
      <dgm:t>
        <a:bodyPr/>
        <a:lstStyle/>
        <a:p>
          <a:pPr rtl="0"/>
          <a:r>
            <a:rPr lang="ru-RU" b="0" i="0" dirty="0" smtClean="0"/>
            <a:t>Обеспечить преемственность начального общего, основного общего и среднего общего образования</a:t>
          </a:r>
          <a:endParaRPr lang="ru-RU" dirty="0"/>
        </a:p>
      </dgm:t>
    </dgm:pt>
    <dgm:pt modelId="{FF2340CD-4ADB-450E-9DC1-2673A9D05EDB}" type="parTrans" cxnId="{059F386C-6FEF-45B3-A9F4-5B43559F3A34}">
      <dgm:prSet/>
      <dgm:spPr/>
      <dgm:t>
        <a:bodyPr/>
        <a:lstStyle/>
        <a:p>
          <a:endParaRPr lang="ru-RU"/>
        </a:p>
      </dgm:t>
    </dgm:pt>
    <dgm:pt modelId="{FB63FA8D-64DE-4948-94C5-5F17EBCE6E80}" type="sibTrans" cxnId="{059F386C-6FEF-45B3-A9F4-5B43559F3A34}">
      <dgm:prSet/>
      <dgm:spPr/>
      <dgm:t>
        <a:bodyPr/>
        <a:lstStyle/>
        <a:p>
          <a:endParaRPr lang="ru-RU"/>
        </a:p>
      </dgm:t>
    </dgm:pt>
    <dgm:pt modelId="{48786E83-40C2-4CF5-B900-3CF1A31AC7C7}">
      <dgm:prSet/>
      <dgm:spPr/>
      <dgm:t>
        <a:bodyPr/>
        <a:lstStyle/>
        <a:p>
          <a:pPr rtl="0"/>
          <a:r>
            <a:rPr lang="ru-RU" b="0" i="0" smtClean="0"/>
            <a:t>Обеспечить возможности формулирования предметных результатов с учетом специфики содержания предметной области в деятельностной форме с усилением акцента на применение знаний и конкретные умения обучающимися в учебных ситуациях и реальных жизненных условиях</a:t>
          </a:r>
          <a:endParaRPr lang="ru-RU"/>
        </a:p>
      </dgm:t>
    </dgm:pt>
    <dgm:pt modelId="{B16047FB-2956-42BE-B5EA-DF1682E33CA0}" type="parTrans" cxnId="{4A848A2D-62B2-4664-85DA-38FD37725E56}">
      <dgm:prSet/>
      <dgm:spPr/>
      <dgm:t>
        <a:bodyPr/>
        <a:lstStyle/>
        <a:p>
          <a:endParaRPr lang="ru-RU"/>
        </a:p>
      </dgm:t>
    </dgm:pt>
    <dgm:pt modelId="{4CD6CA0A-A6EE-45FA-9EDB-132F2E390087}" type="sibTrans" cxnId="{4A848A2D-62B2-4664-85DA-38FD37725E56}">
      <dgm:prSet/>
      <dgm:spPr/>
      <dgm:t>
        <a:bodyPr/>
        <a:lstStyle/>
        <a:p>
          <a:endParaRPr lang="ru-RU"/>
        </a:p>
      </dgm:t>
    </dgm:pt>
    <dgm:pt modelId="{8A0DB441-591F-4B45-8745-0FA763944D1A}" type="pres">
      <dgm:prSet presAssocID="{683B45AA-CE89-4401-94CA-53FCB0A0F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8A011-D7AF-42C2-8252-288EC40EE216}" type="pres">
      <dgm:prSet presAssocID="{CA289630-C8C4-4C80-BEAC-88437EABC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8AD03-B829-4591-BEB8-59AA14C3FDE3}" type="pres">
      <dgm:prSet presAssocID="{30928EC3-78A6-46D0-8AC2-7F871B9AFE8A}" presName="spacer" presStyleCnt="0"/>
      <dgm:spPr/>
    </dgm:pt>
    <dgm:pt modelId="{E954F09E-8015-41E5-9F7D-5015B84493C3}" type="pres">
      <dgm:prSet presAssocID="{25516304-6176-4CEA-B89E-79CDF91158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B80AB-7DCD-4C38-9418-6945CD403AEC}" type="pres">
      <dgm:prSet presAssocID="{FB63FA8D-64DE-4948-94C5-5F17EBCE6E80}" presName="spacer" presStyleCnt="0"/>
      <dgm:spPr/>
    </dgm:pt>
    <dgm:pt modelId="{A824B2DF-0B2E-4083-8669-1720D6800443}" type="pres">
      <dgm:prSet presAssocID="{48786E83-40C2-4CF5-B900-3CF1A31AC7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F0704-02DB-4E53-A516-F27637BB1E83}" srcId="{683B45AA-CE89-4401-94CA-53FCB0A0F36C}" destId="{CA289630-C8C4-4C80-BEAC-88437EABC08A}" srcOrd="0" destOrd="0" parTransId="{A78FD35A-63CC-42DE-8E14-2BE15E43DBC3}" sibTransId="{30928EC3-78A6-46D0-8AC2-7F871B9AFE8A}"/>
    <dgm:cxn modelId="{49F279CF-605E-4615-98DC-00C1DE3AC8B9}" type="presOf" srcId="{48786E83-40C2-4CF5-B900-3CF1A31AC7C7}" destId="{A824B2DF-0B2E-4083-8669-1720D6800443}" srcOrd="0" destOrd="0" presId="urn:microsoft.com/office/officeart/2005/8/layout/vList2"/>
    <dgm:cxn modelId="{670A48EB-D7FA-466D-98DA-F2C739593535}" type="presOf" srcId="{683B45AA-CE89-4401-94CA-53FCB0A0F36C}" destId="{8A0DB441-591F-4B45-8745-0FA763944D1A}" srcOrd="0" destOrd="0" presId="urn:microsoft.com/office/officeart/2005/8/layout/vList2"/>
    <dgm:cxn modelId="{A0A969FB-0A16-4F42-9F97-02A4EC5B8599}" type="presOf" srcId="{CA289630-C8C4-4C80-BEAC-88437EABC08A}" destId="{BF58A011-D7AF-42C2-8252-288EC40EE216}" srcOrd="0" destOrd="0" presId="urn:microsoft.com/office/officeart/2005/8/layout/vList2"/>
    <dgm:cxn modelId="{059F386C-6FEF-45B3-A9F4-5B43559F3A34}" srcId="{683B45AA-CE89-4401-94CA-53FCB0A0F36C}" destId="{25516304-6176-4CEA-B89E-79CDF911589A}" srcOrd="1" destOrd="0" parTransId="{FF2340CD-4ADB-450E-9DC1-2673A9D05EDB}" sibTransId="{FB63FA8D-64DE-4948-94C5-5F17EBCE6E80}"/>
    <dgm:cxn modelId="{4A848A2D-62B2-4664-85DA-38FD37725E56}" srcId="{683B45AA-CE89-4401-94CA-53FCB0A0F36C}" destId="{48786E83-40C2-4CF5-B900-3CF1A31AC7C7}" srcOrd="2" destOrd="0" parTransId="{B16047FB-2956-42BE-B5EA-DF1682E33CA0}" sibTransId="{4CD6CA0A-A6EE-45FA-9EDB-132F2E390087}"/>
    <dgm:cxn modelId="{F7EFCC31-5147-4AD1-8223-02C82E03D717}" type="presOf" srcId="{25516304-6176-4CEA-B89E-79CDF911589A}" destId="{E954F09E-8015-41E5-9F7D-5015B84493C3}" srcOrd="0" destOrd="0" presId="urn:microsoft.com/office/officeart/2005/8/layout/vList2"/>
    <dgm:cxn modelId="{C99C518C-B18F-4486-8E94-461996C47732}" type="presParOf" srcId="{8A0DB441-591F-4B45-8745-0FA763944D1A}" destId="{BF58A011-D7AF-42C2-8252-288EC40EE216}" srcOrd="0" destOrd="0" presId="urn:microsoft.com/office/officeart/2005/8/layout/vList2"/>
    <dgm:cxn modelId="{DB087202-ED3E-483A-8579-8F1FDCAF7FEB}" type="presParOf" srcId="{8A0DB441-591F-4B45-8745-0FA763944D1A}" destId="{6118AD03-B829-4591-BEB8-59AA14C3FDE3}" srcOrd="1" destOrd="0" presId="urn:microsoft.com/office/officeart/2005/8/layout/vList2"/>
    <dgm:cxn modelId="{51546F50-7C1D-404F-A5BC-2E1B26A15BB6}" type="presParOf" srcId="{8A0DB441-591F-4B45-8745-0FA763944D1A}" destId="{E954F09E-8015-41E5-9F7D-5015B84493C3}" srcOrd="2" destOrd="0" presId="urn:microsoft.com/office/officeart/2005/8/layout/vList2"/>
    <dgm:cxn modelId="{D3690454-9168-484B-BCE0-5D4AABE2AEAC}" type="presParOf" srcId="{8A0DB441-591F-4B45-8745-0FA763944D1A}" destId="{04AB80AB-7DCD-4C38-9418-6945CD403AEC}" srcOrd="3" destOrd="0" presId="urn:microsoft.com/office/officeart/2005/8/layout/vList2"/>
    <dgm:cxn modelId="{C8EE474B-334D-4547-9A35-9F1F55074509}" type="presParOf" srcId="{8A0DB441-591F-4B45-8745-0FA763944D1A}" destId="{A824B2DF-0B2E-4083-8669-1720D68004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6A839F-12A2-439F-B7C1-6C931CF4BF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84795-201D-4C9E-BC76-7938CDFEB1E5}">
      <dgm:prSet custT="1"/>
      <dgm:spPr>
        <a:solidFill>
          <a:srgbClr val="26B7BC"/>
        </a:solidFill>
      </dgm:spPr>
      <dgm:t>
        <a:bodyPr/>
        <a:lstStyle/>
        <a:p>
          <a:pPr rtl="0"/>
          <a:r>
            <a:rPr lang="ru-RU" sz="3200" b="1" i="0" dirty="0" smtClean="0"/>
            <a:t>ЗАДАНИЕ = ЗАДАЧА</a:t>
          </a:r>
          <a:endParaRPr lang="ru-RU" sz="3200" dirty="0"/>
        </a:p>
      </dgm:t>
    </dgm:pt>
    <dgm:pt modelId="{18D67B5E-9E60-4A12-9CBD-9A587773BB41}" type="parTrans" cxnId="{88488B7A-847A-4C20-860D-01D3E2E8AAB8}">
      <dgm:prSet/>
      <dgm:spPr/>
      <dgm:t>
        <a:bodyPr/>
        <a:lstStyle/>
        <a:p>
          <a:endParaRPr lang="ru-RU"/>
        </a:p>
      </dgm:t>
    </dgm:pt>
    <dgm:pt modelId="{D84B8217-11FE-46BB-8A10-DFB4CCE30BE1}" type="sibTrans" cxnId="{88488B7A-847A-4C20-860D-01D3E2E8AAB8}">
      <dgm:prSet/>
      <dgm:spPr/>
      <dgm:t>
        <a:bodyPr/>
        <a:lstStyle/>
        <a:p>
          <a:endParaRPr lang="ru-RU"/>
        </a:p>
      </dgm:t>
    </dgm:pt>
    <dgm:pt modelId="{616DFA14-8544-477D-87C5-06058B1C7F18}" type="pres">
      <dgm:prSet presAssocID="{FE6A839F-12A2-439F-B7C1-6C931CF4BF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6604EC-81EA-4F76-A94B-4F3E7831F0CB}" type="pres">
      <dgm:prSet presAssocID="{9F884795-201D-4C9E-BC76-7938CDFEB1E5}" presName="linNode" presStyleCnt="0"/>
      <dgm:spPr/>
    </dgm:pt>
    <dgm:pt modelId="{B2BA4F20-59D1-484E-8942-F93A9109EC69}" type="pres">
      <dgm:prSet presAssocID="{9F884795-201D-4C9E-BC76-7938CDFEB1E5}" presName="parentText" presStyleLbl="node1" presStyleIdx="0" presStyleCnt="1" custScaleX="230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B1EE0-486D-47E9-83B7-D1BDAB944D02}" type="presOf" srcId="{9F884795-201D-4C9E-BC76-7938CDFEB1E5}" destId="{B2BA4F20-59D1-484E-8942-F93A9109EC69}" srcOrd="0" destOrd="0" presId="urn:microsoft.com/office/officeart/2005/8/layout/vList5"/>
    <dgm:cxn modelId="{88488B7A-847A-4C20-860D-01D3E2E8AAB8}" srcId="{FE6A839F-12A2-439F-B7C1-6C931CF4BF66}" destId="{9F884795-201D-4C9E-BC76-7938CDFEB1E5}" srcOrd="0" destOrd="0" parTransId="{18D67B5E-9E60-4A12-9CBD-9A587773BB41}" sibTransId="{D84B8217-11FE-46BB-8A10-DFB4CCE30BE1}"/>
    <dgm:cxn modelId="{DDB21D8B-2FC2-4642-952C-01A0944302BA}" type="presOf" srcId="{FE6A839F-12A2-439F-B7C1-6C931CF4BF66}" destId="{616DFA14-8544-477D-87C5-06058B1C7F18}" srcOrd="0" destOrd="0" presId="urn:microsoft.com/office/officeart/2005/8/layout/vList5"/>
    <dgm:cxn modelId="{49CE2793-C899-4D2D-A07D-C7DF94AB3E78}" type="presParOf" srcId="{616DFA14-8544-477D-87C5-06058B1C7F18}" destId="{596604EC-81EA-4F76-A94B-4F3E7831F0CB}" srcOrd="0" destOrd="0" presId="urn:microsoft.com/office/officeart/2005/8/layout/vList5"/>
    <dgm:cxn modelId="{09126227-BDA2-4D59-B318-251E2A1F9310}" type="presParOf" srcId="{596604EC-81EA-4F76-A94B-4F3E7831F0CB}" destId="{B2BA4F20-59D1-484E-8942-F93A9109EC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9646E-C061-44E3-A1E7-5527A9C1AB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A25BD-DF83-459F-845C-E96520E619AB}">
      <dgm:prSet custT="1"/>
      <dgm:spPr>
        <a:solidFill>
          <a:srgbClr val="26B7BC"/>
        </a:solidFill>
      </dgm:spPr>
      <dgm:t>
        <a:bodyPr/>
        <a:lstStyle/>
        <a:p>
          <a:pPr rtl="0"/>
          <a:r>
            <a:rPr lang="ru-RU" sz="2800" b="0" i="0" dirty="0" smtClean="0"/>
            <a:t>Всероссийские проверочные работы</a:t>
          </a:r>
          <a:endParaRPr lang="ru-RU" sz="2800" dirty="0"/>
        </a:p>
      </dgm:t>
    </dgm:pt>
    <dgm:pt modelId="{4B4C4670-7BFC-4209-AF09-ACED6A29F6BC}" type="parTrans" cxnId="{916A7DDB-135D-493B-91C5-9C86BF66EF72}">
      <dgm:prSet/>
      <dgm:spPr/>
      <dgm:t>
        <a:bodyPr/>
        <a:lstStyle/>
        <a:p>
          <a:endParaRPr lang="ru-RU"/>
        </a:p>
      </dgm:t>
    </dgm:pt>
    <dgm:pt modelId="{B86CFCEF-E8B6-42FB-BD0E-F0BA7BD7A3B0}" type="sibTrans" cxnId="{916A7DDB-135D-493B-91C5-9C86BF66EF72}">
      <dgm:prSet/>
      <dgm:spPr/>
      <dgm:t>
        <a:bodyPr/>
        <a:lstStyle/>
        <a:p>
          <a:endParaRPr lang="ru-RU"/>
        </a:p>
      </dgm:t>
    </dgm:pt>
    <dgm:pt modelId="{D42AC1CF-E592-432E-A61F-6295728689B3}">
      <dgm:prSet custT="1"/>
      <dgm:spPr>
        <a:solidFill>
          <a:srgbClr val="F07D00"/>
        </a:solidFill>
      </dgm:spPr>
      <dgm:t>
        <a:bodyPr/>
        <a:lstStyle/>
        <a:p>
          <a:pPr rtl="0"/>
          <a:r>
            <a:rPr lang="ru-RU" sz="2800" b="0" i="0" dirty="0" smtClean="0"/>
            <a:t>Задания демоверсий, открытого банка заданий ОГЭ и ЕГЭ по обществознанию</a:t>
          </a:r>
          <a:endParaRPr lang="ru-RU" sz="2800" dirty="0"/>
        </a:p>
      </dgm:t>
    </dgm:pt>
    <dgm:pt modelId="{38F1977B-BC6C-469D-83D9-5D160A727571}" type="parTrans" cxnId="{6612BB88-BEE9-4615-BECB-014710602338}">
      <dgm:prSet/>
      <dgm:spPr/>
      <dgm:t>
        <a:bodyPr/>
        <a:lstStyle/>
        <a:p>
          <a:endParaRPr lang="ru-RU"/>
        </a:p>
      </dgm:t>
    </dgm:pt>
    <dgm:pt modelId="{F78261FC-6C45-4559-A36D-3E914B7A88A2}" type="sibTrans" cxnId="{6612BB88-BEE9-4615-BECB-014710602338}">
      <dgm:prSet/>
      <dgm:spPr/>
      <dgm:t>
        <a:bodyPr/>
        <a:lstStyle/>
        <a:p>
          <a:endParaRPr lang="ru-RU"/>
        </a:p>
      </dgm:t>
    </dgm:pt>
    <dgm:pt modelId="{F54CDF17-D87A-4341-AA21-A148EFDAA845}">
      <dgm:prSet custT="1"/>
      <dgm:spPr>
        <a:solidFill>
          <a:srgbClr val="E1185A"/>
        </a:solidFill>
      </dgm:spPr>
      <dgm:t>
        <a:bodyPr/>
        <a:lstStyle/>
        <a:p>
          <a:pPr rtl="0"/>
          <a:r>
            <a:rPr lang="ru-RU" sz="2800" b="0" i="0" dirty="0" smtClean="0"/>
            <a:t>Задания ФИПИ по обществознанию по развитию письменной речи</a:t>
          </a:r>
          <a:endParaRPr lang="ru-RU" sz="2800" dirty="0"/>
        </a:p>
      </dgm:t>
    </dgm:pt>
    <dgm:pt modelId="{2461AA32-2CDD-4F93-B34F-152DB126C7AF}" type="parTrans" cxnId="{BD45CBDF-C521-4EE5-A775-3E718FF9910C}">
      <dgm:prSet/>
      <dgm:spPr/>
      <dgm:t>
        <a:bodyPr/>
        <a:lstStyle/>
        <a:p>
          <a:endParaRPr lang="ru-RU"/>
        </a:p>
      </dgm:t>
    </dgm:pt>
    <dgm:pt modelId="{E5B6E738-BB00-4F35-8F76-2A0B951C394A}" type="sibTrans" cxnId="{BD45CBDF-C521-4EE5-A775-3E718FF9910C}">
      <dgm:prSet/>
      <dgm:spPr/>
      <dgm:t>
        <a:bodyPr/>
        <a:lstStyle/>
        <a:p>
          <a:endParaRPr lang="ru-RU"/>
        </a:p>
      </dgm:t>
    </dgm:pt>
    <dgm:pt modelId="{35B6FEFD-A4EE-4B80-B590-4924C64BC0FC}" type="pres">
      <dgm:prSet presAssocID="{72C9646E-C061-44E3-A1E7-5527A9C1AB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106601-697F-42CC-9431-4BB491414AFF}" type="pres">
      <dgm:prSet presAssocID="{72C9646E-C061-44E3-A1E7-5527A9C1AB4C}" presName="Name1" presStyleCnt="0"/>
      <dgm:spPr/>
    </dgm:pt>
    <dgm:pt modelId="{79ABB03E-D239-4491-BA98-17621DB777C7}" type="pres">
      <dgm:prSet presAssocID="{72C9646E-C061-44E3-A1E7-5527A9C1AB4C}" presName="cycle" presStyleCnt="0"/>
      <dgm:spPr/>
    </dgm:pt>
    <dgm:pt modelId="{67388F48-0479-4A82-B33E-CFD6448E129D}" type="pres">
      <dgm:prSet presAssocID="{72C9646E-C061-44E3-A1E7-5527A9C1AB4C}" presName="srcNode" presStyleLbl="node1" presStyleIdx="0" presStyleCnt="3"/>
      <dgm:spPr/>
    </dgm:pt>
    <dgm:pt modelId="{18C0679C-DAAE-4FFF-9EBE-2CFD8CE9772D}" type="pres">
      <dgm:prSet presAssocID="{72C9646E-C061-44E3-A1E7-5527A9C1AB4C}" presName="conn" presStyleLbl="parChTrans1D2" presStyleIdx="0" presStyleCnt="1"/>
      <dgm:spPr/>
      <dgm:t>
        <a:bodyPr/>
        <a:lstStyle/>
        <a:p>
          <a:endParaRPr lang="ru-RU"/>
        </a:p>
      </dgm:t>
    </dgm:pt>
    <dgm:pt modelId="{72A447CB-1E3A-4FF9-84CC-E7527D35F838}" type="pres">
      <dgm:prSet presAssocID="{72C9646E-C061-44E3-A1E7-5527A9C1AB4C}" presName="extraNode" presStyleLbl="node1" presStyleIdx="0" presStyleCnt="3"/>
      <dgm:spPr/>
    </dgm:pt>
    <dgm:pt modelId="{437C6CFF-5292-42E4-B9E8-63E1EEF546B8}" type="pres">
      <dgm:prSet presAssocID="{72C9646E-C061-44E3-A1E7-5527A9C1AB4C}" presName="dstNode" presStyleLbl="node1" presStyleIdx="0" presStyleCnt="3"/>
      <dgm:spPr/>
    </dgm:pt>
    <dgm:pt modelId="{74F156B8-09D2-4A5E-A181-08E56628865B}" type="pres">
      <dgm:prSet presAssocID="{548A25BD-DF83-459F-845C-E96520E619A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4C37-EAD7-4B18-BA2C-7477F4DC8E1B}" type="pres">
      <dgm:prSet presAssocID="{548A25BD-DF83-459F-845C-E96520E619AB}" presName="accent_1" presStyleCnt="0"/>
      <dgm:spPr/>
    </dgm:pt>
    <dgm:pt modelId="{506AF2E4-C111-41C3-B26E-3DDF011BAA57}" type="pres">
      <dgm:prSet presAssocID="{548A25BD-DF83-459F-845C-E96520E619AB}" presName="accentRepeatNode" presStyleLbl="solidFgAcc1" presStyleIdx="0" presStyleCnt="3"/>
      <dgm:spPr/>
    </dgm:pt>
    <dgm:pt modelId="{5BBE21C0-5665-4A84-B23D-D3E59DE8C0A0}" type="pres">
      <dgm:prSet presAssocID="{D42AC1CF-E592-432E-A61F-6295728689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4B66B-AABA-4D48-894A-877B5CDDC9DC}" type="pres">
      <dgm:prSet presAssocID="{D42AC1CF-E592-432E-A61F-6295728689B3}" presName="accent_2" presStyleCnt="0"/>
      <dgm:spPr/>
    </dgm:pt>
    <dgm:pt modelId="{7BA4F1B5-A222-4515-83C2-27D08ECF8909}" type="pres">
      <dgm:prSet presAssocID="{D42AC1CF-E592-432E-A61F-6295728689B3}" presName="accentRepeatNode" presStyleLbl="solidFgAcc1" presStyleIdx="1" presStyleCnt="3"/>
      <dgm:spPr/>
    </dgm:pt>
    <dgm:pt modelId="{42089C7D-3601-43E2-B42F-A8746DC15B7E}" type="pres">
      <dgm:prSet presAssocID="{F54CDF17-D87A-4341-AA21-A148EFDAA84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AF7A2-CA6D-4BE4-A14D-FCEB67068BD0}" type="pres">
      <dgm:prSet presAssocID="{F54CDF17-D87A-4341-AA21-A148EFDAA845}" presName="accent_3" presStyleCnt="0"/>
      <dgm:spPr/>
    </dgm:pt>
    <dgm:pt modelId="{2105EF60-C1A7-4203-88ED-39D5211B597A}" type="pres">
      <dgm:prSet presAssocID="{F54CDF17-D87A-4341-AA21-A148EFDAA845}" presName="accentRepeatNode" presStyleLbl="solidFgAcc1" presStyleIdx="2" presStyleCnt="3"/>
      <dgm:spPr/>
    </dgm:pt>
  </dgm:ptLst>
  <dgm:cxnLst>
    <dgm:cxn modelId="{BD45CBDF-C521-4EE5-A775-3E718FF9910C}" srcId="{72C9646E-C061-44E3-A1E7-5527A9C1AB4C}" destId="{F54CDF17-D87A-4341-AA21-A148EFDAA845}" srcOrd="2" destOrd="0" parTransId="{2461AA32-2CDD-4F93-B34F-152DB126C7AF}" sibTransId="{E5B6E738-BB00-4F35-8F76-2A0B951C394A}"/>
    <dgm:cxn modelId="{6612BB88-BEE9-4615-BECB-014710602338}" srcId="{72C9646E-C061-44E3-A1E7-5527A9C1AB4C}" destId="{D42AC1CF-E592-432E-A61F-6295728689B3}" srcOrd="1" destOrd="0" parTransId="{38F1977B-BC6C-469D-83D9-5D160A727571}" sibTransId="{F78261FC-6C45-4559-A36D-3E914B7A88A2}"/>
    <dgm:cxn modelId="{0598A092-CA19-46E2-BDA1-6B0DD055ABAD}" type="presOf" srcId="{F54CDF17-D87A-4341-AA21-A148EFDAA845}" destId="{42089C7D-3601-43E2-B42F-A8746DC15B7E}" srcOrd="0" destOrd="0" presId="urn:microsoft.com/office/officeart/2008/layout/VerticalCurvedList"/>
    <dgm:cxn modelId="{916A7DDB-135D-493B-91C5-9C86BF66EF72}" srcId="{72C9646E-C061-44E3-A1E7-5527A9C1AB4C}" destId="{548A25BD-DF83-459F-845C-E96520E619AB}" srcOrd="0" destOrd="0" parTransId="{4B4C4670-7BFC-4209-AF09-ACED6A29F6BC}" sibTransId="{B86CFCEF-E8B6-42FB-BD0E-F0BA7BD7A3B0}"/>
    <dgm:cxn modelId="{4ADCEDF4-20B0-4C6C-88C7-D8D325A1245E}" type="presOf" srcId="{72C9646E-C061-44E3-A1E7-5527A9C1AB4C}" destId="{35B6FEFD-A4EE-4B80-B590-4924C64BC0FC}" srcOrd="0" destOrd="0" presId="urn:microsoft.com/office/officeart/2008/layout/VerticalCurvedList"/>
    <dgm:cxn modelId="{96303DF6-CD11-4B15-84F0-A01BEC877BAF}" type="presOf" srcId="{548A25BD-DF83-459F-845C-E96520E619AB}" destId="{74F156B8-09D2-4A5E-A181-08E56628865B}" srcOrd="0" destOrd="0" presId="urn:microsoft.com/office/officeart/2008/layout/VerticalCurvedList"/>
    <dgm:cxn modelId="{27E9CA74-E922-4C08-BAC1-42FF97DE3F56}" type="presOf" srcId="{D42AC1CF-E592-432E-A61F-6295728689B3}" destId="{5BBE21C0-5665-4A84-B23D-D3E59DE8C0A0}" srcOrd="0" destOrd="0" presId="urn:microsoft.com/office/officeart/2008/layout/VerticalCurvedList"/>
    <dgm:cxn modelId="{DEA3D67B-D2A4-4A65-BE59-B17BC39D8AAB}" type="presOf" srcId="{B86CFCEF-E8B6-42FB-BD0E-F0BA7BD7A3B0}" destId="{18C0679C-DAAE-4FFF-9EBE-2CFD8CE9772D}" srcOrd="0" destOrd="0" presId="urn:microsoft.com/office/officeart/2008/layout/VerticalCurvedList"/>
    <dgm:cxn modelId="{942005FE-1E83-4CF1-A9FA-E50D69469743}" type="presParOf" srcId="{35B6FEFD-A4EE-4B80-B590-4924C64BC0FC}" destId="{80106601-697F-42CC-9431-4BB491414AFF}" srcOrd="0" destOrd="0" presId="urn:microsoft.com/office/officeart/2008/layout/VerticalCurvedList"/>
    <dgm:cxn modelId="{446DCFE9-5605-43DB-A08F-B0CADA8EF75F}" type="presParOf" srcId="{80106601-697F-42CC-9431-4BB491414AFF}" destId="{79ABB03E-D239-4491-BA98-17621DB777C7}" srcOrd="0" destOrd="0" presId="urn:microsoft.com/office/officeart/2008/layout/VerticalCurvedList"/>
    <dgm:cxn modelId="{701C754B-ED02-403C-BD1D-BEB32C4A8122}" type="presParOf" srcId="{79ABB03E-D239-4491-BA98-17621DB777C7}" destId="{67388F48-0479-4A82-B33E-CFD6448E129D}" srcOrd="0" destOrd="0" presId="urn:microsoft.com/office/officeart/2008/layout/VerticalCurvedList"/>
    <dgm:cxn modelId="{70F817FE-0341-45DE-9C02-3EEEB257347F}" type="presParOf" srcId="{79ABB03E-D239-4491-BA98-17621DB777C7}" destId="{18C0679C-DAAE-4FFF-9EBE-2CFD8CE9772D}" srcOrd="1" destOrd="0" presId="urn:microsoft.com/office/officeart/2008/layout/VerticalCurvedList"/>
    <dgm:cxn modelId="{A446F6AF-2C51-459C-BD41-1C7ACED2BF9E}" type="presParOf" srcId="{79ABB03E-D239-4491-BA98-17621DB777C7}" destId="{72A447CB-1E3A-4FF9-84CC-E7527D35F838}" srcOrd="2" destOrd="0" presId="urn:microsoft.com/office/officeart/2008/layout/VerticalCurvedList"/>
    <dgm:cxn modelId="{04009EB1-3586-48A5-9B72-B0255B7FFF57}" type="presParOf" srcId="{79ABB03E-D239-4491-BA98-17621DB777C7}" destId="{437C6CFF-5292-42E4-B9E8-63E1EEF546B8}" srcOrd="3" destOrd="0" presId="urn:microsoft.com/office/officeart/2008/layout/VerticalCurvedList"/>
    <dgm:cxn modelId="{2E0E38E4-6556-4B36-88F9-784BC7512EE9}" type="presParOf" srcId="{80106601-697F-42CC-9431-4BB491414AFF}" destId="{74F156B8-09D2-4A5E-A181-08E56628865B}" srcOrd="1" destOrd="0" presId="urn:microsoft.com/office/officeart/2008/layout/VerticalCurvedList"/>
    <dgm:cxn modelId="{198EFA3F-73F2-42B7-A188-FA7FA0B61135}" type="presParOf" srcId="{80106601-697F-42CC-9431-4BB491414AFF}" destId="{3B5A4C37-EAD7-4B18-BA2C-7477F4DC8E1B}" srcOrd="2" destOrd="0" presId="urn:microsoft.com/office/officeart/2008/layout/VerticalCurvedList"/>
    <dgm:cxn modelId="{1059CDD8-EB98-4174-B1B2-1F3400364590}" type="presParOf" srcId="{3B5A4C37-EAD7-4B18-BA2C-7477F4DC8E1B}" destId="{506AF2E4-C111-41C3-B26E-3DDF011BAA57}" srcOrd="0" destOrd="0" presId="urn:microsoft.com/office/officeart/2008/layout/VerticalCurvedList"/>
    <dgm:cxn modelId="{DA531206-FC9C-46CE-91A2-CEF6D305E796}" type="presParOf" srcId="{80106601-697F-42CC-9431-4BB491414AFF}" destId="{5BBE21C0-5665-4A84-B23D-D3E59DE8C0A0}" srcOrd="3" destOrd="0" presId="urn:microsoft.com/office/officeart/2008/layout/VerticalCurvedList"/>
    <dgm:cxn modelId="{63BC6293-0DDE-45EE-B86E-0FC142374112}" type="presParOf" srcId="{80106601-697F-42CC-9431-4BB491414AFF}" destId="{9834B66B-AABA-4D48-894A-877B5CDDC9DC}" srcOrd="4" destOrd="0" presId="urn:microsoft.com/office/officeart/2008/layout/VerticalCurvedList"/>
    <dgm:cxn modelId="{03EA5C10-23E0-4B48-946C-6AB411BAC815}" type="presParOf" srcId="{9834B66B-AABA-4D48-894A-877B5CDDC9DC}" destId="{7BA4F1B5-A222-4515-83C2-27D08ECF8909}" srcOrd="0" destOrd="0" presId="urn:microsoft.com/office/officeart/2008/layout/VerticalCurvedList"/>
    <dgm:cxn modelId="{733547EF-BA2A-4A62-8CF3-F8AB59AF4D39}" type="presParOf" srcId="{80106601-697F-42CC-9431-4BB491414AFF}" destId="{42089C7D-3601-43E2-B42F-A8746DC15B7E}" srcOrd="5" destOrd="0" presId="urn:microsoft.com/office/officeart/2008/layout/VerticalCurvedList"/>
    <dgm:cxn modelId="{D3564477-94C5-430B-B878-5ED0E3185409}" type="presParOf" srcId="{80106601-697F-42CC-9431-4BB491414AFF}" destId="{00BAF7A2-CA6D-4BE4-A14D-FCEB67068BD0}" srcOrd="6" destOrd="0" presId="urn:microsoft.com/office/officeart/2008/layout/VerticalCurvedList"/>
    <dgm:cxn modelId="{0F93954C-0FF8-4426-8F64-DBD7B2907788}" type="presParOf" srcId="{00BAF7A2-CA6D-4BE4-A14D-FCEB67068BD0}" destId="{2105EF60-C1A7-4203-88ED-39D5211B59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B45AA-CE89-4401-94CA-53FCB0A0F36C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6D96CE-836B-4236-A152-D543534EFDCF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обучения способам принятия решений в области финансовой грамотности (обучающий характер) в урочной и внеурочной деятельности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25744B34-9D09-49CA-BAE5-C0312539A2E0}" type="parTrans" cxnId="{486A527C-B45B-4B12-9153-5CE822D668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C7C5F-D04D-4A6D-B54E-FC277AB2A0BF}" type="sibTrans" cxnId="{486A527C-B45B-4B12-9153-5CE822D668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2DC14-E2B4-4359-B60B-C08A0D85F6B6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организации текущей оценки учебных достижений, в том числе в игровой форме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836959B4-078B-4E1A-B88C-52E8CBB08E54}" type="parTrans" cxnId="{3A2A733B-D243-402E-B46B-7A337095E70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CC3C7-AC49-423E-88A7-BAC48BB799C0}" type="sibTrans" cxnId="{3A2A733B-D243-402E-B46B-7A337095E70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9325D-5BDB-43F6-AECF-018824E6B2D8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измерительные материалы для проведения промежуточной и итоговой аттестации по финансовой грамотности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00EA3B3D-5C25-477F-ACD2-3FC08BF44845}" type="parTrans" cxnId="{8B7841D0-B536-43BD-97BB-60256136FD4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B680-AFE6-4703-B462-639922620178}" type="sibTrans" cxnId="{8B7841D0-B536-43BD-97BB-60256136FD4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385C3-4741-49EC-8D6E-548A122C21CA}">
      <dgm:prSet custT="1"/>
      <dgm:spPr/>
      <dgm:t>
        <a:bodyPr/>
        <a:lstStyle/>
        <a:p>
          <a:r>
            <a:rPr lang="ru-RU" sz="28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часть заданий, которые могут быть включены в измерительные и диагностические материалы по обществознанию для проведения промежуточной и итоговой аттестации</a:t>
          </a:r>
          <a:endParaRPr lang="ru-RU" sz="28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gm:t>
    </dgm:pt>
    <dgm:pt modelId="{F1D0FA91-19AB-448E-812C-6B8482419CEF}" type="parTrans" cxnId="{E08B907A-58DB-430E-8C4D-60E6EFB971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89608-D027-49A2-A743-BCB7079B6F51}" type="sibTrans" cxnId="{E08B907A-58DB-430E-8C4D-60E6EFB9717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DB441-591F-4B45-8745-0FA763944D1A}" type="pres">
      <dgm:prSet presAssocID="{683B45AA-CE89-4401-94CA-53FCB0A0F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384BB-8B8A-4FFD-82E2-C4D2F2AAF37E}" type="pres">
      <dgm:prSet presAssocID="{466D96CE-836B-4236-A152-D543534EFDCF}" presName="parentText" presStyleLbl="node1" presStyleIdx="0" presStyleCnt="4" custLinFactY="-309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403D3-8E5F-4545-93F0-3C15E314B00F}" type="pres">
      <dgm:prSet presAssocID="{679C7C5F-D04D-4A6D-B54E-FC277AB2A0BF}" presName="spacer" presStyleCnt="0"/>
      <dgm:spPr/>
    </dgm:pt>
    <dgm:pt modelId="{CA359952-86C8-4BCB-B632-06DF00E2224D}" type="pres">
      <dgm:prSet presAssocID="{3802DC14-E2B4-4359-B60B-C08A0D85F6B6}" presName="parentText" presStyleLbl="node1" presStyleIdx="1" presStyleCnt="4" custLinFactNeighborX="0" custLinFactNeighborY="-10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5046-7100-4136-AB48-CE26B21F62D6}" type="pres">
      <dgm:prSet presAssocID="{C0ECC3C7-AC49-423E-88A7-BAC48BB799C0}" presName="spacer" presStyleCnt="0"/>
      <dgm:spPr/>
    </dgm:pt>
    <dgm:pt modelId="{ED4DF089-099E-405A-A9C8-40FE22C5EE1C}" type="pres">
      <dgm:prSet presAssocID="{3579325D-5BDB-43F6-AECF-018824E6B2D8}" presName="parentText" presStyleLbl="node1" presStyleIdx="2" presStyleCnt="4" custLinFactNeighborX="0" custLinFactNeighborY="-128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CAF40-06F4-4EC3-926A-FB1433F9A0AD}" type="pres">
      <dgm:prSet presAssocID="{C794B680-AFE6-4703-B462-639922620178}" presName="spacer" presStyleCnt="0"/>
      <dgm:spPr/>
    </dgm:pt>
    <dgm:pt modelId="{CE2B08BD-19C0-480C-BA37-D193C27D02B0}" type="pres">
      <dgm:prSet presAssocID="{42A385C3-4741-49EC-8D6E-548A122C21CA}" presName="parentText" presStyleLbl="node1" presStyleIdx="3" presStyleCnt="4" custLinFactNeighborX="0" custLinFactNeighborY="59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7032E-C81E-40A1-A1B0-0EC4C19EBD7A}" type="presOf" srcId="{3579325D-5BDB-43F6-AECF-018824E6B2D8}" destId="{ED4DF089-099E-405A-A9C8-40FE22C5EE1C}" srcOrd="0" destOrd="0" presId="urn:microsoft.com/office/officeart/2005/8/layout/vList2"/>
    <dgm:cxn modelId="{A3785D97-0018-476F-9AB9-814FA3CFDD50}" type="presOf" srcId="{42A385C3-4741-49EC-8D6E-548A122C21CA}" destId="{CE2B08BD-19C0-480C-BA37-D193C27D02B0}" srcOrd="0" destOrd="0" presId="urn:microsoft.com/office/officeart/2005/8/layout/vList2"/>
    <dgm:cxn modelId="{486A527C-B45B-4B12-9153-5CE822D66852}" srcId="{683B45AA-CE89-4401-94CA-53FCB0A0F36C}" destId="{466D96CE-836B-4236-A152-D543534EFDCF}" srcOrd="0" destOrd="0" parTransId="{25744B34-9D09-49CA-BAE5-C0312539A2E0}" sibTransId="{679C7C5F-D04D-4A6D-B54E-FC277AB2A0BF}"/>
    <dgm:cxn modelId="{8B7841D0-B536-43BD-97BB-60256136FD4E}" srcId="{683B45AA-CE89-4401-94CA-53FCB0A0F36C}" destId="{3579325D-5BDB-43F6-AECF-018824E6B2D8}" srcOrd="2" destOrd="0" parTransId="{00EA3B3D-5C25-477F-ACD2-3FC08BF44845}" sibTransId="{C794B680-AFE6-4703-B462-639922620178}"/>
    <dgm:cxn modelId="{38A50FE8-D1B8-4559-A04F-FBD8A4CF97F5}" type="presOf" srcId="{3802DC14-E2B4-4359-B60B-C08A0D85F6B6}" destId="{CA359952-86C8-4BCB-B632-06DF00E2224D}" srcOrd="0" destOrd="0" presId="urn:microsoft.com/office/officeart/2005/8/layout/vList2"/>
    <dgm:cxn modelId="{670A48EB-D7FA-466D-98DA-F2C739593535}" type="presOf" srcId="{683B45AA-CE89-4401-94CA-53FCB0A0F36C}" destId="{8A0DB441-591F-4B45-8745-0FA763944D1A}" srcOrd="0" destOrd="0" presId="urn:microsoft.com/office/officeart/2005/8/layout/vList2"/>
    <dgm:cxn modelId="{3A2A733B-D243-402E-B46B-7A337095E70E}" srcId="{683B45AA-CE89-4401-94CA-53FCB0A0F36C}" destId="{3802DC14-E2B4-4359-B60B-C08A0D85F6B6}" srcOrd="1" destOrd="0" parTransId="{836959B4-078B-4E1A-B88C-52E8CBB08E54}" sibTransId="{C0ECC3C7-AC49-423E-88A7-BAC48BB799C0}"/>
    <dgm:cxn modelId="{E08B907A-58DB-430E-8C4D-60E6EFB97175}" srcId="{683B45AA-CE89-4401-94CA-53FCB0A0F36C}" destId="{42A385C3-4741-49EC-8D6E-548A122C21CA}" srcOrd="3" destOrd="0" parTransId="{F1D0FA91-19AB-448E-812C-6B8482419CEF}" sibTransId="{FA389608-D027-49A2-A743-BCB7079B6F51}"/>
    <dgm:cxn modelId="{995AF01D-0D4A-4252-9EE3-F3FFE3E35949}" type="presOf" srcId="{466D96CE-836B-4236-A152-D543534EFDCF}" destId="{047384BB-8B8A-4FFD-82E2-C4D2F2AAF37E}" srcOrd="0" destOrd="0" presId="urn:microsoft.com/office/officeart/2005/8/layout/vList2"/>
    <dgm:cxn modelId="{AA8B2F24-8872-402C-9D63-BB98C7AD0AE5}" type="presParOf" srcId="{8A0DB441-591F-4B45-8745-0FA763944D1A}" destId="{047384BB-8B8A-4FFD-82E2-C4D2F2AAF37E}" srcOrd="0" destOrd="0" presId="urn:microsoft.com/office/officeart/2005/8/layout/vList2"/>
    <dgm:cxn modelId="{60D15CDF-ACBA-42F3-89FC-A93C1008E85A}" type="presParOf" srcId="{8A0DB441-591F-4B45-8745-0FA763944D1A}" destId="{0C0403D3-8E5F-4545-93F0-3C15E314B00F}" srcOrd="1" destOrd="0" presId="urn:microsoft.com/office/officeart/2005/8/layout/vList2"/>
    <dgm:cxn modelId="{036F867C-D805-4465-BF8A-85EEBD2F78F1}" type="presParOf" srcId="{8A0DB441-591F-4B45-8745-0FA763944D1A}" destId="{CA359952-86C8-4BCB-B632-06DF00E2224D}" srcOrd="2" destOrd="0" presId="urn:microsoft.com/office/officeart/2005/8/layout/vList2"/>
    <dgm:cxn modelId="{4817B953-7FBE-4148-B2CA-518B3484AEF4}" type="presParOf" srcId="{8A0DB441-591F-4B45-8745-0FA763944D1A}" destId="{D6255046-7100-4136-AB48-CE26B21F62D6}" srcOrd="3" destOrd="0" presId="urn:microsoft.com/office/officeart/2005/8/layout/vList2"/>
    <dgm:cxn modelId="{10D177DB-1AED-4418-88CA-23D0223FDAA4}" type="presParOf" srcId="{8A0DB441-591F-4B45-8745-0FA763944D1A}" destId="{ED4DF089-099E-405A-A9C8-40FE22C5EE1C}" srcOrd="4" destOrd="0" presId="urn:microsoft.com/office/officeart/2005/8/layout/vList2"/>
    <dgm:cxn modelId="{2535AFC0-AA6C-4F7F-901F-9897A285A749}" type="presParOf" srcId="{8A0DB441-591F-4B45-8745-0FA763944D1A}" destId="{B84CAF40-06F4-4EC3-926A-FB1433F9A0AD}" srcOrd="5" destOrd="0" presId="urn:microsoft.com/office/officeart/2005/8/layout/vList2"/>
    <dgm:cxn modelId="{6163B232-D155-473B-A563-A30DE458ED3F}" type="presParOf" srcId="{8A0DB441-591F-4B45-8745-0FA763944D1A}" destId="{CE2B08BD-19C0-480C-BA37-D193C27D02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8A011-D7AF-42C2-8252-288EC40EE216}">
      <dsp:nvSpPr>
        <dsp:cNvPr id="0" name=""/>
        <dsp:cNvSpPr/>
      </dsp:nvSpPr>
      <dsp:spPr>
        <a:xfrm>
          <a:off x="0" y="443722"/>
          <a:ext cx="16934795" cy="1463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Обеспечить  достижение планируемых </a:t>
          </a:r>
          <a:r>
            <a:rPr lang="ru-RU" sz="2800" b="0" i="0" kern="1200" dirty="0" err="1" smtClean="0"/>
            <a:t>метапредметных</a:t>
          </a:r>
          <a:r>
            <a:rPr lang="ru-RU" sz="2800" b="0" i="0" kern="1200" dirty="0" smtClean="0"/>
            <a:t> результатов</a:t>
          </a:r>
          <a:endParaRPr lang="ru-RU" sz="2800" kern="1200" dirty="0"/>
        </a:p>
      </dsp:txBody>
      <dsp:txXfrm>
        <a:off x="71465" y="515187"/>
        <a:ext cx="16791865" cy="1321032"/>
      </dsp:txXfrm>
    </dsp:sp>
    <dsp:sp modelId="{E954F09E-8015-41E5-9F7D-5015B84493C3}">
      <dsp:nvSpPr>
        <dsp:cNvPr id="0" name=""/>
        <dsp:cNvSpPr/>
      </dsp:nvSpPr>
      <dsp:spPr>
        <a:xfrm>
          <a:off x="0" y="1988325"/>
          <a:ext cx="16934795" cy="1463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Обеспечить преемственность начального общего, основного общего и среднего общего образования</a:t>
          </a:r>
          <a:endParaRPr lang="ru-RU" sz="2800" kern="1200" dirty="0"/>
        </a:p>
      </dsp:txBody>
      <dsp:txXfrm>
        <a:off x="71465" y="2059790"/>
        <a:ext cx="16791865" cy="1321032"/>
      </dsp:txXfrm>
    </dsp:sp>
    <dsp:sp modelId="{A824B2DF-0B2E-4083-8669-1720D6800443}">
      <dsp:nvSpPr>
        <dsp:cNvPr id="0" name=""/>
        <dsp:cNvSpPr/>
      </dsp:nvSpPr>
      <dsp:spPr>
        <a:xfrm>
          <a:off x="0" y="3532927"/>
          <a:ext cx="16934795" cy="1463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smtClean="0"/>
            <a:t>Обеспечить возможности формулирования предметных результатов с учетом специфики содержания предметной области в деятельностной форме с усилением акцента на применение знаний и конкретные умения обучающимися в учебных ситуациях и реальных жизненных условиях</a:t>
          </a:r>
          <a:endParaRPr lang="ru-RU" sz="2800" kern="1200"/>
        </a:p>
      </dsp:txBody>
      <dsp:txXfrm>
        <a:off x="71465" y="3604392"/>
        <a:ext cx="16791865" cy="1321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A4F20-59D1-484E-8942-F93A9109EC69}">
      <dsp:nvSpPr>
        <dsp:cNvPr id="0" name=""/>
        <dsp:cNvSpPr/>
      </dsp:nvSpPr>
      <dsp:spPr>
        <a:xfrm>
          <a:off x="943718" y="0"/>
          <a:ext cx="9278605" cy="1642533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/>
            <a:t>ЗАДАНИЕ = ЗАДАЧА</a:t>
          </a:r>
          <a:endParaRPr lang="ru-RU" sz="3200" kern="1200" dirty="0"/>
        </a:p>
      </dsp:txBody>
      <dsp:txXfrm>
        <a:off x="1023900" y="80182"/>
        <a:ext cx="9118241" cy="1482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0679C-DAAE-4FFF-9EBE-2CFD8CE9772D}">
      <dsp:nvSpPr>
        <dsp:cNvPr id="0" name=""/>
        <dsp:cNvSpPr/>
      </dsp:nvSpPr>
      <dsp:spPr>
        <a:xfrm>
          <a:off x="-7196136" y="-1100512"/>
          <a:ext cx="8567957" cy="8567957"/>
        </a:xfrm>
        <a:prstGeom prst="blockArc">
          <a:avLst>
            <a:gd name="adj1" fmla="val 18900000"/>
            <a:gd name="adj2" fmla="val 2700000"/>
            <a:gd name="adj3" fmla="val 2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156B8-09D2-4A5E-A181-08E56628865B}">
      <dsp:nvSpPr>
        <dsp:cNvPr id="0" name=""/>
        <dsp:cNvSpPr/>
      </dsp:nvSpPr>
      <dsp:spPr>
        <a:xfrm>
          <a:off x="883730" y="636693"/>
          <a:ext cx="14810273" cy="1273386"/>
        </a:xfrm>
        <a:prstGeom prst="rect">
          <a:avLst/>
        </a:prstGeom>
        <a:solidFill>
          <a:srgbClr val="26B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5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Всероссийские проверочные работы</a:t>
          </a:r>
          <a:endParaRPr lang="ru-RU" sz="2800" kern="1200" dirty="0"/>
        </a:p>
      </dsp:txBody>
      <dsp:txXfrm>
        <a:off x="883730" y="636693"/>
        <a:ext cx="14810273" cy="1273386"/>
      </dsp:txXfrm>
    </dsp:sp>
    <dsp:sp modelId="{506AF2E4-C111-41C3-B26E-3DDF011BAA57}">
      <dsp:nvSpPr>
        <dsp:cNvPr id="0" name=""/>
        <dsp:cNvSpPr/>
      </dsp:nvSpPr>
      <dsp:spPr>
        <a:xfrm>
          <a:off x="87863" y="477519"/>
          <a:ext cx="1591733" cy="159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E21C0-5665-4A84-B23D-D3E59DE8C0A0}">
      <dsp:nvSpPr>
        <dsp:cNvPr id="0" name=""/>
        <dsp:cNvSpPr/>
      </dsp:nvSpPr>
      <dsp:spPr>
        <a:xfrm>
          <a:off x="1346606" y="2546773"/>
          <a:ext cx="14347396" cy="1273386"/>
        </a:xfrm>
        <a:prstGeom prst="rect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5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Задания демоверсий, открытого банка заданий ОГЭ и ЕГЭ по обществознанию</a:t>
          </a:r>
          <a:endParaRPr lang="ru-RU" sz="2800" kern="1200" dirty="0"/>
        </a:p>
      </dsp:txBody>
      <dsp:txXfrm>
        <a:off x="1346606" y="2546773"/>
        <a:ext cx="14347396" cy="1273386"/>
      </dsp:txXfrm>
    </dsp:sp>
    <dsp:sp modelId="{7BA4F1B5-A222-4515-83C2-27D08ECF8909}">
      <dsp:nvSpPr>
        <dsp:cNvPr id="0" name=""/>
        <dsp:cNvSpPr/>
      </dsp:nvSpPr>
      <dsp:spPr>
        <a:xfrm>
          <a:off x="550739" y="2387599"/>
          <a:ext cx="1591733" cy="159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89C7D-3601-43E2-B42F-A8746DC15B7E}">
      <dsp:nvSpPr>
        <dsp:cNvPr id="0" name=""/>
        <dsp:cNvSpPr/>
      </dsp:nvSpPr>
      <dsp:spPr>
        <a:xfrm>
          <a:off x="883730" y="4456853"/>
          <a:ext cx="14810273" cy="1273386"/>
        </a:xfrm>
        <a:prstGeom prst="rect">
          <a:avLst/>
        </a:prstGeom>
        <a:solidFill>
          <a:srgbClr val="E11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075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Задания ФИПИ по обществознанию по развитию письменной речи</a:t>
          </a:r>
          <a:endParaRPr lang="ru-RU" sz="2800" kern="1200" dirty="0"/>
        </a:p>
      </dsp:txBody>
      <dsp:txXfrm>
        <a:off x="883730" y="4456853"/>
        <a:ext cx="14810273" cy="1273386"/>
      </dsp:txXfrm>
    </dsp:sp>
    <dsp:sp modelId="{2105EF60-C1A7-4203-88ED-39D5211B597A}">
      <dsp:nvSpPr>
        <dsp:cNvPr id="0" name=""/>
        <dsp:cNvSpPr/>
      </dsp:nvSpPr>
      <dsp:spPr>
        <a:xfrm>
          <a:off x="87863" y="4297679"/>
          <a:ext cx="1591733" cy="159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384BB-8B8A-4FFD-82E2-C4D2F2AAF37E}">
      <dsp:nvSpPr>
        <dsp:cNvPr id="0" name=""/>
        <dsp:cNvSpPr/>
      </dsp:nvSpPr>
      <dsp:spPr>
        <a:xfrm>
          <a:off x="0" y="0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обучения способам принятия решений в области финансовой грамотности (обучающий характер) в урочной и внеурочной деятельности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71622"/>
        <a:ext cx="14624084" cy="1323935"/>
      </dsp:txXfrm>
    </dsp:sp>
    <dsp:sp modelId="{CA359952-86C8-4BCB-B632-06DF00E2224D}">
      <dsp:nvSpPr>
        <dsp:cNvPr id="0" name=""/>
        <dsp:cNvSpPr/>
      </dsp:nvSpPr>
      <dsp:spPr>
        <a:xfrm>
          <a:off x="0" y="1644420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практические задания для организации текущей оценки учебных достижений, в том числе в игровой форме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1716042"/>
        <a:ext cx="14624084" cy="1323935"/>
      </dsp:txXfrm>
    </dsp:sp>
    <dsp:sp modelId="{ED4DF089-099E-405A-A9C8-40FE22C5EE1C}">
      <dsp:nvSpPr>
        <dsp:cNvPr id="0" name=""/>
        <dsp:cNvSpPr/>
      </dsp:nvSpPr>
      <dsp:spPr>
        <a:xfrm>
          <a:off x="0" y="3272368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измерительные материалы для проведения промежуточной и итоговой аттестации по финансовой грамотности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3343990"/>
        <a:ext cx="14624084" cy="1323935"/>
      </dsp:txXfrm>
    </dsp:sp>
    <dsp:sp modelId="{CE2B08BD-19C0-480C-BA37-D193C27D02B0}">
      <dsp:nvSpPr>
        <dsp:cNvPr id="0" name=""/>
        <dsp:cNvSpPr/>
      </dsp:nvSpPr>
      <dsp:spPr>
        <a:xfrm>
          <a:off x="0" y="4955567"/>
          <a:ext cx="14767328" cy="1467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pc="5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Как часть заданий, которые могут быть включены в измерительные и диагностические материалы по обществознанию для проведения промежуточной и итоговой аттестации</a:t>
          </a:r>
          <a:endParaRPr lang="ru-RU" sz="2800" kern="1200" dirty="0">
            <a:latin typeface="Arial" panose="020B0604020202020204" pitchFamily="34" charset="0"/>
            <a:ea typeface="SimSun"/>
            <a:cs typeface="Arial" panose="020B0604020202020204" pitchFamily="34" charset="0"/>
          </a:endParaRPr>
        </a:p>
      </dsp:txBody>
      <dsp:txXfrm>
        <a:off x="71622" y="5027189"/>
        <a:ext cx="14624084" cy="132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332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434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816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579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38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801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029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413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958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587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7558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891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6106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1720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9562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4155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377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4344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5965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4559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51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7239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9021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5510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341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045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983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930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570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521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vbudushee.ru/library/mezhpredmetnye-zadachi-po-obshchestvoznaniy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fg.resh.edu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oco.ru/obraztsi_i_opisaniya_vpr_202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pi.ru/metodicheskaya-kopilka/zadaniya-dlya-5-9-klassov?ysclid=lwirfbmbxw317287437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hyperlink" Target="http://finance.instrao.ru/f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083136" y="3793922"/>
            <a:ext cx="12355550" cy="235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2.5. ВКЛЮЧЕНИЕ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РАЗЛИЧНЫХ ВИДОВ ПРОВЕРОЧНЫХ ЗАДАНИЙ ПО ФИНАНСОВОЙ ГРАМОТНОСТИ В ОБРАЗОВАТЕЛЬНЫЙ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ПРОЦЕСС.</a:t>
            </a:r>
          </a:p>
          <a:p>
            <a:pPr lvl="0" algn="just"/>
            <a:r>
              <a:rPr lang="ru-RU" sz="3600" b="1" i="1" dirty="0" smtClean="0">
                <a:solidFill>
                  <a:schemeClr val="dk1"/>
                </a:solidFill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Лекция</a:t>
            </a:r>
            <a:endParaRPr lang="ru-RU" sz="3600" b="1" i="1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7019462" cy="82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Примеры заданий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138" y="2400689"/>
            <a:ext cx="13886796" cy="7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7019462" cy="82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Примеры заданий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71" y="2307691"/>
            <a:ext cx="15189200" cy="72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Сборник эталонных заданий. Финансовая грамотность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2" y="3059920"/>
            <a:ext cx="12704921" cy="445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Задания направлены </a:t>
            </a:r>
            <a:r>
              <a:rPr lang="ru-RU" sz="2800" dirty="0"/>
              <a:t>на формирование умения применять в жизни </a:t>
            </a:r>
            <a:r>
              <a:rPr lang="ru-RU" sz="2800" dirty="0" smtClean="0"/>
              <a:t>знания, полученные </a:t>
            </a:r>
            <a:r>
              <a:rPr lang="ru-RU" sz="2800" dirty="0"/>
              <a:t>в </a:t>
            </a:r>
            <a:r>
              <a:rPr lang="ru-RU" sz="2800" dirty="0" smtClean="0"/>
              <a:t>школе.</a:t>
            </a:r>
            <a:endParaRPr lang="ru-RU" sz="2800" dirty="0"/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Основаны </a:t>
            </a:r>
            <a:r>
              <a:rPr lang="ru-RU" sz="2800" dirty="0"/>
              <a:t>на реальных жизненных </a:t>
            </a:r>
            <a:r>
              <a:rPr lang="ru-RU" sz="2800" dirty="0" smtClean="0"/>
              <a:t>ситуациях.</a:t>
            </a:r>
            <a:endParaRPr lang="ru-RU" sz="2800" dirty="0"/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/>
              <a:t>Р</a:t>
            </a:r>
            <a:r>
              <a:rPr lang="ru-RU" sz="2800" dirty="0" smtClean="0"/>
              <a:t>ассчитаны </a:t>
            </a:r>
            <a:r>
              <a:rPr lang="ru-RU" sz="2800" dirty="0"/>
              <a:t>на обучающихся 10—15 </a:t>
            </a:r>
            <a:r>
              <a:rPr lang="ru-RU" sz="2800" dirty="0" smtClean="0"/>
              <a:t>лет.</a:t>
            </a:r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Развернутые </a:t>
            </a:r>
            <a:r>
              <a:rPr lang="ru-RU" sz="2800" dirty="0"/>
              <a:t>описания особенностей оценки </a:t>
            </a:r>
            <a:r>
              <a:rPr lang="ru-RU" sz="2800" dirty="0" smtClean="0"/>
              <a:t>заданий.</a:t>
            </a:r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Даны рекомендации </a:t>
            </a:r>
            <a:r>
              <a:rPr lang="ru-RU" sz="2800" dirty="0"/>
              <a:t>по </a:t>
            </a:r>
            <a:r>
              <a:rPr lang="ru-RU" sz="2800" dirty="0" smtClean="0"/>
              <a:t>использованию заданий.</a:t>
            </a:r>
            <a:endParaRPr lang="ru-RU" sz="2800" dirty="0"/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/>
              <a:t>Сборник содержит задачи для </a:t>
            </a:r>
            <a:r>
              <a:rPr lang="ru-RU" sz="2800" dirty="0"/>
              <a:t>самостоятельного или коллективного </a:t>
            </a:r>
            <a:r>
              <a:rPr lang="ru-RU" sz="2800" dirty="0" smtClean="0"/>
              <a:t>выполнения.</a:t>
            </a:r>
          </a:p>
          <a:p>
            <a:pPr marL="457200" indent="-457200">
              <a:buClr>
                <a:srgbClr val="E81759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риводятся </a:t>
            </a:r>
            <a:r>
              <a:rPr lang="ru-RU" sz="2800" dirty="0"/>
              <a:t>комментарии, предполагаемые ответы и критерии </a:t>
            </a:r>
            <a:r>
              <a:rPr lang="ru-RU" sz="2800" dirty="0" smtClean="0"/>
              <a:t>оценивания.</a:t>
            </a: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2898" y="3268132"/>
            <a:ext cx="5442757" cy="56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Сборник эталонных заданий. Финансовая грамотность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2" y="3059920"/>
            <a:ext cx="8586661" cy="30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just">
              <a:buNone/>
            </a:pPr>
            <a:r>
              <a:rPr lang="ru-RU" sz="2800" spc="4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Диагностические работы по функциональной финансовой грамотности для оценки уровня </a:t>
            </a:r>
            <a:r>
              <a:rPr lang="ru-RU" sz="2800" spc="4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сформированности</a:t>
            </a:r>
            <a:r>
              <a:rPr lang="ru-RU" sz="2800" spc="4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функциональной финансовой грамотности учащихся </a:t>
            </a:r>
            <a:r>
              <a:rPr lang="ru-RU" sz="2800" spc="4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и 7  </a:t>
            </a:r>
            <a:r>
              <a:rPr lang="ru-RU" sz="2800" spc="4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классов. Демонстрационные варианты размещены на сайте ИСРО </a:t>
            </a:r>
            <a:r>
              <a:rPr lang="ru-RU" sz="2800" spc="4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РАО.</a:t>
            </a:r>
            <a:endParaRPr lang="ru-RU" sz="1800" dirty="0">
              <a:latin typeface="Calibri"/>
              <a:ea typeface="SimSun"/>
            </a:endParaRPr>
          </a:p>
          <a:p>
            <a:pPr marL="293351" indent="-293351" algn="just">
              <a:buAutoNum type="arabicParenR"/>
            </a:pPr>
            <a:endParaRPr lang="ru-RU" sz="2000" dirty="0">
              <a:latin typeface="Calibri"/>
              <a:ea typeface="SimSu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39" y="1832253"/>
            <a:ext cx="5994400" cy="837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778" y="6916683"/>
            <a:ext cx="2245755" cy="23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713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Особенности заданий</a:t>
            </a: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Основаны на жизненной ситуации.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Участники ситуаций – конкретные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люди, среди которых есть ровесники </a:t>
            </a: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учащихся,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члены их семей, одноклассники, друзья и соседи.</a:t>
            </a: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Обстоятельства описываемых ситуаций близки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и понятны школьникам. </a:t>
            </a:r>
            <a:endParaRPr lang="ru-RU" sz="320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Каждое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задание содержит задачу, решаемую с помощью имеющихся знаний.</a:t>
            </a: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Простой и понятный язык, немногословность.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Clr>
                <a:srgbClr val="E81759"/>
              </a:buClr>
              <a:buFont typeface="Wingdings" panose="05000000000000000000" pitchFamily="2" charset="2"/>
              <a:buChar char="Ø"/>
              <a:tabLst>
                <a:tab pos="303091" algn="l"/>
                <a:tab pos="1118897" algn="l"/>
                <a:tab pos="1934700" algn="l"/>
                <a:tab pos="2750504" algn="l"/>
                <a:tab pos="3566305" algn="l"/>
                <a:tab pos="4382110" algn="l"/>
                <a:tab pos="5197912" algn="l"/>
                <a:tab pos="6013716" algn="l"/>
                <a:tab pos="6829519" algn="l"/>
                <a:tab pos="7645323" algn="l"/>
                <a:tab pos="8461124" algn="l"/>
                <a:tab pos="9276929" algn="l"/>
              </a:tabLst>
            </a:pPr>
            <a:r>
              <a:rPr lang="ru-RU" sz="3200" dirty="0">
                <a:latin typeface="+mn-lt"/>
                <a:cs typeface="Times New Roman" panose="02020603050405020304" pitchFamily="18" charset="0"/>
              </a:rPr>
              <a:t>Ситуация требует выбора варианта поведения  - ответа на вопрос «Как поступить?».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31067" y="1886480"/>
            <a:ext cx="123306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+mj-lt"/>
              </a:rPr>
              <a:t>Банк </a:t>
            </a:r>
            <a:r>
              <a:rPr lang="ru-RU" sz="3200" b="1" kern="1200" dirty="0" err="1" smtClean="0">
                <a:latin typeface="+mj-lt"/>
              </a:rPr>
              <a:t>межпредметных</a:t>
            </a:r>
            <a:r>
              <a:rPr lang="ru-RU" sz="3200" b="1" kern="1200" dirty="0" smtClean="0">
                <a:latin typeface="+mj-lt"/>
              </a:rPr>
              <a:t> заданий от Благотворительного фонда «Вклад в будущее»</a:t>
            </a:r>
            <a:endParaRPr lang="ru-RU" sz="3200" b="1" kern="1200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539" y="3252460"/>
            <a:ext cx="7144117" cy="24258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43050" y="3252460"/>
            <a:ext cx="94837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2B2A32"/>
                </a:solidFill>
                <a:latin typeface="+mn-lt"/>
              </a:rPr>
              <a:t>Межпредметные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 задачи по обществознанию:</a:t>
            </a:r>
            <a:endParaRPr lang="ru-RU" sz="2800" dirty="0">
              <a:solidFill>
                <a:srgbClr val="2B2A32"/>
              </a:solidFill>
              <a:latin typeface="+mn-lt"/>
            </a:endParaRPr>
          </a:p>
          <a:p>
            <a:pPr marL="342900" indent="-342900">
              <a:buClr>
                <a:srgbClr val="E1185A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2B2A32"/>
                </a:solidFill>
                <a:latin typeface="+mn-lt"/>
              </a:rPr>
              <a:t>соответствуют требованиям 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ФГОС;</a:t>
            </a:r>
          </a:p>
          <a:p>
            <a:pPr marL="342900" indent="-342900">
              <a:buClr>
                <a:srgbClr val="E1185A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имеют </a:t>
            </a:r>
            <a:r>
              <a:rPr lang="ru-RU" sz="2800" dirty="0">
                <a:solidFill>
                  <a:srgbClr val="2B2A32"/>
                </a:solidFill>
                <a:latin typeface="+mn-lt"/>
              </a:rPr>
              <a:t>подробные описания, содержащие темы, образовательные результаты, инструкцию для педагога, возможные ответы 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учащихся;</a:t>
            </a:r>
          </a:p>
          <a:p>
            <a:pPr marL="342900" indent="-342900">
              <a:buClr>
                <a:srgbClr val="E1185A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2B2A32"/>
                </a:solidFill>
                <a:latin typeface="+mn-lt"/>
              </a:rPr>
              <a:t>м</a:t>
            </a:r>
            <a:r>
              <a:rPr lang="ru-RU" sz="2800" dirty="0" smtClean="0">
                <a:solidFill>
                  <a:srgbClr val="2B2A32"/>
                </a:solidFill>
                <a:latin typeface="+mn-lt"/>
              </a:rPr>
              <a:t>огут применяться как в урочной, так и внеурочной деятельности.</a:t>
            </a:r>
            <a:endParaRPr lang="ru-RU" sz="2800" dirty="0">
              <a:solidFill>
                <a:srgbClr val="2B2A32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9528" y="6466943"/>
            <a:ext cx="2608872" cy="24604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18240" y="9262269"/>
            <a:ext cx="14380860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2B2A32"/>
                </a:solidFill>
                <a:latin typeface="FedraSansPro"/>
                <a:hlinkClick r:id="rId7"/>
              </a:rPr>
              <a:t>Межпредметные</a:t>
            </a:r>
            <a:r>
              <a:rPr lang="ru-RU" dirty="0">
                <a:solidFill>
                  <a:srgbClr val="2B2A32"/>
                </a:solidFill>
                <a:latin typeface="FedraSansPro"/>
                <a:hlinkClick r:id="rId7"/>
              </a:rPr>
              <a:t> задачи по </a:t>
            </a:r>
            <a:r>
              <a:rPr lang="ru-RU" dirty="0" smtClean="0">
                <a:solidFill>
                  <a:srgbClr val="2B2A32"/>
                </a:solidFill>
                <a:latin typeface="FedraSansPro"/>
                <a:hlinkClick r:id="rId7"/>
              </a:rPr>
              <a:t>обществознанию от благотворительного фонда «Вклад в будущее»</a:t>
            </a:r>
            <a:endParaRPr lang="ru-RU" dirty="0">
              <a:solidFill>
                <a:srgbClr val="2B2A32"/>
              </a:solidFill>
              <a:latin typeface="FedraSansPro"/>
            </a:endParaRPr>
          </a:p>
        </p:txBody>
      </p:sp>
    </p:spTree>
    <p:extLst>
      <p:ext uri="{BB962C8B-B14F-4D97-AF65-F5344CB8AC3E}">
        <p14:creationId xmlns:p14="http://schemas.microsoft.com/office/powerpoint/2010/main" val="7091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754" y="1973686"/>
            <a:ext cx="11033156" cy="8056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4437" y="7202150"/>
            <a:ext cx="2751430" cy="2637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78932" y="3251200"/>
            <a:ext cx="4720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7"/>
              </a:rPr>
              <a:t>Задания по функциональной грамотности Российской электронной школы (РЭШ)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54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4816267"/>
              </p:ext>
            </p:extLst>
          </p:nvPr>
        </p:nvGraphicFramePr>
        <p:xfrm>
          <a:off x="2235199" y="2438399"/>
          <a:ext cx="15781867" cy="636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77983" y="1886480"/>
            <a:ext cx="9483725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>
                <a:latin typeface="+mj-lt"/>
              </a:rPr>
              <a:t>Инструменты диагностики усвоения курса «Обществознание»</a:t>
            </a:r>
          </a:p>
        </p:txBody>
      </p:sp>
    </p:spTree>
    <p:extLst>
      <p:ext uri="{BB962C8B-B14F-4D97-AF65-F5344CB8AC3E}">
        <p14:creationId xmlns:p14="http://schemas.microsoft.com/office/powerpoint/2010/main" val="33730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132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Всероссийская проверочная работа. 8 класс. 2023 год</a:t>
            </a: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559" y="3008732"/>
            <a:ext cx="13623909" cy="55274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6400" y="8727753"/>
            <a:ext cx="12378267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hlinkClick r:id="rId6"/>
              </a:rPr>
              <a:t>Образцы и описания проверочных работ для проведения ВПР в 2023 году</a:t>
            </a:r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8991" y="6098765"/>
            <a:ext cx="2200076" cy="21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Компетенции по финансовой грамотности в кодификаторе ОГЭ и ЕГЭ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73974"/>
              </p:ext>
            </p:extLst>
          </p:nvPr>
        </p:nvGraphicFramePr>
        <p:xfrm>
          <a:off x="220133" y="1973686"/>
          <a:ext cx="18562541" cy="85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1184067903"/>
                    </a:ext>
                  </a:extLst>
                </a:gridCol>
                <a:gridCol w="5457744">
                  <a:extLst>
                    <a:ext uri="{9D8B030D-6E8A-4147-A177-3AD203B41FA5}">
                      <a16:colId xmlns:a16="http://schemas.microsoft.com/office/drawing/2014/main" val="4193380063"/>
                    </a:ext>
                  </a:extLst>
                </a:gridCol>
                <a:gridCol w="7669197">
                  <a:extLst>
                    <a:ext uri="{9D8B030D-6E8A-4147-A177-3AD203B41FA5}">
                      <a16:colId xmlns:a16="http://schemas.microsoft.com/office/drawing/2014/main" val="4256503503"/>
                    </a:ext>
                  </a:extLst>
                </a:gridCol>
              </a:tblGrid>
              <a:tr h="8959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Единая рамка компетенций по финансовой грамотности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Кодификатор ОГЭ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Кодификатор ЕГЭ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01354"/>
                  </a:ext>
                </a:extLst>
              </a:tr>
              <a:tr h="233835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Риски и вознаграждения</a:t>
                      </a:r>
                    </a:p>
                    <a:p>
                      <a:pPr algn="l"/>
                      <a:r>
                        <a:rPr lang="ru-RU" sz="2400" dirty="0" smtClean="0"/>
                        <a:t>Предпринимательство.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4.8.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Предпринимательство. </a:t>
                      </a:r>
                    </a:p>
                    <a:p>
                      <a:pPr algn="l"/>
                      <a:r>
                        <a:rPr lang="ru-RU" sz="2400" dirty="0" smtClean="0"/>
                        <a:t>Виды и формы предпринимательской деятельности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2.9.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Институт предпринимательства и его роль</a:t>
                      </a:r>
                    </a:p>
                    <a:p>
                      <a:pPr algn="l"/>
                      <a:r>
                        <a:rPr lang="ru-RU" sz="2400" dirty="0" smtClean="0"/>
                        <a:t>в экономике. Виды и мотивы предпринимательской деятельности. Организационно-правовые формы предприятий. Малый бизнес. </a:t>
                      </a:r>
                    </a:p>
                    <a:p>
                      <a:pPr algn="l"/>
                      <a:r>
                        <a:rPr lang="ru-RU" sz="2400" dirty="0" smtClean="0"/>
                        <a:t>Этика предпринимательства. Поддержка малого </a:t>
                      </a:r>
                    </a:p>
                    <a:p>
                      <a:pPr algn="l"/>
                      <a:r>
                        <a:rPr lang="ru-RU" sz="2400" dirty="0" smtClean="0"/>
                        <a:t>и среднего предпринимательства в Российской Федерации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95022"/>
                  </a:ext>
                </a:extLst>
              </a:tr>
              <a:tr h="16932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Деньги и операции</a:t>
                      </a:r>
                      <a:r>
                        <a:rPr lang="ru-RU" sz="2400" b="1" baseline="0" dirty="0" smtClean="0"/>
                        <a:t> с ними</a:t>
                      </a:r>
                    </a:p>
                    <a:p>
                      <a:pPr algn="l"/>
                      <a:r>
                        <a:rPr lang="ru-RU" sz="2400" dirty="0" smtClean="0"/>
                        <a:t>Сущность и функции денег.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Платежи и транзакции.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Цены на товары / услуги.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Иностранная валюта.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4.9. Деньги и их функции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 smtClean="0"/>
                        <a:t>2.10 Денежно-кредитная (монетарная) политика Банка России. Денежные агрегаты. Денежная масса и денежная база. Денежный мультипликатор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52364"/>
                  </a:ext>
                </a:extLst>
              </a:tr>
              <a:tr h="266088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Планирование и</a:t>
                      </a:r>
                      <a:r>
                        <a:rPr lang="ru-RU" sz="2400" b="1" baseline="0" dirty="0" smtClean="0"/>
                        <a:t> управление личными финансами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Личные сбережения.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Займы и кредит.</a:t>
                      </a:r>
                    </a:p>
                    <a:p>
                      <a:pPr algn="l"/>
                      <a:r>
                        <a:rPr lang="ru-RU" sz="2400" b="1" dirty="0" smtClean="0"/>
                        <a:t> Риски и вознаграждение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Инвестирование.</a:t>
                      </a:r>
                    </a:p>
                    <a:p>
                      <a:pPr marL="0" indent="0">
                        <a:buNone/>
                      </a:pPr>
                      <a:endParaRPr lang="ru-RU" sz="2400" dirty="0" smtClean="0"/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4.10. Финансовый рынок и посредники (банки, страховые компании, кредитные союзы, участники фондового рынка). </a:t>
                      </a:r>
                    </a:p>
                    <a:p>
                      <a:pPr algn="l"/>
                      <a:r>
                        <a:rPr lang="ru-RU" sz="2400" dirty="0" smtClean="0"/>
                        <a:t>Услуги финансовых посредников. Основные типы финансовых инструментов: акции и облигации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 smtClean="0"/>
                        <a:t>2.10. Финансовый рынок, виды и функции. Фондовый рынок. Финансовые институты. Банки. Банковская система. Центральный банк Российской Федерации: задачи и функции.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4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Использование заданий по финансовой грамотности в курсе «Обществознание» позволяет решить важные задачи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352005"/>
              </p:ext>
            </p:extLst>
          </p:nvPr>
        </p:nvGraphicFramePr>
        <p:xfrm>
          <a:off x="929872" y="3059920"/>
          <a:ext cx="16934795" cy="544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Компетенции по финансовой грамотности в кодификаторе ОГЭ и ЕГЭ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74060"/>
              </p:ext>
            </p:extLst>
          </p:nvPr>
        </p:nvGraphicFramePr>
        <p:xfrm>
          <a:off x="929871" y="2709332"/>
          <a:ext cx="17290395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596">
                  <a:extLst>
                    <a:ext uri="{9D8B030D-6E8A-4147-A177-3AD203B41FA5}">
                      <a16:colId xmlns:a16="http://schemas.microsoft.com/office/drawing/2014/main" val="1184067903"/>
                    </a:ext>
                  </a:extLst>
                </a:gridCol>
                <a:gridCol w="7495334">
                  <a:extLst>
                    <a:ext uri="{9D8B030D-6E8A-4147-A177-3AD203B41FA5}">
                      <a16:colId xmlns:a16="http://schemas.microsoft.com/office/drawing/2014/main" val="4193380063"/>
                    </a:ext>
                  </a:extLst>
                </a:gridCol>
                <a:gridCol w="5763465">
                  <a:extLst>
                    <a:ext uri="{9D8B030D-6E8A-4147-A177-3AD203B41FA5}">
                      <a16:colId xmlns:a16="http://schemas.microsoft.com/office/drawing/2014/main" val="42565035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Единая рамка компетенций по финансовой грамотности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ОГЭ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ЕГЭ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0135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Б. Планирование и управление личными финансами</a:t>
                      </a:r>
                    </a:p>
                    <a:p>
                      <a:r>
                        <a:rPr lang="ru-RU" sz="2800" dirty="0" smtClean="0"/>
                        <a:t>Личные сбережения. Займы и кредит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4.11.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Банковские услуги, предоставляемые гражданам (депозит, кредит, платёжная карта, денежные переводы, обмен валюты). Дистанционное банковское обслуживание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2.11.</a:t>
                      </a:r>
                      <a:r>
                        <a:rPr lang="ru-RU" sz="2800" baseline="0" dirty="0" smtClean="0"/>
                        <a:t> Ф</a:t>
                      </a:r>
                      <a:r>
                        <a:rPr lang="ru-RU" sz="2800" dirty="0" smtClean="0"/>
                        <a:t>инансовые услуги. Вклады и кредиты. </a:t>
                      </a:r>
                    </a:p>
                    <a:p>
                      <a:r>
                        <a:rPr lang="ru-RU" sz="2800" dirty="0" smtClean="0"/>
                        <a:t>Цифровые финансовые услуги. Финансовые технологии </a:t>
                      </a:r>
                    </a:p>
                    <a:p>
                      <a:r>
                        <a:rPr lang="ru-RU" sz="2800" dirty="0" smtClean="0"/>
                        <a:t>и финансовая безопасность. Цифровые финансовые активы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9685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В. Риски и вознаграждение</a:t>
                      </a:r>
                    </a:p>
                    <a:p>
                      <a:pPr algn="l"/>
                      <a:r>
                        <a:rPr lang="ru-RU" sz="2800" dirty="0" smtClean="0"/>
                        <a:t>Инвестирование.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800" dirty="0" smtClean="0"/>
                        <a:t>Страхование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4.12. Страховые услуги. Защита прав потребителя финансовых услуг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aseline="0" dirty="0" smtClean="0"/>
                        <a:t>2.11. Ф</a:t>
                      </a:r>
                      <a:r>
                        <a:rPr lang="ru-RU" sz="2800" dirty="0" smtClean="0"/>
                        <a:t>инансовые услуги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9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Компетенции по финансовой грамотности в кодификаторе ОГЭ и ЕГЭ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97738"/>
              </p:ext>
            </p:extLst>
          </p:nvPr>
        </p:nvGraphicFramePr>
        <p:xfrm>
          <a:off x="1205875" y="2126933"/>
          <a:ext cx="17576799" cy="85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377">
                  <a:extLst>
                    <a:ext uri="{9D8B030D-6E8A-4147-A177-3AD203B41FA5}">
                      <a16:colId xmlns:a16="http://schemas.microsoft.com/office/drawing/2014/main" val="1184067903"/>
                    </a:ext>
                  </a:extLst>
                </a:gridCol>
                <a:gridCol w="4888725">
                  <a:extLst>
                    <a:ext uri="{9D8B030D-6E8A-4147-A177-3AD203B41FA5}">
                      <a16:colId xmlns:a16="http://schemas.microsoft.com/office/drawing/2014/main" val="4193380063"/>
                    </a:ext>
                  </a:extLst>
                </a:gridCol>
                <a:gridCol w="8589697">
                  <a:extLst>
                    <a:ext uri="{9D8B030D-6E8A-4147-A177-3AD203B41FA5}">
                      <a16:colId xmlns:a16="http://schemas.microsoft.com/office/drawing/2014/main" val="42565035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Единая рамка компетенций по финансовой грамотности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ОГЭ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Кодификатор ЕГЭ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0135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Б.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Планирование и</a:t>
                      </a:r>
                      <a:r>
                        <a:rPr lang="ru-RU" sz="2400" b="1" baseline="0" dirty="0" smtClean="0"/>
                        <a:t> управление личными финансами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Доходы и расходы семейного и личного бюджета.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Финансовое планирование.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Личные сбережения.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Займы и кредит.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4.13. Экономические функции домохозяйств. Потребление домашних хозяйств. Потребительские товары и товары длительного пользования. Источники доходов и расходов семьи. Семейный бюджет. Личный финансовый план. Способы и формы сбережений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2.4.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Экономическая деятельность и её субъекты. Домашние хозяйства, предприятия, государство. Потребление, сбережения, инвестиции. Экономические отношения и экономические интересы. Рациональное поведение людей в экономике. Экономическая свобода </a:t>
                      </a:r>
                    </a:p>
                    <a:p>
                      <a:r>
                        <a:rPr lang="ru-RU" sz="2400" dirty="0" smtClean="0"/>
                        <a:t>и социальная ответственность субъектов экономики. Экономическая деятельность и проблемы устойчивого развития общества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9685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Г. Финансовая среда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baseline="0" dirty="0" smtClean="0"/>
                        <a:t>П</a:t>
                      </a:r>
                      <a:r>
                        <a:rPr lang="ru-RU" sz="2400" dirty="0" smtClean="0"/>
                        <a:t>рава и обязанности пользователей финансовых услуг.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dirty="0" smtClean="0"/>
                        <a:t>Финансовые взаимоотношения с государством.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4.15.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Налоги. Доходы и расходы государства. Государственный бюджет.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2.15. Налоговая система Российской Федерации. Налоги. Виды налогов. Принципы налогообложения в Российской Федерации. Функции налогов. Система налогов и сборов в Российской Федерации. Налоговые льготы и вычеты. Налогообложение и субсидирование. </a:t>
                      </a:r>
                    </a:p>
                    <a:p>
                      <a:r>
                        <a:rPr lang="ru-RU" sz="2400" dirty="0" smtClean="0"/>
                        <a:t>Фискальная политика государства.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9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69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ОГЭ по обществознанию.</a:t>
            </a: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Демоверсия. 9 класс. 2024 год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50680"/>
            <a:ext cx="13722399" cy="46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69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ЕГЭ по обществознанию.</a:t>
            </a: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Демоверсия. 11 класс. 2024 год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439" y="3137643"/>
            <a:ext cx="12565996" cy="59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Открытый банк заданий ЕГЭ и ОГЭ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328167"/>
            <a:ext cx="6782898" cy="1907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538" y="4520950"/>
            <a:ext cx="7283863" cy="1533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73067" y="2988567"/>
            <a:ext cx="9483725" cy="569386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33333"/>
                </a:solidFill>
                <a:latin typeface="+mn-lt"/>
              </a:rPr>
              <a:t>Пример из банка заданий ЕГЭ.</a:t>
            </a: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Ниже 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приведён перечень функций. Все они, </a:t>
            </a:r>
            <a:endParaRPr lang="ru-RU" sz="2800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за 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исключением двух, относятся к функциям центрального банка.</a:t>
            </a:r>
          </a:p>
          <a:p>
            <a:pPr algn="just"/>
            <a:r>
              <a:rPr lang="ru-RU" sz="2800" dirty="0">
                <a:solidFill>
                  <a:srgbClr val="333333"/>
                </a:solidFill>
                <a:latin typeface="+mn-lt"/>
              </a:rPr>
              <a:t>1)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эмиссия денег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2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лицензирование финансовых организаций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3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установление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ключевой ставки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4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принятие государственного бюджета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5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кредитование домохозяйств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;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 </a:t>
            </a:r>
            <a:endParaRPr lang="ru-RU" sz="2800" i="1" dirty="0" smtClean="0">
              <a:solidFill>
                <a:srgbClr val="333333"/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6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) </a:t>
            </a:r>
            <a:r>
              <a:rPr lang="ru-RU" sz="2800" i="1" dirty="0">
                <a:solidFill>
                  <a:srgbClr val="333333"/>
                </a:solidFill>
                <a:latin typeface="+mn-lt"/>
              </a:rPr>
              <a:t>проведение расчётов правительства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.</a:t>
            </a:r>
          </a:p>
          <a:p>
            <a:pPr algn="just"/>
            <a:r>
              <a:rPr lang="ru-RU" sz="2800" dirty="0">
                <a:solidFill>
                  <a:srgbClr val="333333"/>
                </a:solidFill>
                <a:latin typeface="+mn-lt"/>
              </a:rPr>
              <a:t>Найдите две функции, «выпадающие» из общего ряда, и запишите в таблицу цифры, под которыми они указаны.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27207" y="8827247"/>
            <a:ext cx="5843059" cy="1235916"/>
          </a:xfrm>
          <a:prstGeom prst="rect">
            <a:avLst/>
          </a:prstGeom>
          <a:solidFill>
            <a:srgbClr val="B9BD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проверку какого результата, указанного в Единой рамке, направлено задание?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942" y="6616398"/>
            <a:ext cx="2769875" cy="28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8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Открытый банк заданий ЕГЭ и ОГЭ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36" y="2610838"/>
            <a:ext cx="8799954" cy="1852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30060" y="3153733"/>
            <a:ext cx="5843059" cy="1235916"/>
          </a:xfrm>
          <a:prstGeom prst="rect">
            <a:avLst/>
          </a:prstGeom>
          <a:solidFill>
            <a:srgbClr val="B8BD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проверку какого результата, указанного в Единой рамке, направлено задание?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4713"/>
              </p:ext>
            </p:extLst>
          </p:nvPr>
        </p:nvGraphicFramePr>
        <p:xfrm>
          <a:off x="1422400" y="4953413"/>
          <a:ext cx="16127413" cy="5146040"/>
        </p:xfrm>
        <a:graphic>
          <a:graphicData uri="http://schemas.openxmlformats.org/drawingml/2006/table">
            <a:tbl>
              <a:tblPr/>
              <a:tblGrid>
                <a:gridCol w="16127413">
                  <a:extLst>
                    <a:ext uri="{9D8B030D-6E8A-4147-A177-3AD203B41FA5}">
                      <a16:colId xmlns:a16="http://schemas.microsoft.com/office/drawing/2014/main" val="2995902418"/>
                    </a:ext>
                  </a:extLst>
                </a:gridCol>
              </a:tblGrid>
              <a:tr h="2197683"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0" dirty="0" smtClean="0">
                          <a:effectLst/>
                          <a:latin typeface="+mn-lt"/>
                        </a:rPr>
                        <a:t>Дайте развернутый ответ</a:t>
                      </a: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Гражданин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России К.Л. Миронов работает учителем. За выполнение работы, предусмотренной трудовым договором, должностной инструкцией и типовым положением об оплате труда,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он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ежемесячно получает фиксированный размер денежных средств. Ежемесячно в бюджет происходит отчисление налога на доходы физических лиц (НДФЛ). Размер его составляет 13% от заработной платы. К.Л. Миронов является клиентом крупного банка, оплачивает коммунальные услуги при помощи своей банковской карты, используя свой компьютер.</a:t>
                      </a:r>
                    </a:p>
                    <a:p>
                      <a:pPr algn="just"/>
                      <a:r>
                        <a:rPr lang="ru-RU" sz="2800" b="0" i="0" dirty="0">
                          <a:effectLst/>
                          <a:latin typeface="+mn-lt"/>
                        </a:rPr>
                        <a:t>Какую форму оплаты труда иллюстрирует приведённый пример? К какому виду налогов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в зависимости от того, в какой бюджет он поступает) относится НДФЛ?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Какие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ещё налоги/сборы относятся к этому виду (в соответствии с Налоговым кодексом РФ)? (Укажите любые три других налога/сбора этого вида.) </a:t>
                      </a:r>
                      <a:endParaRPr lang="ru-RU" sz="2800" b="0" i="0" dirty="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2800" b="0" i="0" dirty="0" smtClean="0">
                          <a:effectLst/>
                          <a:latin typeface="+mn-lt"/>
                        </a:rPr>
                        <a:t>Как </a:t>
                      </a:r>
                      <a:r>
                        <a:rPr lang="ru-RU" sz="2800" b="0" i="0" dirty="0">
                          <a:effectLst/>
                          <a:latin typeface="+mn-lt"/>
                        </a:rPr>
                        <a:t>называют услугу банка, связанную с дистанционным банковским обслуживанием?</a:t>
                      </a:r>
                    </a:p>
                  </a:txBody>
                  <a:tcPr marL="12700" marR="12700" marT="12700" marB="12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4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Задания ФИПИ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850" y="2054687"/>
            <a:ext cx="11151173" cy="4483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0650" y="6816845"/>
            <a:ext cx="11512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Сборник содержит 120 </a:t>
            </a:r>
            <a:r>
              <a:rPr lang="ru-RU" sz="2800" dirty="0"/>
              <a:t>заданий по обществознанию для обучающихся по программам основного общего образования (6–9 классов), разработанные в соответствии с моделями заданий, развивающих читательскую грамотность и коммуникативную компетентность в письменной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97850" y="9049287"/>
            <a:ext cx="9483725" cy="1235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Задания для 5–9 классов по истории, обществознанию, биологии, физике, химии для развития письменной речи (fipi.ru)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3732" y="5895340"/>
            <a:ext cx="2573867" cy="25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Задания ФИПИ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137" y="4457626"/>
            <a:ext cx="8814797" cy="4859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72" y="2694111"/>
            <a:ext cx="8814797" cy="6043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4868" y="898072"/>
            <a:ext cx="4908582" cy="33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689821" y="1460844"/>
            <a:ext cx="15058604" cy="20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Оценка задания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10" y="3184988"/>
            <a:ext cx="8723321" cy="64091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469" y="2463812"/>
            <a:ext cx="8452398" cy="78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00069" y="3726189"/>
            <a:ext cx="12355550" cy="235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2.5. ВКЛЮЧЕНИЕ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РАЗЛИЧНЫХ ВИДОВ ПРОВЕРОЧНЫХ ЗАДАНИЙ ПО ФИНАНСОВОЙ ГРАМОТНОСТИ В ОБРАЗОВАТЕЛЬНЫЙ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ПРОЦЕСС. </a:t>
            </a:r>
          </a:p>
          <a:p>
            <a:pPr lvl="0" algn="just"/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Практическое занятие</a:t>
            </a:r>
            <a:endParaRPr lang="ru-RU" sz="3600" b="1" i="1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82672" y="1323094"/>
            <a:ext cx="10381595" cy="8976606"/>
            <a:chOff x="4790672" y="1066243"/>
            <a:chExt cx="10381595" cy="8976606"/>
          </a:xfrm>
        </p:grpSpPr>
        <p:sp>
          <p:nvSpPr>
            <p:cNvPr id="7" name="Полилиния 6"/>
            <p:cNvSpPr/>
            <p:nvPr/>
          </p:nvSpPr>
          <p:spPr>
            <a:xfrm>
              <a:off x="4790672" y="1066243"/>
              <a:ext cx="4175380" cy="3904607"/>
            </a:xfrm>
            <a:custGeom>
              <a:avLst/>
              <a:gdLst>
                <a:gd name="connsiteX0" fmla="*/ 0 w 3534835"/>
                <a:gd name="connsiteY0" fmla="*/ 1728989 h 3457978"/>
                <a:gd name="connsiteX1" fmla="*/ 1767418 w 3534835"/>
                <a:gd name="connsiteY1" fmla="*/ 0 h 3457978"/>
                <a:gd name="connsiteX2" fmla="*/ 3534836 w 3534835"/>
                <a:gd name="connsiteY2" fmla="*/ 1728989 h 3457978"/>
                <a:gd name="connsiteX3" fmla="*/ 1767418 w 3534835"/>
                <a:gd name="connsiteY3" fmla="*/ 3457978 h 3457978"/>
                <a:gd name="connsiteX4" fmla="*/ 0 w 3534835"/>
                <a:gd name="connsiteY4" fmla="*/ 1728989 h 345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835" h="3457978">
                  <a:moveTo>
                    <a:pt x="0" y="1728989"/>
                  </a:moveTo>
                  <a:cubicBezTo>
                    <a:pt x="0" y="774095"/>
                    <a:pt x="791300" y="0"/>
                    <a:pt x="1767418" y="0"/>
                  </a:cubicBezTo>
                  <a:cubicBezTo>
                    <a:pt x="2743536" y="0"/>
                    <a:pt x="3534836" y="774095"/>
                    <a:pt x="3534836" y="1728989"/>
                  </a:cubicBezTo>
                  <a:cubicBezTo>
                    <a:pt x="3534836" y="2683883"/>
                    <a:pt x="2743536" y="3457978"/>
                    <a:pt x="1767418" y="3457978"/>
                  </a:cubicBezTo>
                  <a:cubicBezTo>
                    <a:pt x="791300" y="3457978"/>
                    <a:pt x="0" y="2683883"/>
                    <a:pt x="0" y="1728989"/>
                  </a:cubicBezTo>
                  <a:close/>
                </a:path>
              </a:pathLst>
            </a:custGeom>
            <a:solidFill>
              <a:srgbClr val="26B7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3225" tIns="541969" rIns="553225" bIns="541969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0" i="0" kern="1200" dirty="0" smtClean="0"/>
                <a:t>Инструменты оценки усвоения курса «Общество-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0" i="0" kern="1200" dirty="0" smtClean="0"/>
                <a:t>знание»</a:t>
              </a:r>
              <a:endParaRPr lang="ru-RU" sz="2800" kern="1200" dirty="0" smtClean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277757" y="4953941"/>
              <a:ext cx="1201211" cy="1201211"/>
            </a:xfrm>
            <a:custGeom>
              <a:avLst/>
              <a:gdLst>
                <a:gd name="connsiteX0" fmla="*/ 159221 w 1201211"/>
                <a:gd name="connsiteY0" fmla="*/ 459343 h 1201211"/>
                <a:gd name="connsiteX1" fmla="*/ 459343 w 1201211"/>
                <a:gd name="connsiteY1" fmla="*/ 459343 h 1201211"/>
                <a:gd name="connsiteX2" fmla="*/ 459343 w 1201211"/>
                <a:gd name="connsiteY2" fmla="*/ 159221 h 1201211"/>
                <a:gd name="connsiteX3" fmla="*/ 741868 w 1201211"/>
                <a:gd name="connsiteY3" fmla="*/ 159221 h 1201211"/>
                <a:gd name="connsiteX4" fmla="*/ 741868 w 1201211"/>
                <a:gd name="connsiteY4" fmla="*/ 459343 h 1201211"/>
                <a:gd name="connsiteX5" fmla="*/ 1041990 w 1201211"/>
                <a:gd name="connsiteY5" fmla="*/ 459343 h 1201211"/>
                <a:gd name="connsiteX6" fmla="*/ 1041990 w 1201211"/>
                <a:gd name="connsiteY6" fmla="*/ 741868 h 1201211"/>
                <a:gd name="connsiteX7" fmla="*/ 741868 w 1201211"/>
                <a:gd name="connsiteY7" fmla="*/ 741868 h 1201211"/>
                <a:gd name="connsiteX8" fmla="*/ 741868 w 1201211"/>
                <a:gd name="connsiteY8" fmla="*/ 1041990 h 1201211"/>
                <a:gd name="connsiteX9" fmla="*/ 459343 w 1201211"/>
                <a:gd name="connsiteY9" fmla="*/ 1041990 h 1201211"/>
                <a:gd name="connsiteX10" fmla="*/ 459343 w 1201211"/>
                <a:gd name="connsiteY10" fmla="*/ 741868 h 1201211"/>
                <a:gd name="connsiteX11" fmla="*/ 159221 w 1201211"/>
                <a:gd name="connsiteY11" fmla="*/ 741868 h 1201211"/>
                <a:gd name="connsiteX12" fmla="*/ 159221 w 1201211"/>
                <a:gd name="connsiteY12" fmla="*/ 459343 h 12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1211" h="1201211">
                  <a:moveTo>
                    <a:pt x="159221" y="459343"/>
                  </a:moveTo>
                  <a:lnTo>
                    <a:pt x="459343" y="459343"/>
                  </a:lnTo>
                  <a:lnTo>
                    <a:pt x="459343" y="159221"/>
                  </a:lnTo>
                  <a:lnTo>
                    <a:pt x="741868" y="159221"/>
                  </a:lnTo>
                  <a:lnTo>
                    <a:pt x="741868" y="459343"/>
                  </a:lnTo>
                  <a:lnTo>
                    <a:pt x="1041990" y="459343"/>
                  </a:lnTo>
                  <a:lnTo>
                    <a:pt x="1041990" y="741868"/>
                  </a:lnTo>
                  <a:lnTo>
                    <a:pt x="741868" y="741868"/>
                  </a:lnTo>
                  <a:lnTo>
                    <a:pt x="741868" y="1041990"/>
                  </a:lnTo>
                  <a:lnTo>
                    <a:pt x="459343" y="1041990"/>
                  </a:lnTo>
                  <a:lnTo>
                    <a:pt x="459343" y="741868"/>
                  </a:lnTo>
                  <a:lnTo>
                    <a:pt x="159221" y="741868"/>
                  </a:lnTo>
                  <a:lnTo>
                    <a:pt x="159221" y="45934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221" tIns="459343" rIns="159221" bIns="45934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996405" y="6323322"/>
              <a:ext cx="3825861" cy="3719527"/>
            </a:xfrm>
            <a:custGeom>
              <a:avLst/>
              <a:gdLst>
                <a:gd name="connsiteX0" fmla="*/ 0 w 3763914"/>
                <a:gd name="connsiteY0" fmla="*/ 1617152 h 3234304"/>
                <a:gd name="connsiteX1" fmla="*/ 1881957 w 3763914"/>
                <a:gd name="connsiteY1" fmla="*/ 0 h 3234304"/>
                <a:gd name="connsiteX2" fmla="*/ 3763914 w 3763914"/>
                <a:gd name="connsiteY2" fmla="*/ 1617152 h 3234304"/>
                <a:gd name="connsiteX3" fmla="*/ 1881957 w 3763914"/>
                <a:gd name="connsiteY3" fmla="*/ 3234304 h 3234304"/>
                <a:gd name="connsiteX4" fmla="*/ 0 w 3763914"/>
                <a:gd name="connsiteY4" fmla="*/ 1617152 h 323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3914" h="3234304">
                  <a:moveTo>
                    <a:pt x="0" y="1617152"/>
                  </a:moveTo>
                  <a:cubicBezTo>
                    <a:pt x="0" y="724024"/>
                    <a:pt x="842581" y="0"/>
                    <a:pt x="1881957" y="0"/>
                  </a:cubicBezTo>
                  <a:cubicBezTo>
                    <a:pt x="2921333" y="0"/>
                    <a:pt x="3763914" y="724024"/>
                    <a:pt x="3763914" y="1617152"/>
                  </a:cubicBezTo>
                  <a:cubicBezTo>
                    <a:pt x="3763914" y="2510280"/>
                    <a:pt x="2921333" y="3234304"/>
                    <a:pt x="1881957" y="3234304"/>
                  </a:cubicBezTo>
                  <a:cubicBezTo>
                    <a:pt x="842581" y="3234304"/>
                    <a:pt x="0" y="2510280"/>
                    <a:pt x="0" y="1617152"/>
                  </a:cubicBezTo>
                  <a:close/>
                </a:path>
              </a:pathLst>
            </a:custGeom>
            <a:solidFill>
              <a:srgbClr val="F07D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852" tIns="514293" rIns="591852" bIns="514293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 smtClean="0"/>
                <a:t>Инструменты оценки уровня финансовой грамотности</a:t>
              </a:r>
              <a:endParaRPr lang="ru-RU" sz="28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070979" y="5057494"/>
              <a:ext cx="658595" cy="770432"/>
            </a:xfrm>
            <a:custGeom>
              <a:avLst/>
              <a:gdLst>
                <a:gd name="connsiteX0" fmla="*/ 0 w 658595"/>
                <a:gd name="connsiteY0" fmla="*/ 154086 h 770432"/>
                <a:gd name="connsiteX1" fmla="*/ 329298 w 658595"/>
                <a:gd name="connsiteY1" fmla="*/ 154086 h 770432"/>
                <a:gd name="connsiteX2" fmla="*/ 329298 w 658595"/>
                <a:gd name="connsiteY2" fmla="*/ 0 h 770432"/>
                <a:gd name="connsiteX3" fmla="*/ 658595 w 658595"/>
                <a:gd name="connsiteY3" fmla="*/ 385216 h 770432"/>
                <a:gd name="connsiteX4" fmla="*/ 329298 w 658595"/>
                <a:gd name="connsiteY4" fmla="*/ 770432 h 770432"/>
                <a:gd name="connsiteX5" fmla="*/ 329298 w 658595"/>
                <a:gd name="connsiteY5" fmla="*/ 616346 h 770432"/>
                <a:gd name="connsiteX6" fmla="*/ 0 w 658595"/>
                <a:gd name="connsiteY6" fmla="*/ 616346 h 770432"/>
                <a:gd name="connsiteX7" fmla="*/ 0 w 658595"/>
                <a:gd name="connsiteY7" fmla="*/ 154086 h 77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595" h="770432">
                  <a:moveTo>
                    <a:pt x="0" y="154086"/>
                  </a:moveTo>
                  <a:lnTo>
                    <a:pt x="329298" y="154086"/>
                  </a:lnTo>
                  <a:lnTo>
                    <a:pt x="329298" y="0"/>
                  </a:lnTo>
                  <a:lnTo>
                    <a:pt x="658595" y="385216"/>
                  </a:lnTo>
                  <a:lnTo>
                    <a:pt x="329298" y="770432"/>
                  </a:lnTo>
                  <a:lnTo>
                    <a:pt x="329298" y="616346"/>
                  </a:lnTo>
                  <a:lnTo>
                    <a:pt x="0" y="616346"/>
                  </a:lnTo>
                  <a:lnTo>
                    <a:pt x="0" y="15408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54086" rIns="197578" bIns="15408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0002953" y="2621816"/>
              <a:ext cx="5169314" cy="4891949"/>
            </a:xfrm>
            <a:custGeom>
              <a:avLst/>
              <a:gdLst>
                <a:gd name="connsiteX0" fmla="*/ 0 w 4142110"/>
                <a:gd name="connsiteY0" fmla="*/ 2071055 h 4142110"/>
                <a:gd name="connsiteX1" fmla="*/ 2071055 w 4142110"/>
                <a:gd name="connsiteY1" fmla="*/ 0 h 4142110"/>
                <a:gd name="connsiteX2" fmla="*/ 4142110 w 4142110"/>
                <a:gd name="connsiteY2" fmla="*/ 2071055 h 4142110"/>
                <a:gd name="connsiteX3" fmla="*/ 2071055 w 4142110"/>
                <a:gd name="connsiteY3" fmla="*/ 4142110 h 4142110"/>
                <a:gd name="connsiteX4" fmla="*/ 0 w 4142110"/>
                <a:gd name="connsiteY4" fmla="*/ 2071055 h 414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2110" h="4142110">
                  <a:moveTo>
                    <a:pt x="0" y="2071055"/>
                  </a:moveTo>
                  <a:cubicBezTo>
                    <a:pt x="0" y="927243"/>
                    <a:pt x="927243" y="0"/>
                    <a:pt x="2071055" y="0"/>
                  </a:cubicBezTo>
                  <a:cubicBezTo>
                    <a:pt x="3214867" y="0"/>
                    <a:pt x="4142110" y="927243"/>
                    <a:pt x="4142110" y="2071055"/>
                  </a:cubicBezTo>
                  <a:cubicBezTo>
                    <a:pt x="4142110" y="3214867"/>
                    <a:pt x="3214867" y="4142110"/>
                    <a:pt x="2071055" y="4142110"/>
                  </a:cubicBezTo>
                  <a:cubicBezTo>
                    <a:pt x="927243" y="4142110"/>
                    <a:pt x="0" y="3214867"/>
                    <a:pt x="0" y="207105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858" tIns="654858" rIns="654858" bIns="654858" numCol="1" spcCol="1270" anchor="ctr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800" kern="1200" dirty="0" smtClean="0"/>
                <a:t>Оценка уровня финансовой грамотности</a:t>
              </a:r>
              <a:endParaRPr lang="ru-RU" sz="3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Варианты применения заданий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0587302"/>
              </p:ext>
            </p:extLst>
          </p:nvPr>
        </p:nvGraphicFramePr>
        <p:xfrm>
          <a:off x="929872" y="2564802"/>
          <a:ext cx="14767328" cy="642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Выбор задач определяется компонентами учебной деятельности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48404" y="5101694"/>
            <a:ext cx="5046133" cy="272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Учебная деятельность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6925734" y="2812966"/>
            <a:ext cx="4250266" cy="1913467"/>
          </a:xfrm>
          <a:prstGeom prst="ellipse">
            <a:avLst/>
          </a:prstGeom>
          <a:solidFill>
            <a:srgbClr val="F07D00"/>
          </a:solidFill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Мотивационно-целевой этап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7044267" y="5175167"/>
            <a:ext cx="4250266" cy="191346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Операционно-действенный этап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6688667" y="8132763"/>
            <a:ext cx="4250266" cy="1913467"/>
          </a:xfrm>
          <a:prstGeom prst="ellipse">
            <a:avLst/>
          </a:prstGeom>
          <a:solidFill>
            <a:srgbClr val="E81759"/>
          </a:solidFill>
          <a:ln>
            <a:solidFill>
              <a:srgbClr val="E11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Рефлексивно-оценочный этап</a:t>
            </a:r>
            <a:endParaRPr lang="ru-RU" sz="28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982321" y="3769700"/>
            <a:ext cx="3810000" cy="14054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127281" y="6045200"/>
            <a:ext cx="3696852" cy="51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</p:cNvCxnSpPr>
          <p:nvPr/>
        </p:nvCxnSpPr>
        <p:spPr>
          <a:xfrm>
            <a:off x="3571471" y="7827961"/>
            <a:ext cx="3220850" cy="8700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2090400" y="2812966"/>
            <a:ext cx="4876800" cy="1659467"/>
          </a:xfrm>
          <a:prstGeom prst="rect">
            <a:avLst/>
          </a:prstGeom>
          <a:solidFill>
            <a:srgbClr val="26B6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Задача: актуализировать потребность в финансово грамотном поведении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090400" y="5429167"/>
            <a:ext cx="4876800" cy="1659467"/>
          </a:xfrm>
          <a:prstGeom prst="rect">
            <a:avLst/>
          </a:prstGeom>
          <a:solidFill>
            <a:srgbClr val="26B6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Задача: развить финансово грамотное поведение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2090400" y="8132763"/>
            <a:ext cx="4876800" cy="1659467"/>
          </a:xfrm>
          <a:prstGeom prst="rect">
            <a:avLst/>
          </a:prstGeom>
          <a:solidFill>
            <a:srgbClr val="26B6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Задача: самоанализ и оценка финансового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78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Установка на практическую работу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5733" y="2588576"/>
            <a:ext cx="15358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+mn-lt"/>
                <a:cs typeface="Arial" panose="020B0604020202020204" pitchFamily="34" charset="0"/>
              </a:rPr>
              <a:t>Во время лекции были продемонстрированы разнообразные виды проверочных работ </a:t>
            </a:r>
            <a:endParaRPr lang="ru-RU" sz="2800" dirty="0" smtClean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+mn-lt"/>
                <a:cs typeface="Arial" panose="020B0604020202020204" pitchFamily="34" charset="0"/>
              </a:rPr>
              <a:t>по </a:t>
            </a:r>
            <a:r>
              <a:rPr lang="ru-RU" sz="2800" dirty="0">
                <a:latin typeface="+mn-lt"/>
                <a:cs typeface="Arial" panose="020B0604020202020204" pitchFamily="34" charset="0"/>
              </a:rPr>
              <a:t>предмету «Обществознание». Используя имеющиеся знания, дополните таблицу, включив в неё задание, указав тему урока, соответствующий класс и предоставив ссылку на задание в электронном ресурсе. Таблица должна содержать не менее пяти заданий для разных возрастных категорий.</a:t>
            </a:r>
            <a:endParaRPr lang="ru-RU" dirty="0">
              <a:effectLst/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14395"/>
              </p:ext>
            </p:extLst>
          </p:nvPr>
        </p:nvGraphicFramePr>
        <p:xfrm>
          <a:off x="1213505" y="5450235"/>
          <a:ext cx="16985595" cy="3333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1165">
                  <a:extLst>
                    <a:ext uri="{9D8B030D-6E8A-4147-A177-3AD203B41FA5}">
                      <a16:colId xmlns:a16="http://schemas.microsoft.com/office/drawing/2014/main" val="1889856394"/>
                    </a:ext>
                  </a:extLst>
                </a:gridCol>
                <a:gridCol w="2564112">
                  <a:extLst>
                    <a:ext uri="{9D8B030D-6E8A-4147-A177-3AD203B41FA5}">
                      <a16:colId xmlns:a16="http://schemas.microsoft.com/office/drawing/2014/main" val="3925548906"/>
                    </a:ext>
                  </a:extLst>
                </a:gridCol>
                <a:gridCol w="4337988">
                  <a:extLst>
                    <a:ext uri="{9D8B030D-6E8A-4147-A177-3AD203B41FA5}">
                      <a16:colId xmlns:a16="http://schemas.microsoft.com/office/drawing/2014/main" val="1723364649"/>
                    </a:ext>
                  </a:extLst>
                </a:gridCol>
                <a:gridCol w="3361165">
                  <a:extLst>
                    <a:ext uri="{9D8B030D-6E8A-4147-A177-3AD203B41FA5}">
                      <a16:colId xmlns:a16="http://schemas.microsoft.com/office/drawing/2014/main" val="3851994899"/>
                    </a:ext>
                  </a:extLst>
                </a:gridCol>
                <a:gridCol w="3361165">
                  <a:extLst>
                    <a:ext uri="{9D8B030D-6E8A-4147-A177-3AD203B41FA5}">
                      <a16:colId xmlns:a16="http://schemas.microsoft.com/office/drawing/2014/main" val="2449812817"/>
                    </a:ext>
                  </a:extLst>
                </a:gridCol>
              </a:tblGrid>
              <a:tr h="1487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Тип задания (описание)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Класс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Тема урока в рамках курса «Обществознание»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Место в уроке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Ссылка на источник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6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6573"/>
                  </a:ext>
                </a:extLst>
              </a:tr>
              <a:tr h="1487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41866"/>
                  </a:ext>
                </a:extLst>
              </a:tr>
              <a:tr h="35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1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0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2" y="3059920"/>
            <a:ext cx="12704921" cy="31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buSzPts val="1400"/>
            </a:pPr>
            <a:r>
              <a:rPr lang="ru-RU" sz="2800" b="1" dirty="0" smtClean="0">
                <a:solidFill>
                  <a:schemeClr val="tx1"/>
                </a:solidFill>
              </a:rPr>
              <a:t>Учебная </a:t>
            </a:r>
            <a:r>
              <a:rPr lang="ru-RU" sz="2800" b="1" dirty="0">
                <a:solidFill>
                  <a:schemeClr val="tx1"/>
                </a:solidFill>
              </a:rPr>
              <a:t>задача (англ. </a:t>
            </a:r>
            <a:r>
              <a:rPr lang="ru-RU" sz="2800" b="1" dirty="0" err="1">
                <a:solidFill>
                  <a:schemeClr val="tx1"/>
                </a:solidFill>
              </a:rPr>
              <a:t>learning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task</a:t>
            </a:r>
            <a:r>
              <a:rPr lang="ru-RU" sz="2800" b="1" dirty="0">
                <a:solidFill>
                  <a:schemeClr val="tx1"/>
                </a:solidFill>
              </a:rPr>
              <a:t>) </a:t>
            </a:r>
            <a:r>
              <a:rPr lang="ru-RU" sz="2800" dirty="0"/>
              <a:t>— задача, требующая от ученика открытия и освоения в учебной деятельности общего способа (принципа) решения относительно широкого круга частных практических задач. </a:t>
            </a:r>
            <a:endParaRPr lang="ru-RU" sz="2800" dirty="0" smtClean="0"/>
          </a:p>
          <a:p>
            <a:pPr>
              <a:buSzPts val="1400"/>
            </a:pPr>
            <a:endParaRPr lang="ru-RU" sz="2800" dirty="0"/>
          </a:p>
          <a:p>
            <a:pPr>
              <a:buSzPts val="1400"/>
            </a:pPr>
            <a:r>
              <a:rPr lang="ru-RU" sz="2800" b="1" dirty="0" smtClean="0"/>
              <a:t>Поставить </a:t>
            </a:r>
            <a:r>
              <a:rPr lang="ru-RU" sz="2800" b="1" dirty="0"/>
              <a:t>учебную задачу </a:t>
            </a:r>
            <a:r>
              <a:rPr lang="ru-RU" sz="2800" dirty="0"/>
              <a:t>- значит ввести ученика в ситуацию, требующую ориентации на содержательно общий способ ее решения во всех возможных частных и конкретных условиях. (В.В. </a:t>
            </a:r>
            <a:r>
              <a:rPr lang="ru-RU" sz="2800" dirty="0" smtClean="0"/>
              <a:t>Давыдов)</a:t>
            </a: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202570"/>
              </p:ext>
            </p:extLst>
          </p:nvPr>
        </p:nvGraphicFramePr>
        <p:xfrm>
          <a:off x="6841067" y="7247466"/>
          <a:ext cx="11166042" cy="164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Структура заданий по финансовой грамотности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66002"/>
              </p:ext>
            </p:extLst>
          </p:nvPr>
        </p:nvGraphicFramePr>
        <p:xfrm>
          <a:off x="1422401" y="2721592"/>
          <a:ext cx="16984134" cy="656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378">
                  <a:extLst>
                    <a:ext uri="{9D8B030D-6E8A-4147-A177-3AD203B41FA5}">
                      <a16:colId xmlns:a16="http://schemas.microsoft.com/office/drawing/2014/main" val="348952397"/>
                    </a:ext>
                  </a:extLst>
                </a:gridCol>
                <a:gridCol w="5661378">
                  <a:extLst>
                    <a:ext uri="{9D8B030D-6E8A-4147-A177-3AD203B41FA5}">
                      <a16:colId xmlns:a16="http://schemas.microsoft.com/office/drawing/2014/main" val="3330163372"/>
                    </a:ext>
                  </a:extLst>
                </a:gridCol>
                <a:gridCol w="5661378">
                  <a:extLst>
                    <a:ext uri="{9D8B030D-6E8A-4147-A177-3AD203B41FA5}">
                      <a16:colId xmlns:a16="http://schemas.microsoft.com/office/drawing/2014/main" val="2986556728"/>
                    </a:ext>
                  </a:extLst>
                </a:gridCol>
              </a:tblGrid>
              <a:tr h="1743858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FFFF"/>
                          </a:solidFill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(знания, представления)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ПРОЦЕССЫ</a:t>
                      </a:r>
                    </a:p>
                    <a:p>
                      <a:pPr algn="ctr"/>
                      <a:r>
                        <a:rPr lang="ru-RU" dirty="0" smtClean="0"/>
                        <a:t>(умения, </a:t>
                      </a:r>
                      <a:r>
                        <a:rPr lang="ru-RU" dirty="0" err="1" smtClean="0"/>
                        <a:t>компетентностная</a:t>
                      </a:r>
                      <a:r>
                        <a:rPr lang="ru-RU" dirty="0" smtClean="0"/>
                        <a:t> область оценки)</a:t>
                      </a:r>
                      <a:endParaRPr lang="ru-RU" dirty="0"/>
                    </a:p>
                  </a:txBody>
                  <a:tcPr>
                    <a:solidFill>
                      <a:srgbClr val="26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КОНТЕКСТ</a:t>
                      </a:r>
                      <a:endParaRPr lang="ru-RU" dirty="0"/>
                    </a:p>
                  </a:txBody>
                  <a:tcPr>
                    <a:solidFill>
                      <a:srgbClr val="26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16340"/>
                  </a:ext>
                </a:extLst>
              </a:tr>
              <a:tr h="4678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Примеры</a:t>
                      </a:r>
                    </a:p>
                    <a:p>
                      <a:pPr marL="342900" indent="-342900" algn="l">
                        <a:buClr>
                          <a:srgbClr val="E8175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b="0" dirty="0" smtClean="0"/>
                        <a:t>Личные сбережения и финансовое планирование</a:t>
                      </a:r>
                    </a:p>
                    <a:p>
                      <a:pPr marL="0" indent="0" algn="l">
                        <a:buClr>
                          <a:srgbClr val="E81759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b="0" dirty="0" smtClean="0"/>
                    </a:p>
                    <a:p>
                      <a:pPr marL="342900" indent="-342900" algn="l">
                        <a:buClr>
                          <a:srgbClr val="E8175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b="0" dirty="0" smtClean="0"/>
                        <a:t>Кредитование</a:t>
                      </a:r>
                    </a:p>
                    <a:p>
                      <a:pPr marL="0" indent="0" algn="l">
                        <a:buClr>
                          <a:srgbClr val="E81759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b="0" dirty="0" smtClean="0"/>
                    </a:p>
                    <a:p>
                      <a:pPr marL="342900" indent="-342900" algn="l">
                        <a:buClr>
                          <a:srgbClr val="E81759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b="0" dirty="0" smtClean="0"/>
                        <a:t>Доходы и расходы, семейный бюджет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Выявление финансовой информации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Анализ информации в финансовой контексте 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Оценка финансовой проблемы 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Применение финансовых знаний и понимания </a:t>
                      </a:r>
                    </a:p>
                    <a:p>
                      <a:pPr marL="0" indent="0" algn="l">
                        <a:buClr>
                          <a:srgbClr val="E1185A"/>
                        </a:buClr>
                        <a:buFont typeface="Wingdings" panose="05000000000000000000" pitchFamily="2" charset="2"/>
                        <a:buNone/>
                      </a:pPr>
                      <a:endParaRPr lang="ru-RU" sz="2400" dirty="0" smtClean="0"/>
                    </a:p>
                    <a:p>
                      <a:pPr marL="457200" indent="-4572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Обоснование выбора (решения)</a:t>
                      </a:r>
                      <a:endParaRPr lang="ru-RU" sz="2400" b="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Семейный</a:t>
                      </a:r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Деловой </a:t>
                      </a:r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2400" dirty="0" smtClean="0"/>
                    </a:p>
                    <a:p>
                      <a:pPr marL="342900" indent="-342900" algn="l">
                        <a:buClr>
                          <a:srgbClr val="E1185A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/>
                        <a:t>Общественный</a:t>
                      </a:r>
                      <a:endParaRPr lang="ru-RU" sz="2400" b="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6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96802" y="4165599"/>
            <a:ext cx="536786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Содержание: кредитование</a:t>
            </a:r>
          </a:p>
          <a:p>
            <a:endParaRPr lang="ru-RU" sz="2800" dirty="0" smtClean="0"/>
          </a:p>
          <a:p>
            <a:r>
              <a:rPr lang="ru-RU" sz="2800" dirty="0" smtClean="0"/>
              <a:t>Процесс (</a:t>
            </a:r>
            <a:r>
              <a:rPr lang="ru-RU" sz="2800" dirty="0" err="1" smtClean="0"/>
              <a:t>компетентностная</a:t>
            </a:r>
            <a:r>
              <a:rPr lang="ru-RU" sz="2800" dirty="0" smtClean="0"/>
              <a:t> область оценки): обоснование выбора (решения)</a:t>
            </a:r>
          </a:p>
          <a:p>
            <a:endParaRPr lang="ru-RU" sz="2800" dirty="0" smtClean="0"/>
          </a:p>
          <a:p>
            <a:r>
              <a:rPr lang="ru-RU" sz="2800" dirty="0" smtClean="0"/>
              <a:t>Контекст: семейный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3742" y="2506133"/>
            <a:ext cx="1077065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Папа Ромы работает на личном грузовом автомобиле уже много лет. За последнее время старенький грузовик постоянно находится на ремонте. Перед семьёй Ромы встал вопрос </a:t>
            </a:r>
            <a:endParaRPr lang="ru-RU" sz="2800" dirty="0" smtClean="0"/>
          </a:p>
          <a:p>
            <a:r>
              <a:rPr lang="ru-RU" sz="2800" dirty="0" smtClean="0"/>
              <a:t>о </a:t>
            </a:r>
            <a:r>
              <a:rPr lang="ru-RU" sz="2800" dirty="0"/>
              <a:t>необходимости покупки нового грузового </a:t>
            </a:r>
            <a:r>
              <a:rPr lang="ru-RU" sz="2800" dirty="0" smtClean="0"/>
              <a:t>автомобиля.</a:t>
            </a:r>
          </a:p>
          <a:p>
            <a:r>
              <a:rPr lang="ru-RU" sz="2800" dirty="0"/>
              <a:t>Прочитайте текст «Кредит или лизинг</a:t>
            </a:r>
            <a:r>
              <a:rPr lang="ru-RU" sz="2800" dirty="0" smtClean="0"/>
              <a:t>?»</a:t>
            </a:r>
          </a:p>
          <a:p>
            <a:endParaRPr lang="ru-RU" sz="2800" dirty="0" smtClean="0"/>
          </a:p>
          <a:p>
            <a:r>
              <a:rPr lang="ru-RU" sz="2800" dirty="0" smtClean="0"/>
              <a:t>КРЕДИТ ИЛИ ЛИЗИНГ?</a:t>
            </a:r>
          </a:p>
          <a:p>
            <a:r>
              <a:rPr lang="ru-RU" sz="2800" dirty="0"/>
              <a:t>– Я думаю, что выгоднее всего накопить и взять грузовик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собственные средства, – сказал Рома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– Я не думаю, что в нашем случае это выгоднее, – ответил папа. </a:t>
            </a:r>
            <a:r>
              <a:rPr lang="ru-RU" sz="2800" dirty="0" smtClean="0"/>
              <a:t>– </a:t>
            </a:r>
            <a:r>
              <a:rPr lang="ru-RU" sz="2800" dirty="0"/>
              <a:t>У нас есть только 300 000 рублей, а хороший грузовик стоит дороже. </a:t>
            </a:r>
          </a:p>
          <a:p>
            <a:endParaRPr lang="ru-RU" sz="2800" dirty="0" smtClean="0"/>
          </a:p>
          <a:p>
            <a:r>
              <a:rPr lang="ru-RU" sz="2800" i="1" dirty="0" smtClean="0"/>
              <a:t>Какой </a:t>
            </a:r>
            <a:r>
              <a:rPr lang="ru-RU" sz="2800" i="1" dirty="0"/>
              <a:t>аргумент можно привести в подтверждение точки зрения папы о том, что выгоднее не ждать, пока удастся накопить необходимую сумму, а взять автомобиль в кредит? Запишите свой </a:t>
            </a:r>
            <a:r>
              <a:rPr lang="ru-RU" sz="2800" i="1" dirty="0" smtClean="0"/>
              <a:t>ответ на вопрос.</a:t>
            </a:r>
            <a:endParaRPr lang="ru-RU" sz="2800" i="1" dirty="0"/>
          </a:p>
        </p:txBody>
      </p:sp>
      <p:sp>
        <p:nvSpPr>
          <p:cNvPr id="10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Пример задания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0432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/>
              <a:t>Алгоритм решения учебных задач с финансовым содержанием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42533" y="2556933"/>
            <a:ext cx="13851467" cy="7209320"/>
          </a:xfrm>
          <a:prstGeom prst="rect">
            <a:avLst/>
          </a:prstGeom>
          <a:solidFill>
            <a:srgbClr val="26B7BC"/>
          </a:solidFill>
          <a:ln>
            <a:solidFill>
              <a:srgbClr val="26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86934" y="2211817"/>
            <a:ext cx="13732933" cy="817855"/>
          </a:xfrm>
          <a:prstGeom prst="roundRect">
            <a:avLst/>
          </a:prstGeom>
          <a:ln>
            <a:solidFill>
              <a:srgbClr val="26B7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Обсуждение проблемной ситуации. Постановка практической задачи</a:t>
            </a:r>
          </a:p>
        </p:txBody>
      </p:sp>
      <p:sp>
        <p:nvSpPr>
          <p:cNvPr id="60" name="Овал 59"/>
          <p:cNvSpPr/>
          <p:nvPr/>
        </p:nvSpPr>
        <p:spPr>
          <a:xfrm>
            <a:off x="1524001" y="2300615"/>
            <a:ext cx="668866" cy="625139"/>
          </a:xfrm>
          <a:prstGeom prst="ellipse">
            <a:avLst/>
          </a:prstGeom>
          <a:solidFill>
            <a:srgbClr val="E81759"/>
          </a:solidFill>
          <a:ln>
            <a:solidFill>
              <a:srgbClr val="E81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1286934" y="3318629"/>
            <a:ext cx="13732933" cy="817855"/>
            <a:chOff x="1397000" y="2211817"/>
            <a:chExt cx="13732933" cy="81785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286933" y="4394394"/>
            <a:ext cx="13732933" cy="817855"/>
            <a:chOff x="1397000" y="2211817"/>
            <a:chExt cx="13732933" cy="817855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286934" y="5609497"/>
            <a:ext cx="13732933" cy="817855"/>
            <a:chOff x="1397000" y="2211817"/>
            <a:chExt cx="13732933" cy="817855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4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286934" y="6783099"/>
            <a:ext cx="13732933" cy="817855"/>
            <a:chOff x="1397000" y="2211817"/>
            <a:chExt cx="13732933" cy="817855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5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286933" y="7967808"/>
            <a:ext cx="13732933" cy="817855"/>
            <a:chOff x="1397000" y="2211817"/>
            <a:chExt cx="13732933" cy="81785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6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286933" y="9036225"/>
            <a:ext cx="13732933" cy="817855"/>
            <a:chOff x="1397000" y="2211817"/>
            <a:chExt cx="13732933" cy="817855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1397000" y="2211817"/>
              <a:ext cx="13732933" cy="817855"/>
            </a:xfrm>
            <a:prstGeom prst="roundRect">
              <a:avLst/>
            </a:prstGeom>
            <a:ln>
              <a:solidFill>
                <a:srgbClr val="26B7B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1634067" y="2300615"/>
              <a:ext cx="668866" cy="625139"/>
            </a:xfrm>
            <a:prstGeom prst="ellipse">
              <a:avLst/>
            </a:prstGeom>
            <a:solidFill>
              <a:srgbClr val="E81759"/>
            </a:solidFill>
            <a:ln>
              <a:solidFill>
                <a:srgbClr val="E81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7</a:t>
              </a:r>
              <a:endParaRPr lang="ru-RU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93012" y="3483232"/>
            <a:ext cx="58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Формулирование учебной задачи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93012" y="4602505"/>
            <a:ext cx="696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Планирование решение учебной задачи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993012" y="5765902"/>
            <a:ext cx="6486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Изучение теоретического материала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993012" y="6908223"/>
            <a:ext cx="4546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Решение учебной задачи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993012" y="8132411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Представление</a:t>
            </a:r>
            <a:r>
              <a:rPr lang="ru-RU" dirty="0"/>
              <a:t> решения </a:t>
            </a:r>
            <a:r>
              <a:rPr lang="ru-RU" dirty="0" smtClean="0"/>
              <a:t>задач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968967" y="9258667"/>
            <a:ext cx="5791970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Выполнение тренировочных заданий </a:t>
            </a:r>
          </a:p>
        </p:txBody>
      </p:sp>
    </p:spTree>
    <p:extLst>
      <p:ext uri="{BB962C8B-B14F-4D97-AF65-F5344CB8AC3E}">
        <p14:creationId xmlns:p14="http://schemas.microsoft.com/office/powerpoint/2010/main" val="19045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5058604" cy="622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Инструментарий для оценки </a:t>
            </a:r>
            <a:endParaRPr lang="ru-RU" sz="3200" b="1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уровня </a:t>
            </a: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финансовой грамотности учащихся </a:t>
            </a:r>
            <a:endParaRPr lang="ru-RU" sz="3200" b="1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начальной и основной </a:t>
            </a: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школы на основе </a:t>
            </a:r>
            <a:r>
              <a:rPr lang="ru-RU" sz="3200" b="1" dirty="0" err="1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компетентностного</a:t>
            </a:r>
            <a:r>
              <a:rPr lang="ru-RU" sz="3200" b="1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подхода</a:t>
            </a:r>
            <a:endParaRPr lang="ru-RU" sz="3200" b="1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154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При его создании учитывался международный опыт создания диагностических </a:t>
            </a:r>
            <a:r>
              <a:rPr lang="ru-RU" sz="28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материалов, </a:t>
            </a: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Рамка финансовой компетентности, созданные в рамках Проекта Минфина России учебно-методические комплекты. </a:t>
            </a:r>
            <a:endParaRPr lang="ru-RU" sz="28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154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Главный </a:t>
            </a: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продукт данного Инструментария — это измерительные материалы, которые существуют в форме ЦОР и размещены на сайте ФГБНУ «Институт стратегии развития образования Российской академии образования» (ИСРО РАО) </a:t>
            </a:r>
            <a:r>
              <a:rPr lang="en-US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  <a:hlinkClick r:id="rId4"/>
              </a:rPr>
              <a:t>http://finance.instrao.ru/fin/</a:t>
            </a:r>
            <a:endParaRPr lang="en-US" sz="28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spcBef>
                <a:spcPts val="1540"/>
              </a:spcBef>
            </a:pPr>
            <a:r>
              <a:rPr lang="ru-RU" sz="28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Оценивается финансовая грамотность учащихся 4 и 9 классов.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8476" y="7587889"/>
            <a:ext cx="2210624" cy="22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2" y="1275801"/>
            <a:ext cx="17019462" cy="15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0" indent="0" algn="ctr">
              <a:spcBef>
                <a:spcPts val="154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Тесты для оценки уровня финансовой грамотности учащихся 9 класса</a:t>
            </a:r>
          </a:p>
          <a:p>
            <a:pPr marL="0" indent="0" algn="ctr">
              <a:spcBef>
                <a:spcPts val="1540"/>
              </a:spcBef>
              <a:buNone/>
            </a:pPr>
            <a:endParaRPr lang="ru-RU" sz="32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5452" y="7561695"/>
            <a:ext cx="2210624" cy="22474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257" y="2225297"/>
            <a:ext cx="13930810" cy="67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1661</Words>
  <Application>Microsoft Office PowerPoint</Application>
  <PresentationFormat>Произвольный</PresentationFormat>
  <Paragraphs>270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FedraSansPro</vt:lpstr>
      <vt:lpstr>Helvetica</vt:lpstr>
      <vt:lpstr>Arial</vt:lpstr>
      <vt:lpstr>Proxima Nova Rg</vt:lpstr>
      <vt:lpstr>Proxima Nova</vt:lpstr>
      <vt:lpstr>Wingdings</vt:lpstr>
      <vt:lpstr>Tahoma</vt:lpstr>
      <vt:lpstr>Calibri</vt:lpstr>
      <vt:lpstr>Times New Roman</vt:lpstr>
      <vt:lpstr>SimSun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Ксения Тихомирова</cp:lastModifiedBy>
  <cp:revision>41</cp:revision>
  <dcterms:created xsi:type="dcterms:W3CDTF">2003-02-28T13:27:04Z</dcterms:created>
  <dcterms:modified xsi:type="dcterms:W3CDTF">2024-05-26T03:42:14Z</dcterms:modified>
</cp:coreProperties>
</file>