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425" r:id="rId3"/>
    <p:sldId id="440" r:id="rId4"/>
    <p:sldId id="472" r:id="rId5"/>
    <p:sldId id="471" r:id="rId6"/>
    <p:sldId id="469" r:id="rId7"/>
    <p:sldId id="443" r:id="rId8"/>
    <p:sldId id="468" r:id="rId9"/>
    <p:sldId id="455" r:id="rId10"/>
    <p:sldId id="457" r:id="rId11"/>
    <p:sldId id="459" r:id="rId12"/>
    <p:sldId id="460" r:id="rId13"/>
    <p:sldId id="461" r:id="rId14"/>
    <p:sldId id="450" r:id="rId15"/>
    <p:sldId id="451" r:id="rId16"/>
    <p:sldId id="452" r:id="rId17"/>
    <p:sldId id="453" r:id="rId18"/>
    <p:sldId id="454" r:id="rId19"/>
    <p:sldId id="456" r:id="rId20"/>
    <p:sldId id="463" r:id="rId21"/>
    <p:sldId id="462" r:id="rId22"/>
    <p:sldId id="464" r:id="rId23"/>
    <p:sldId id="465" r:id="rId24"/>
    <p:sldId id="466" r:id="rId25"/>
    <p:sldId id="467" r:id="rId26"/>
    <p:sldId id="458" r:id="rId27"/>
    <p:sldId id="438" r:id="rId28"/>
    <p:sldId id="260" r:id="rId29"/>
  </p:sldIdLst>
  <p:sldSz cx="18972213" cy="10691813"/>
  <p:notesSz cx="6858000" cy="9144000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Proxima Nova Rg" panose="02000506030000020004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54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g14KWEQAwqBeKW3ZawvbmYUjr6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вренова" initials="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9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8"/>
  </p:normalViewPr>
  <p:slideViewPr>
    <p:cSldViewPr snapToGrid="0">
      <p:cViewPr varScale="1">
        <p:scale>
          <a:sx n="52" d="100"/>
          <a:sy n="52" d="100"/>
        </p:scale>
        <p:origin x="739" y="48"/>
      </p:cViewPr>
      <p:guideLst>
        <p:guide orient="horz" pos="1266"/>
        <p:guide pos="10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73" Type="http://customschemas.google.com/relationships/presentationmetadata" Target="meta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5AD320-FF1D-4A2C-BEAC-C7394456A25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D31DF8-3D89-489F-BE1D-3A772D6ABCF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Учебное пособие</a:t>
          </a:r>
        </a:p>
        <a:p>
          <a:pPr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4BCCDACA-7FA9-4769-A015-AFB011AD1DEA}" type="parTrans" cxnId="{85BBCEF9-B8D8-4CB7-845D-075CF83AB1C6}">
      <dgm:prSet/>
      <dgm:spPr/>
      <dgm:t>
        <a:bodyPr/>
        <a:lstStyle/>
        <a:p>
          <a:endParaRPr lang="ru-RU"/>
        </a:p>
      </dgm:t>
    </dgm:pt>
    <dgm:pt modelId="{3A27E7A6-47E3-411F-BBD6-B2BA5868FA57}" type="sibTrans" cxnId="{85BBCEF9-B8D8-4CB7-845D-075CF83AB1C6}">
      <dgm:prSet/>
      <dgm:spPr/>
      <dgm:t>
        <a:bodyPr/>
        <a:lstStyle/>
        <a:p>
          <a:endParaRPr lang="ru-RU"/>
        </a:p>
      </dgm:t>
    </dgm:pt>
    <dgm:pt modelId="{7EFE3904-49C9-41C7-8DC2-6868CE71F8C0}">
      <dgm:prSet phldrT="[Текст]"/>
      <dgm:spPr/>
      <dgm:t>
        <a:bodyPr/>
        <a:lstStyle/>
        <a:p>
          <a:endParaRPr lang="ru-RU" dirty="0"/>
        </a:p>
      </dgm:t>
    </dgm:pt>
    <dgm:pt modelId="{A2D63280-8694-43E9-8579-F923167F8F18}" type="parTrans" cxnId="{3F8E3826-6975-48F7-915C-A7DD1884B7E4}">
      <dgm:prSet/>
      <dgm:spPr/>
      <dgm:t>
        <a:bodyPr/>
        <a:lstStyle/>
        <a:p>
          <a:endParaRPr lang="ru-RU"/>
        </a:p>
      </dgm:t>
    </dgm:pt>
    <dgm:pt modelId="{B8FBA878-89EF-41CE-B150-8B2A6E854FA8}" type="sibTrans" cxnId="{3F8E3826-6975-48F7-915C-A7DD1884B7E4}">
      <dgm:prSet/>
      <dgm:spPr/>
      <dgm:t>
        <a:bodyPr/>
        <a:lstStyle/>
        <a:p>
          <a:endParaRPr lang="ru-RU"/>
        </a:p>
      </dgm:t>
    </dgm:pt>
    <dgm:pt modelId="{83C6BC3E-1AE8-494B-94F9-3B9A5346145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Методические рекомендации для учителя</a:t>
          </a:r>
        </a:p>
        <a:p>
          <a:pPr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7909466C-D0C4-442F-8330-91C05286189F}" type="parTrans" cxnId="{88C998F0-C9BA-4E84-AC2A-F267F8CC9E15}">
      <dgm:prSet/>
      <dgm:spPr/>
      <dgm:t>
        <a:bodyPr/>
        <a:lstStyle/>
        <a:p>
          <a:endParaRPr lang="ru-RU"/>
        </a:p>
      </dgm:t>
    </dgm:pt>
    <dgm:pt modelId="{2275268E-DD2E-4B07-911A-F42B645EB292}" type="sibTrans" cxnId="{88C998F0-C9BA-4E84-AC2A-F267F8CC9E15}">
      <dgm:prSet/>
      <dgm:spPr/>
      <dgm:t>
        <a:bodyPr/>
        <a:lstStyle/>
        <a:p>
          <a:endParaRPr lang="ru-RU"/>
        </a:p>
      </dgm:t>
    </dgm:pt>
    <dgm:pt modelId="{83BD4808-C132-44B9-968C-ABAE39E23BA1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2200" dirty="0"/>
            <a:t>Методические рекомендации для учителей начальной школы к учебно-методическому комплексу «Введение в финансовую грамотность» / [Е.Л. </a:t>
          </a:r>
          <a:r>
            <a:rPr lang="ru-RU" sz="2200" dirty="0" err="1"/>
            <a:t>Рутковская,А.В.Половникова,Е.С</a:t>
          </a:r>
          <a:r>
            <a:rPr lang="ru-RU" sz="2200" dirty="0"/>
            <a:t>. </a:t>
          </a:r>
          <a:r>
            <a:rPr lang="ru-RU" sz="2200" dirty="0" err="1"/>
            <a:t>Королькова</a:t>
          </a:r>
          <a:r>
            <a:rPr lang="ru-RU" sz="2200" dirty="0"/>
            <a:t>, А.А. Козлова и др.]; под общ. ред. Е.Л. Рутковской. – Москва: Издательство «Интеллект-Центр», 2020. – 56 с.</a:t>
          </a:r>
          <a:endParaRPr lang="ru-RU" sz="1900" dirty="0"/>
        </a:p>
      </dgm:t>
    </dgm:pt>
    <dgm:pt modelId="{DA6A62DB-E69F-47CB-920E-9C23E4B24BE5}" type="parTrans" cxnId="{9AB2B04E-CABD-4723-936B-81BA1C28A44A}">
      <dgm:prSet/>
      <dgm:spPr/>
      <dgm:t>
        <a:bodyPr/>
        <a:lstStyle/>
        <a:p>
          <a:endParaRPr lang="ru-RU"/>
        </a:p>
      </dgm:t>
    </dgm:pt>
    <dgm:pt modelId="{CF99D86E-22BB-4BB7-82D8-BC1E2B3CFD15}" type="sibTrans" cxnId="{9AB2B04E-CABD-4723-936B-81BA1C28A44A}">
      <dgm:prSet/>
      <dgm:spPr/>
      <dgm:t>
        <a:bodyPr/>
        <a:lstStyle/>
        <a:p>
          <a:endParaRPr lang="ru-RU"/>
        </a:p>
      </dgm:t>
    </dgm:pt>
    <dgm:pt modelId="{C7000356-BC42-4D3A-9ED4-E7632D360228}">
      <dgm:prSet phldrT="[Текст]"/>
      <dgm:spPr/>
      <dgm:t>
        <a:bodyPr/>
        <a:lstStyle/>
        <a:p>
          <a:r>
            <a:rPr lang="ru-RU" dirty="0"/>
            <a:t>Практикум к учебному пособию</a:t>
          </a:r>
        </a:p>
      </dgm:t>
    </dgm:pt>
    <dgm:pt modelId="{AE53FB93-0C16-4BBD-AB7D-99573F6FD27F}" type="parTrans" cxnId="{5E17B1B3-EA86-4FFB-9C6F-F78C6E6C66EB}">
      <dgm:prSet/>
      <dgm:spPr/>
      <dgm:t>
        <a:bodyPr/>
        <a:lstStyle/>
        <a:p>
          <a:endParaRPr lang="ru-RU"/>
        </a:p>
      </dgm:t>
    </dgm:pt>
    <dgm:pt modelId="{BEDAA3F8-31E0-479D-9741-0BD76C7BDA46}" type="sibTrans" cxnId="{5E17B1B3-EA86-4FFB-9C6F-F78C6E6C66EB}">
      <dgm:prSet/>
      <dgm:spPr/>
      <dgm:t>
        <a:bodyPr/>
        <a:lstStyle/>
        <a:p>
          <a:endParaRPr lang="ru-RU"/>
        </a:p>
      </dgm:t>
    </dgm:pt>
    <dgm:pt modelId="{5BF24679-187E-4B72-98F5-2CC1C2E56762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/>
            <a:t>Введение в финансовую грамотность : практикум к учебному пособию для</a:t>
          </a:r>
        </a:p>
      </dgm:t>
    </dgm:pt>
    <dgm:pt modelId="{B1990285-53E2-49A1-9B78-7DF06B39661E}" type="parTrans" cxnId="{217E88EB-A355-4087-83A9-F6A2EEBC44A8}">
      <dgm:prSet/>
      <dgm:spPr/>
      <dgm:t>
        <a:bodyPr/>
        <a:lstStyle/>
        <a:p>
          <a:endParaRPr lang="ru-RU"/>
        </a:p>
      </dgm:t>
    </dgm:pt>
    <dgm:pt modelId="{FC6E3BE6-0102-4FB6-98E3-99E255D47523}" type="sibTrans" cxnId="{217E88EB-A355-4087-83A9-F6A2EEBC44A8}">
      <dgm:prSet/>
      <dgm:spPr/>
      <dgm:t>
        <a:bodyPr/>
        <a:lstStyle/>
        <a:p>
          <a:endParaRPr lang="ru-RU"/>
        </a:p>
      </dgm:t>
    </dgm:pt>
    <dgm:pt modelId="{6AE66683-7164-4183-9CDC-96952BC7EC6D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Рабочая тетрадь</a:t>
          </a:r>
        </a:p>
        <a:p>
          <a:pPr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393F862C-E167-4FEF-AD40-22501FA2408E}" type="parTrans" cxnId="{B94694B7-29AD-4ECA-9881-13885E3CD4C4}">
      <dgm:prSet/>
      <dgm:spPr/>
      <dgm:t>
        <a:bodyPr/>
        <a:lstStyle/>
        <a:p>
          <a:endParaRPr lang="ru-RU"/>
        </a:p>
      </dgm:t>
    </dgm:pt>
    <dgm:pt modelId="{AEF202A1-7E91-47AF-99D4-E832A57DA509}" type="sibTrans" cxnId="{B94694B7-29AD-4ECA-9881-13885E3CD4C4}">
      <dgm:prSet/>
      <dgm:spPr/>
      <dgm:t>
        <a:bodyPr/>
        <a:lstStyle/>
        <a:p>
          <a:endParaRPr lang="ru-RU"/>
        </a:p>
      </dgm:t>
    </dgm:pt>
    <dgm:pt modelId="{E80CBB16-1AC2-4208-8653-F128A3020437}">
      <dgm:prSet/>
      <dgm:spPr/>
      <dgm:t>
        <a:bodyPr/>
        <a:lstStyle/>
        <a:p>
          <a:r>
            <a:rPr lang="ru-RU" dirty="0"/>
            <a:t>Введение в финансовую грамотность : учебное пособие для начальной школы / [Е.Л. Рутковская, А.В. </a:t>
          </a:r>
          <a:r>
            <a:rPr lang="ru-RU" dirty="0" err="1"/>
            <a:t>Половникова</a:t>
          </a:r>
          <a:r>
            <a:rPr lang="ru-RU" dirty="0"/>
            <a:t>, А.А. Козлова и </a:t>
          </a:r>
          <a:r>
            <a:rPr lang="ru-RU" dirty="0" err="1"/>
            <a:t>д.р</a:t>
          </a:r>
          <a:r>
            <a:rPr lang="ru-RU" dirty="0"/>
            <a:t>.] ; под общ. ред. Е.Л. Рутковской. – Москва: Издательство «Интеллект-Центр», 2020. – 96 с.</a:t>
          </a:r>
        </a:p>
      </dgm:t>
    </dgm:pt>
    <dgm:pt modelId="{FFBBEA5B-39C9-4DF3-8A76-C2BD82C840CA}" type="parTrans" cxnId="{034E7EE6-7802-435E-86A2-AF7007143391}">
      <dgm:prSet/>
      <dgm:spPr/>
      <dgm:t>
        <a:bodyPr/>
        <a:lstStyle/>
        <a:p>
          <a:endParaRPr lang="ru-RU"/>
        </a:p>
      </dgm:t>
    </dgm:pt>
    <dgm:pt modelId="{0EF99747-AA3D-4BED-9FBA-FB90CF81223E}" type="sibTrans" cxnId="{034E7EE6-7802-435E-86A2-AF7007143391}">
      <dgm:prSet/>
      <dgm:spPr/>
      <dgm:t>
        <a:bodyPr/>
        <a:lstStyle/>
        <a:p>
          <a:endParaRPr lang="ru-RU"/>
        </a:p>
      </dgm:t>
    </dgm:pt>
    <dgm:pt modelId="{C9BE521D-36CA-44C4-A977-CCB4440FCFE8}">
      <dgm:prSet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/>
            <a:t>начальной школы / [Е.Л. Рутковская, А.В. Половникова, А.А. Козлова и др. ;</a:t>
          </a:r>
        </a:p>
      </dgm:t>
    </dgm:pt>
    <dgm:pt modelId="{B9330055-CF03-4AA6-9196-30A249BE1501}" type="parTrans" cxnId="{1C46D551-4918-4C48-93B0-332C733BF3CC}">
      <dgm:prSet/>
      <dgm:spPr/>
      <dgm:t>
        <a:bodyPr/>
        <a:lstStyle/>
        <a:p>
          <a:endParaRPr lang="ru-RU"/>
        </a:p>
      </dgm:t>
    </dgm:pt>
    <dgm:pt modelId="{0AFEBBF0-69E5-4233-B4C7-E5B737B9309F}" type="sibTrans" cxnId="{1C46D551-4918-4C48-93B0-332C733BF3CC}">
      <dgm:prSet/>
      <dgm:spPr/>
      <dgm:t>
        <a:bodyPr/>
        <a:lstStyle/>
        <a:p>
          <a:endParaRPr lang="ru-RU"/>
        </a:p>
      </dgm:t>
    </dgm:pt>
    <dgm:pt modelId="{AD178D47-02BE-411A-820F-803E8A78F7A2}">
      <dgm:prSet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/>
            <a:t>стихи М.А. Лангер] ; под общ. ред. Е.Л. Рутковской. – Москва: Издательство</a:t>
          </a:r>
        </a:p>
      </dgm:t>
    </dgm:pt>
    <dgm:pt modelId="{90616A4D-4AC8-4118-B961-87FA61C92A46}" type="parTrans" cxnId="{BA4963C9-FB8D-493D-8E6A-BC1C649F2A4E}">
      <dgm:prSet/>
      <dgm:spPr/>
      <dgm:t>
        <a:bodyPr/>
        <a:lstStyle/>
        <a:p>
          <a:endParaRPr lang="ru-RU"/>
        </a:p>
      </dgm:t>
    </dgm:pt>
    <dgm:pt modelId="{0333D36B-3666-4019-AD8A-77FC3088C12D}" type="sibTrans" cxnId="{BA4963C9-FB8D-493D-8E6A-BC1C649F2A4E}">
      <dgm:prSet/>
      <dgm:spPr/>
      <dgm:t>
        <a:bodyPr/>
        <a:lstStyle/>
        <a:p>
          <a:endParaRPr lang="ru-RU"/>
        </a:p>
      </dgm:t>
    </dgm:pt>
    <dgm:pt modelId="{DE4F8275-07C3-4861-A1F7-6951A772B47B}">
      <dgm:prSet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200" dirty="0"/>
            <a:t>«Интеллект-Центр», 2020. – 72 с.</a:t>
          </a:r>
        </a:p>
      </dgm:t>
    </dgm:pt>
    <dgm:pt modelId="{146E1426-F8C3-4980-850E-CE564E6577C6}" type="parTrans" cxnId="{192C5693-5B46-4C0F-AA66-4FF84769340F}">
      <dgm:prSet/>
      <dgm:spPr/>
      <dgm:t>
        <a:bodyPr/>
        <a:lstStyle/>
        <a:p>
          <a:endParaRPr lang="ru-RU"/>
        </a:p>
      </dgm:t>
    </dgm:pt>
    <dgm:pt modelId="{4764EAFD-4988-4022-BFB2-9780F0A360CD}" type="sibTrans" cxnId="{192C5693-5B46-4C0F-AA66-4FF84769340F}">
      <dgm:prSet/>
      <dgm:spPr/>
      <dgm:t>
        <a:bodyPr/>
        <a:lstStyle/>
        <a:p>
          <a:endParaRPr lang="ru-RU"/>
        </a:p>
      </dgm:t>
    </dgm:pt>
    <dgm:pt modelId="{3DE129F9-BAD9-4AD0-B875-0E92A8F0FE62}" type="pres">
      <dgm:prSet presAssocID="{CF5AD320-FF1D-4A2C-BEAC-C7394456A25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1252F34-703A-454A-904B-8C1A43C61A11}" type="pres">
      <dgm:prSet presAssocID="{1DD31DF8-3D89-489F-BE1D-3A772D6ABCF3}" presName="parentText1" presStyleLbl="node1" presStyleIdx="0" presStyleCnt="4" custLinFactNeighborY="-1186">
        <dgm:presLayoutVars>
          <dgm:chMax/>
          <dgm:chPref val="3"/>
          <dgm:bulletEnabled val="1"/>
        </dgm:presLayoutVars>
      </dgm:prSet>
      <dgm:spPr/>
    </dgm:pt>
    <dgm:pt modelId="{7FD416A0-DA4B-49F6-B1B3-192F6EF79AA3}" type="pres">
      <dgm:prSet presAssocID="{1DD31DF8-3D89-489F-BE1D-3A772D6ABCF3}" presName="childText1" presStyleLbl="solidAlignAcc1" presStyleIdx="0" presStyleCnt="3" custLinFactNeighborY="-632">
        <dgm:presLayoutVars>
          <dgm:chMax val="0"/>
          <dgm:chPref val="0"/>
          <dgm:bulletEnabled val="1"/>
        </dgm:presLayoutVars>
      </dgm:prSet>
      <dgm:spPr/>
    </dgm:pt>
    <dgm:pt modelId="{A4A78C73-471D-4D97-AE4C-D69BE2E56D4B}" type="pres">
      <dgm:prSet presAssocID="{83C6BC3E-1AE8-494B-94F9-3B9A5346145B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22E51B72-0C26-4F75-B41E-A9B671E3AD83}" type="pres">
      <dgm:prSet presAssocID="{83C6BC3E-1AE8-494B-94F9-3B9A5346145B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991E453A-B856-43A5-B001-0E52BC57F67F}" type="pres">
      <dgm:prSet presAssocID="{C7000356-BC42-4D3A-9ED4-E7632D360228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160EF5E5-A0B1-46D6-BF04-7E91534759BA}" type="pres">
      <dgm:prSet presAssocID="{C7000356-BC42-4D3A-9ED4-E7632D360228}" presName="childText3" presStyleLbl="solidAlignAcc1" presStyleIdx="2" presStyleCnt="3" custScaleY="92880" custLinFactNeighborY="-3542">
        <dgm:presLayoutVars>
          <dgm:chMax val="0"/>
          <dgm:chPref val="0"/>
          <dgm:bulletEnabled val="1"/>
        </dgm:presLayoutVars>
      </dgm:prSet>
      <dgm:spPr/>
    </dgm:pt>
    <dgm:pt modelId="{17A4EB1C-09AA-4496-A68F-BBC6B1E47A5B}" type="pres">
      <dgm:prSet presAssocID="{6AE66683-7164-4183-9CDC-96952BC7EC6D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</dgm:ptLst>
  <dgm:cxnLst>
    <dgm:cxn modelId="{B42EF30B-2DAC-4118-B030-DFC2F76C463A}" type="presOf" srcId="{C9BE521D-36CA-44C4-A977-CCB4440FCFE8}" destId="{160EF5E5-A0B1-46D6-BF04-7E91534759BA}" srcOrd="0" destOrd="1" presId="urn:microsoft.com/office/officeart/2009/3/layout/IncreasingArrowsProcess"/>
    <dgm:cxn modelId="{41E0171C-857A-4D52-84C9-899AF488D179}" type="presOf" srcId="{5BF24679-187E-4B72-98F5-2CC1C2E56762}" destId="{160EF5E5-A0B1-46D6-BF04-7E91534759BA}" srcOrd="0" destOrd="0" presId="urn:microsoft.com/office/officeart/2009/3/layout/IncreasingArrowsProcess"/>
    <dgm:cxn modelId="{3F8E3826-6975-48F7-915C-A7DD1884B7E4}" srcId="{1DD31DF8-3D89-489F-BE1D-3A772D6ABCF3}" destId="{7EFE3904-49C9-41C7-8DC2-6868CE71F8C0}" srcOrd="0" destOrd="0" parTransId="{A2D63280-8694-43E9-8579-F923167F8F18}" sibTransId="{B8FBA878-89EF-41CE-B150-8B2A6E854FA8}"/>
    <dgm:cxn modelId="{CD452C40-028E-4366-8D61-DF545AA71F0B}" type="presOf" srcId="{E80CBB16-1AC2-4208-8653-F128A3020437}" destId="{7FD416A0-DA4B-49F6-B1B3-192F6EF79AA3}" srcOrd="0" destOrd="1" presId="urn:microsoft.com/office/officeart/2009/3/layout/IncreasingArrowsProcess"/>
    <dgm:cxn modelId="{0975745B-0909-48BF-B101-121CAE69CBD6}" type="presOf" srcId="{CF5AD320-FF1D-4A2C-BEAC-C7394456A259}" destId="{3DE129F9-BAD9-4AD0-B875-0E92A8F0FE62}" srcOrd="0" destOrd="0" presId="urn:microsoft.com/office/officeart/2009/3/layout/IncreasingArrowsProcess"/>
    <dgm:cxn modelId="{9AB2B04E-CABD-4723-936B-81BA1C28A44A}" srcId="{83C6BC3E-1AE8-494B-94F9-3B9A5346145B}" destId="{83BD4808-C132-44B9-968C-ABAE39E23BA1}" srcOrd="0" destOrd="0" parTransId="{DA6A62DB-E69F-47CB-920E-9C23E4B24BE5}" sibTransId="{CF99D86E-22BB-4BB7-82D8-BC1E2B3CFD15}"/>
    <dgm:cxn modelId="{1C46D551-4918-4C48-93B0-332C733BF3CC}" srcId="{C7000356-BC42-4D3A-9ED4-E7632D360228}" destId="{C9BE521D-36CA-44C4-A977-CCB4440FCFE8}" srcOrd="1" destOrd="0" parTransId="{B9330055-CF03-4AA6-9196-30A249BE1501}" sibTransId="{0AFEBBF0-69E5-4233-B4C7-E5B737B9309F}"/>
    <dgm:cxn modelId="{D94F8576-228B-4477-BF70-37DE07F3636C}" type="presOf" srcId="{AD178D47-02BE-411A-820F-803E8A78F7A2}" destId="{160EF5E5-A0B1-46D6-BF04-7E91534759BA}" srcOrd="0" destOrd="2" presId="urn:microsoft.com/office/officeart/2009/3/layout/IncreasingArrowsProcess"/>
    <dgm:cxn modelId="{3CEA978B-1577-4DC6-A798-5154CE2EB524}" type="presOf" srcId="{83C6BC3E-1AE8-494B-94F9-3B9A5346145B}" destId="{A4A78C73-471D-4D97-AE4C-D69BE2E56D4B}" srcOrd="0" destOrd="0" presId="urn:microsoft.com/office/officeart/2009/3/layout/IncreasingArrowsProcess"/>
    <dgm:cxn modelId="{192C5693-5B46-4C0F-AA66-4FF84769340F}" srcId="{C7000356-BC42-4D3A-9ED4-E7632D360228}" destId="{DE4F8275-07C3-4861-A1F7-6951A772B47B}" srcOrd="3" destOrd="0" parTransId="{146E1426-F8C3-4980-850E-CE564E6577C6}" sibTransId="{4764EAFD-4988-4022-BFB2-9780F0A360CD}"/>
    <dgm:cxn modelId="{08F4D09D-08A1-44BD-A9E1-D91962D51EE7}" type="presOf" srcId="{7EFE3904-49C9-41C7-8DC2-6868CE71F8C0}" destId="{7FD416A0-DA4B-49F6-B1B3-192F6EF79AA3}" srcOrd="0" destOrd="0" presId="urn:microsoft.com/office/officeart/2009/3/layout/IncreasingArrowsProcess"/>
    <dgm:cxn modelId="{94B04FA6-609D-45BF-96AD-2E3610B55742}" type="presOf" srcId="{6AE66683-7164-4183-9CDC-96952BC7EC6D}" destId="{17A4EB1C-09AA-4496-A68F-BBC6B1E47A5B}" srcOrd="0" destOrd="0" presId="urn:microsoft.com/office/officeart/2009/3/layout/IncreasingArrowsProcess"/>
    <dgm:cxn modelId="{75EBF3A8-98BD-43F9-A490-0A6F427C5097}" type="presOf" srcId="{C7000356-BC42-4D3A-9ED4-E7632D360228}" destId="{991E453A-B856-43A5-B001-0E52BC57F67F}" srcOrd="0" destOrd="0" presId="urn:microsoft.com/office/officeart/2009/3/layout/IncreasingArrowsProcess"/>
    <dgm:cxn modelId="{079E83B1-0AF7-402E-B360-AE5324FE5E85}" type="presOf" srcId="{1DD31DF8-3D89-489F-BE1D-3A772D6ABCF3}" destId="{41252F34-703A-454A-904B-8C1A43C61A11}" srcOrd="0" destOrd="0" presId="urn:microsoft.com/office/officeart/2009/3/layout/IncreasingArrowsProcess"/>
    <dgm:cxn modelId="{B7FB2BB2-CC81-4B12-8594-D2221CC5E788}" type="presOf" srcId="{DE4F8275-07C3-4861-A1F7-6951A772B47B}" destId="{160EF5E5-A0B1-46D6-BF04-7E91534759BA}" srcOrd="0" destOrd="3" presId="urn:microsoft.com/office/officeart/2009/3/layout/IncreasingArrowsProcess"/>
    <dgm:cxn modelId="{5E17B1B3-EA86-4FFB-9C6F-F78C6E6C66EB}" srcId="{CF5AD320-FF1D-4A2C-BEAC-C7394456A259}" destId="{C7000356-BC42-4D3A-9ED4-E7632D360228}" srcOrd="2" destOrd="0" parTransId="{AE53FB93-0C16-4BBD-AB7D-99573F6FD27F}" sibTransId="{BEDAA3F8-31E0-479D-9741-0BD76C7BDA46}"/>
    <dgm:cxn modelId="{B94694B7-29AD-4ECA-9881-13885E3CD4C4}" srcId="{CF5AD320-FF1D-4A2C-BEAC-C7394456A259}" destId="{6AE66683-7164-4183-9CDC-96952BC7EC6D}" srcOrd="3" destOrd="0" parTransId="{393F862C-E167-4FEF-AD40-22501FA2408E}" sibTransId="{AEF202A1-7E91-47AF-99D4-E832A57DA509}"/>
    <dgm:cxn modelId="{BA4963C9-FB8D-493D-8E6A-BC1C649F2A4E}" srcId="{C7000356-BC42-4D3A-9ED4-E7632D360228}" destId="{AD178D47-02BE-411A-820F-803E8A78F7A2}" srcOrd="2" destOrd="0" parTransId="{90616A4D-4AC8-4118-B961-87FA61C92A46}" sibTransId="{0333D36B-3666-4019-AD8A-77FC3088C12D}"/>
    <dgm:cxn modelId="{B8B72FDB-ED89-4EEC-ABF3-A75A6B693578}" type="presOf" srcId="{83BD4808-C132-44B9-968C-ABAE39E23BA1}" destId="{22E51B72-0C26-4F75-B41E-A9B671E3AD83}" srcOrd="0" destOrd="0" presId="urn:microsoft.com/office/officeart/2009/3/layout/IncreasingArrowsProcess"/>
    <dgm:cxn modelId="{034E7EE6-7802-435E-86A2-AF7007143391}" srcId="{1DD31DF8-3D89-489F-BE1D-3A772D6ABCF3}" destId="{E80CBB16-1AC2-4208-8653-F128A3020437}" srcOrd="1" destOrd="0" parTransId="{FFBBEA5B-39C9-4DF3-8A76-C2BD82C840CA}" sibTransId="{0EF99747-AA3D-4BED-9FBA-FB90CF81223E}"/>
    <dgm:cxn modelId="{217E88EB-A355-4087-83A9-F6A2EEBC44A8}" srcId="{C7000356-BC42-4D3A-9ED4-E7632D360228}" destId="{5BF24679-187E-4B72-98F5-2CC1C2E56762}" srcOrd="0" destOrd="0" parTransId="{B1990285-53E2-49A1-9B78-7DF06B39661E}" sibTransId="{FC6E3BE6-0102-4FB6-98E3-99E255D47523}"/>
    <dgm:cxn modelId="{88C998F0-C9BA-4E84-AC2A-F267F8CC9E15}" srcId="{CF5AD320-FF1D-4A2C-BEAC-C7394456A259}" destId="{83C6BC3E-1AE8-494B-94F9-3B9A5346145B}" srcOrd="1" destOrd="0" parTransId="{7909466C-D0C4-442F-8330-91C05286189F}" sibTransId="{2275268E-DD2E-4B07-911A-F42B645EB292}"/>
    <dgm:cxn modelId="{85BBCEF9-B8D8-4CB7-845D-075CF83AB1C6}" srcId="{CF5AD320-FF1D-4A2C-BEAC-C7394456A259}" destId="{1DD31DF8-3D89-489F-BE1D-3A772D6ABCF3}" srcOrd="0" destOrd="0" parTransId="{4BCCDACA-7FA9-4769-A015-AFB011AD1DEA}" sibTransId="{3A27E7A6-47E3-411F-BBD6-B2BA5868FA57}"/>
    <dgm:cxn modelId="{D9B15885-7B7E-4239-964E-8D653B603B7C}" type="presParOf" srcId="{3DE129F9-BAD9-4AD0-B875-0E92A8F0FE62}" destId="{41252F34-703A-454A-904B-8C1A43C61A11}" srcOrd="0" destOrd="0" presId="urn:microsoft.com/office/officeart/2009/3/layout/IncreasingArrowsProcess"/>
    <dgm:cxn modelId="{CA4A60A2-D25C-4FEC-940C-84CB273C702F}" type="presParOf" srcId="{3DE129F9-BAD9-4AD0-B875-0E92A8F0FE62}" destId="{7FD416A0-DA4B-49F6-B1B3-192F6EF79AA3}" srcOrd="1" destOrd="0" presId="urn:microsoft.com/office/officeart/2009/3/layout/IncreasingArrowsProcess"/>
    <dgm:cxn modelId="{19F143F5-F601-47F4-ADEC-E1F7825344A4}" type="presParOf" srcId="{3DE129F9-BAD9-4AD0-B875-0E92A8F0FE62}" destId="{A4A78C73-471D-4D97-AE4C-D69BE2E56D4B}" srcOrd="2" destOrd="0" presId="urn:microsoft.com/office/officeart/2009/3/layout/IncreasingArrowsProcess"/>
    <dgm:cxn modelId="{7BA58C15-0B3D-4D57-B6C5-A7FFB8303875}" type="presParOf" srcId="{3DE129F9-BAD9-4AD0-B875-0E92A8F0FE62}" destId="{22E51B72-0C26-4F75-B41E-A9B671E3AD83}" srcOrd="3" destOrd="0" presId="urn:microsoft.com/office/officeart/2009/3/layout/IncreasingArrowsProcess"/>
    <dgm:cxn modelId="{7A62402A-301B-45EF-8DA4-283A5CF4B014}" type="presParOf" srcId="{3DE129F9-BAD9-4AD0-B875-0E92A8F0FE62}" destId="{991E453A-B856-43A5-B001-0E52BC57F67F}" srcOrd="4" destOrd="0" presId="urn:microsoft.com/office/officeart/2009/3/layout/IncreasingArrowsProcess"/>
    <dgm:cxn modelId="{98B37638-1FA6-407A-B48A-1B1EBFC2D69E}" type="presParOf" srcId="{3DE129F9-BAD9-4AD0-B875-0E92A8F0FE62}" destId="{160EF5E5-A0B1-46D6-BF04-7E91534759BA}" srcOrd="5" destOrd="0" presId="urn:microsoft.com/office/officeart/2009/3/layout/IncreasingArrowsProcess"/>
    <dgm:cxn modelId="{FFD21FCB-E558-4026-89E9-523A1DFAE338}" type="presParOf" srcId="{3DE129F9-BAD9-4AD0-B875-0E92A8F0FE62}" destId="{17A4EB1C-09AA-4496-A68F-BBC6B1E47A5B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52F34-703A-454A-904B-8C1A43C61A11}">
      <dsp:nvSpPr>
        <dsp:cNvPr id="0" name=""/>
        <dsp:cNvSpPr/>
      </dsp:nvSpPr>
      <dsp:spPr>
        <a:xfrm>
          <a:off x="0" y="605401"/>
          <a:ext cx="15818692" cy="23029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365596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/>
            <a:t>Учебное пособие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>
        <a:off x="0" y="1181142"/>
        <a:ext cx="15242951" cy="1151481"/>
      </dsp:txXfrm>
    </dsp:sp>
    <dsp:sp modelId="{7FD416A0-DA4B-49F6-B1B3-192F6EF79AA3}">
      <dsp:nvSpPr>
        <dsp:cNvPr id="0" name=""/>
        <dsp:cNvSpPr/>
      </dsp:nvSpPr>
      <dsp:spPr>
        <a:xfrm>
          <a:off x="0" y="2385466"/>
          <a:ext cx="3646208" cy="42597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Введение в финансовую грамотность : учебное пособие для начальной школы / [Е.Л. Рутковская, А.В. </a:t>
          </a:r>
          <a:r>
            <a:rPr lang="ru-RU" sz="2300" kern="1200" dirty="0" err="1"/>
            <a:t>Половникова</a:t>
          </a:r>
          <a:r>
            <a:rPr lang="ru-RU" sz="2300" kern="1200" dirty="0"/>
            <a:t>, А.А. Козлова и </a:t>
          </a:r>
          <a:r>
            <a:rPr lang="ru-RU" sz="2300" kern="1200" dirty="0" err="1"/>
            <a:t>д.р</a:t>
          </a:r>
          <a:r>
            <a:rPr lang="ru-RU" sz="2300" kern="1200" dirty="0"/>
            <a:t>.] ; под общ. ред. Е.Л. Рутковской. – Москва: Издательство «Интеллект-Центр», 2020. – 96 с.</a:t>
          </a:r>
        </a:p>
      </dsp:txBody>
      <dsp:txXfrm>
        <a:off x="0" y="2385466"/>
        <a:ext cx="3646208" cy="4259789"/>
      </dsp:txXfrm>
    </dsp:sp>
    <dsp:sp modelId="{A4A78C73-471D-4D97-AE4C-D69BE2E56D4B}">
      <dsp:nvSpPr>
        <dsp:cNvPr id="0" name=""/>
        <dsp:cNvSpPr/>
      </dsp:nvSpPr>
      <dsp:spPr>
        <a:xfrm>
          <a:off x="3646208" y="1400096"/>
          <a:ext cx="12172483" cy="23029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365596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/>
            <a:t>Методические рекомендации для учителя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>
        <a:off x="3646208" y="1975837"/>
        <a:ext cx="11596742" cy="1151481"/>
      </dsp:txXfrm>
    </dsp:sp>
    <dsp:sp modelId="{22E51B72-0C26-4F75-B41E-A9B671E3AD83}">
      <dsp:nvSpPr>
        <dsp:cNvPr id="0" name=""/>
        <dsp:cNvSpPr/>
      </dsp:nvSpPr>
      <dsp:spPr>
        <a:xfrm>
          <a:off x="3646208" y="3179771"/>
          <a:ext cx="3646208" cy="4151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Методические рекомендации для учителей начальной школы к учебно-методическому комплексу «Введение в финансовую грамотность» / [Е.Л. </a:t>
          </a:r>
          <a:r>
            <a:rPr lang="ru-RU" sz="2200" kern="1200" dirty="0" err="1"/>
            <a:t>Рутковская,А.В.Половникова,Е.С</a:t>
          </a:r>
          <a:r>
            <a:rPr lang="ru-RU" sz="2200" kern="1200" dirty="0"/>
            <a:t>. </a:t>
          </a:r>
          <a:r>
            <a:rPr lang="ru-RU" sz="2200" kern="1200" dirty="0" err="1"/>
            <a:t>Королькова</a:t>
          </a:r>
          <a:r>
            <a:rPr lang="ru-RU" sz="2200" kern="1200" dirty="0"/>
            <a:t>, А.А. Козлова и др.]; под общ. ред. Е.Л. Рутковской. – Москва: Издательство «Интеллект-Центр», 2020. – 56 с.</a:t>
          </a:r>
          <a:endParaRPr lang="ru-RU" sz="1900" kern="1200" dirty="0"/>
        </a:p>
      </dsp:txBody>
      <dsp:txXfrm>
        <a:off x="3646208" y="3179771"/>
        <a:ext cx="3646208" cy="4151212"/>
      </dsp:txXfrm>
    </dsp:sp>
    <dsp:sp modelId="{991E453A-B856-43A5-B001-0E52BC57F67F}">
      <dsp:nvSpPr>
        <dsp:cNvPr id="0" name=""/>
        <dsp:cNvSpPr/>
      </dsp:nvSpPr>
      <dsp:spPr>
        <a:xfrm>
          <a:off x="7292417" y="2167479"/>
          <a:ext cx="8526274" cy="23029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36559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Практикум к учебному пособию</a:t>
          </a:r>
        </a:p>
      </dsp:txBody>
      <dsp:txXfrm>
        <a:off x="7292417" y="2743220"/>
        <a:ext cx="7950533" cy="1151481"/>
      </dsp:txXfrm>
    </dsp:sp>
    <dsp:sp modelId="{160EF5E5-A0B1-46D6-BF04-7E91534759BA}">
      <dsp:nvSpPr>
        <dsp:cNvPr id="0" name=""/>
        <dsp:cNvSpPr/>
      </dsp:nvSpPr>
      <dsp:spPr>
        <a:xfrm>
          <a:off x="7292417" y="3947905"/>
          <a:ext cx="3646208" cy="38814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/>
            <a:t>Введение в финансовую грамотность : практикум к учебному пособию для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/>
            <a:t>начальной школы / [Е.Л. Рутковская, А.В. Половникова, А.А. Козлова и др. ;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/>
            <a:t>стихи М.А. Лангер] ; под общ. ред. Е.Л. Рутковской. – Москва: Издательство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kern="1200" dirty="0"/>
            <a:t>«Интеллект-Центр», 2020. – 72 с.</a:t>
          </a:r>
        </a:p>
      </dsp:txBody>
      <dsp:txXfrm>
        <a:off x="7292417" y="3947905"/>
        <a:ext cx="3646208" cy="3881426"/>
      </dsp:txXfrm>
    </dsp:sp>
    <dsp:sp modelId="{17A4EB1C-09AA-4496-A68F-BBC6B1E47A5B}">
      <dsp:nvSpPr>
        <dsp:cNvPr id="0" name=""/>
        <dsp:cNvSpPr/>
      </dsp:nvSpPr>
      <dsp:spPr>
        <a:xfrm>
          <a:off x="10938625" y="2934861"/>
          <a:ext cx="4880066" cy="23029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365596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/>
            <a:t>Рабочая тетрадь</a:t>
          </a:r>
        </a:p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>
        <a:off x="10938625" y="3510602"/>
        <a:ext cx="4304325" cy="1151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840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095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Задания можно дифференцировать. Одни учащиеся будут вписывать в заданную, но незаполненную схему предложенные понятия, другие — строить диаграмму связей самостоятельно.</a:t>
            </a: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9035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Цель создания постера (плаката) в начальной школе — формирование целостно усваиваемой единицы информации. С помощью постера можно лаконично изложить и донести основную мысль до учащихся.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Задания можно дифференцировать. Одни учащиеся будут вписывать в заданную, но незаполненную схему предложенные понятия, другие — строить диаграмму связей самостоятельно.</a:t>
            </a: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8385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dirty="0"/>
              <a:t>Содержание докладчик излагает сам. Размещённый на экране текст словесно дублировать не следует.</a:t>
            </a:r>
            <a:endParaRPr lang="ru-RU" sz="12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930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</a:rPr>
              <a:t>По этой методике может быть разработан эскиз постера, если он выполняется группой. В данном случае лучше ограничиться четырьмя участниками.</a:t>
            </a:r>
            <a:endParaRPr lang="ru-RU" sz="1200" b="1" dirty="0">
              <a:solidFill>
                <a:schemeClr val="tx1"/>
              </a:solidFill>
              <a:cs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2528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9885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</a:rPr>
              <a:t>Сколько денег было потрачено в магазине? Сколько составила сдача маме?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Сдачу составили купюры с изображением памятника в Севастополе – это 200 рублей, банкнота с изображением Москвы – 100 рублей и изображением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Санкт-Петербурга – 50 рублей, итого 350 рублей. В магазине потрачено 150 рублей, т.к. 500 – 350 = 150.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1774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1171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Тебе необходимо сочинить рассказ, опираясь на изображение. Ты можешь выполнить задание вместе с родителями и подготовить выступление перед классом. В рассказе ты можешь пояснить, как ты понимаешь фразу: «отрасли экономики связаны между собой», а также привести примеры отраслей экономики, которые удовлетворяют потребности твоей семьи.</a:t>
            </a:r>
            <a:r>
              <a:rPr lang="ru-RU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z="12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0655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608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694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4010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8156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4478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6543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dirty="0"/>
              <a:t>Данная графическая техника помогает структурировать процесс, идентифицировать возможные причины проблемы (отсюда еще одно название – причинные (причинно-следственные) диаграммы (причинные карты).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1910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0026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 dirty="0"/>
              <a:t>При этом можно использовать несколько вариантов пометок: 2 значка «+» и «V», 3 значка «+», «V», «?» , или 4 значка «+» , «V», «–», «?». </a:t>
            </a: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616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3193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4247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927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036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4254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97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7303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496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510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164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eraifoma.ru/zolotoe-kolco-rossii/" TargetMode="External"/><Relationship Id="rId5" Type="http://schemas.openxmlformats.org/officeDocument/2006/relationships/hyperlink" Target="https://rutube.ru/video/e4bccbe4bbd1ec7edaa01d7986a3af07/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fincult.info/teaching/uchebno-metodicheskiy-komplekc-vvedenie-v-finansovuyu-gramotnost-dlya-nachalnoy-shkoly/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bersova.ru/sections/economy/finansovoe-zdorove-kak-ustroena-ekonomika" TargetMode="External"/><Relationship Id="rId3" Type="http://schemas.openxmlformats.org/officeDocument/2006/relationships/image" Target="../media/image13.jpg"/><Relationship Id="rId7" Type="http://schemas.openxmlformats.org/officeDocument/2006/relationships/hyperlink" Target="https://www.sberbank.com/ru/person/bank_cards/debit/sberkarta_kids/video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berbank.com/ru/person/bank_cards/debit/sberkarta_kids/video2" TargetMode="External"/><Relationship Id="rId5" Type="http://schemas.openxmlformats.org/officeDocument/2006/relationships/hyperlink" Target="https://life.akbars.ru/uchimsya/vosem-detskikh-podkastov-o-finansovoy-gramotnosti/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2377149" y="2058631"/>
            <a:ext cx="14242473" cy="346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marL="445770" marR="490855" algn="ctr"/>
            <a:r>
              <a:rPr lang="ru-RU" sz="36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 «</a:t>
            </a:r>
            <a:r>
              <a:rPr lang="ru-RU" sz="3600" b="1" dirty="0">
                <a:solidFill>
                  <a:srgbClr val="2C2D2E"/>
                </a:solidFill>
                <a:latin typeface="+mj-lt"/>
                <a:ea typeface="Arial Unicode MS" panose="020B0604020202020204" pitchFamily="34" charset="-128"/>
              </a:rPr>
              <a:t>Организационно – методические условия подготовки учителей начальных классов к преподаванию финансовой грамотности на уроках математики и окружающего мира в соответствии с ФГОС начального общего образования»</a:t>
            </a:r>
            <a:r>
              <a:rPr lang="ru-RU" sz="3600" b="1" dirty="0">
                <a:latin typeface="+mj-lt"/>
                <a:ea typeface="Arial Unicode MS" panose="020B0604020202020204" pitchFamily="34" charset="-128"/>
              </a:rPr>
              <a:t> </a:t>
            </a:r>
            <a:endParaRPr lang="ru-RU" sz="3600" dirty="0">
              <a:latin typeface="+mj-lt"/>
              <a:ea typeface="Arial Unicode MS" panose="020B0604020202020204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54"/>
            <a:ext cx="10149123" cy="863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1120431"/>
            <a:ext cx="18614352" cy="137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АКТИВНЫЕ МЕТОДЫ ОРГАНИЗАЦИИ УЧЕБНО-ПОЗНАВАТЕЛЬНОЙ ДЕЯТЕЛЬНОСТИ УЧАЩИХСЯ НА УРОКЕ «ОКРУЖАЮЩИЙ МИР»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38216" y="2840894"/>
            <a:ext cx="9483725" cy="698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b="1" dirty="0"/>
              <a:t>Диаграмма связей (интеллект-карта) </a:t>
            </a:r>
          </a:p>
          <a:p>
            <a:pPr algn="just"/>
            <a:r>
              <a:rPr lang="ru-RU" sz="3200" dirty="0"/>
              <a:t>Это способ схематического изображения какой-либо идеи или системы. В русских переводах термин может звучать </a:t>
            </a:r>
            <a:r>
              <a:rPr lang="ru-RU" sz="3200" dirty="0" err="1"/>
              <a:t>поразному</a:t>
            </a:r>
            <a:r>
              <a:rPr lang="ru-RU" sz="3200" dirty="0"/>
              <a:t>: карта ума, карта разума, карта памяти, интеллект-карта, </a:t>
            </a:r>
            <a:r>
              <a:rPr lang="ru-RU" sz="3200" dirty="0" err="1"/>
              <a:t>майнд-мэп</a:t>
            </a:r>
            <a:r>
              <a:rPr lang="ru-RU" sz="3200" dirty="0"/>
              <a:t>. </a:t>
            </a:r>
          </a:p>
          <a:p>
            <a:pPr algn="just"/>
            <a:r>
              <a:rPr lang="ru-RU" sz="3200" dirty="0"/>
              <a:t>Эта техника позволяет наглядно показать связи между отдельными компонентами в виде ветвящегося «дерева». </a:t>
            </a:r>
          </a:p>
          <a:p>
            <a:pPr algn="just"/>
            <a:r>
              <a:rPr lang="ru-RU" sz="3200" dirty="0"/>
              <a:t>Диаграмма связей может быть построена при изучении любой темы: функций денег, доходов, расходов, семейного бюджета и т. д. Её можно рисовать от руки, иллюстрировать рисунками и т.д.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24" y="3343058"/>
            <a:ext cx="69342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0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1120431"/>
            <a:ext cx="18614352" cy="137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АКТИВНЫЕ МЕТОДЫ ОРГАНИЗАЦИИ УЧЕБНО-ПОЗНАВАТЕЛЬНОЙ ДЕЯТЕЛЬНОСТИ УЧАЩИХСЯ НА УРОКЕ «ОКРУЖАЮЩИЙ МИР»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1558" y="2952997"/>
            <a:ext cx="9483725" cy="69865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/>
              <a:t>Постер</a:t>
            </a:r>
          </a:p>
          <a:p>
            <a:r>
              <a:rPr lang="ru-RU" sz="3200" dirty="0"/>
              <a:t> </a:t>
            </a:r>
          </a:p>
          <a:p>
            <a:r>
              <a:rPr lang="ru-RU" sz="3200" dirty="0"/>
              <a:t>Постер может представлять собой сжатый вариант целостно усваиваемой единицы информации по изучаемой теме.</a:t>
            </a:r>
          </a:p>
          <a:p>
            <a:r>
              <a:rPr lang="ru-RU" sz="3200" dirty="0"/>
              <a:t>Плакат может быть выполнен как на целом листе ватмана, так и на его половине и даже четвёртой части. </a:t>
            </a:r>
          </a:p>
          <a:p>
            <a:r>
              <a:rPr lang="ru-RU" sz="3200" dirty="0"/>
              <a:t>В центре листа указывается тема работы. </a:t>
            </a:r>
          </a:p>
          <a:p>
            <a:r>
              <a:rPr lang="ru-RU" sz="3200" dirty="0"/>
              <a:t>В основной части располагаются картинки или рисунки, раскрывающие основную мысль авторов постера. </a:t>
            </a:r>
          </a:p>
          <a:p>
            <a:r>
              <a:rPr lang="ru-RU" sz="3200" dirty="0"/>
              <a:t>Текст к ним должен быть кратким и написан крупным шрифтом.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099" y="2745893"/>
            <a:ext cx="7941842" cy="74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262531" y="979796"/>
            <a:ext cx="18614352" cy="137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АКТИВНЫЕ МЕТОДЫ ОРГАНИЗАЦИИ УЧЕБНО-ПОЗНАВАТЕЛЬНОЙ ДЕЯТЕЛЬНОСТИ УЧАЩИХСЯ НА УРОКЕ «ОКРУЖАЮЩИЙ МИР»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04359" y="2396176"/>
            <a:ext cx="1296785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Презентация является иллюстративным дополнением к докладу, отчёту об исследовании, ответу на вопрос. Для учащихся начальных классов публичное выступление такого рода составляет обычно 5–7 мин. Объём презентации в этом случае от 3 до 6 слайдов. </a:t>
            </a:r>
          </a:p>
          <a:p>
            <a:pPr algn="just"/>
            <a:r>
              <a:rPr lang="ru-RU" sz="3200" dirty="0"/>
              <a:t>На первом слайде следует представить тему доклада (исследования) и имя автора. </a:t>
            </a:r>
          </a:p>
          <a:p>
            <a:pPr algn="just"/>
            <a:r>
              <a:rPr lang="ru-RU" sz="3200" dirty="0"/>
              <a:t>На втором слайде обычно формулируется цель и располагается краткий план. </a:t>
            </a:r>
          </a:p>
          <a:p>
            <a:pPr algn="just"/>
            <a:r>
              <a:rPr lang="ru-RU" sz="3200" dirty="0"/>
              <a:t>На предпоследнем слайде помещается список источников информации. </a:t>
            </a:r>
          </a:p>
          <a:p>
            <a:pPr algn="just"/>
            <a:r>
              <a:rPr lang="ru-RU" sz="3200" dirty="0"/>
              <a:t>В презентации преобладает иллюстративный материал, текст лаконичен и выполнен крупным шрифтом. </a:t>
            </a:r>
          </a:p>
          <a:p>
            <a:pPr algn="just"/>
            <a:r>
              <a:rPr lang="ru-RU" sz="3200" dirty="0"/>
              <a:t>На слайдах могут быть размещены фотографии, рисунки, фрагменты фильмов и аудиозаписей.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84" y="5370374"/>
            <a:ext cx="5797951" cy="43484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531" y="2568903"/>
            <a:ext cx="37449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/>
              <a:t>Компьютерная </a:t>
            </a:r>
          </a:p>
          <a:p>
            <a:pPr lvl="0"/>
            <a:r>
              <a:rPr lang="ru-RU" sz="3600" b="1" dirty="0"/>
              <a:t>презентация </a:t>
            </a:r>
          </a:p>
        </p:txBody>
      </p:sp>
    </p:spTree>
    <p:extLst>
      <p:ext uri="{BB962C8B-B14F-4D97-AF65-F5344CB8AC3E}">
        <p14:creationId xmlns:p14="http://schemas.microsoft.com/office/powerpoint/2010/main" val="2709342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357861" y="729584"/>
            <a:ext cx="18614352" cy="137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АКТИВНЫЕ МЕТОДЫ ОРГАНИЗАЦИИ УЧЕБНО-ПОЗНАВАТЕЛЬНОЙ ДЕЯТЕЛЬНОСТИ УЧАЩИХСЯ НА УРОКЕ «ОКРУЖАЮЩИЙ МИР»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861" y="2227688"/>
            <a:ext cx="11002868" cy="74499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3600" b="1" dirty="0">
                <a:solidFill>
                  <a:schemeClr val="tx1"/>
                </a:solidFill>
              </a:rPr>
              <a:t>«Один, два, вместе» </a:t>
            </a:r>
          </a:p>
          <a:p>
            <a:pPr lvl="0" algn="just"/>
            <a:endParaRPr lang="ru-RU" sz="3600" dirty="0">
              <a:solidFill>
                <a:schemeClr val="tx1"/>
              </a:solidFill>
            </a:endParaRPr>
          </a:p>
          <a:p>
            <a:pPr lvl="0" algn="just"/>
            <a:r>
              <a:rPr lang="ru-RU" sz="3600" dirty="0">
                <a:solidFill>
                  <a:schemeClr val="tx1"/>
                </a:solidFill>
              </a:rPr>
              <a:t>Задания с открытым ответом, задания, связанные с объяснением смысла (например, пословиц), могут быть предложены для выполнения в группах. </a:t>
            </a:r>
          </a:p>
          <a:p>
            <a:pPr lvl="0" algn="just"/>
            <a:r>
              <a:rPr lang="ru-RU" sz="3600" dirty="0">
                <a:solidFill>
                  <a:schemeClr val="tx1"/>
                </a:solidFill>
              </a:rPr>
              <a:t>На первом этапе каждый член группы выполняет задание самостоятельно и пишет ответ на него. </a:t>
            </a:r>
          </a:p>
          <a:p>
            <a:pPr lvl="0" algn="just"/>
            <a:r>
              <a:rPr lang="ru-RU" sz="3600" dirty="0">
                <a:solidFill>
                  <a:schemeClr val="tx1"/>
                </a:solidFill>
              </a:rPr>
              <a:t>Далее ученики объединяются в пары и на основе индивидуальных ответов составляют общий, стараясь использовать идеи каждого. </a:t>
            </a:r>
          </a:p>
          <a:p>
            <a:pPr lvl="0" algn="just"/>
            <a:r>
              <a:rPr lang="ru-RU" sz="3600" dirty="0">
                <a:solidFill>
                  <a:schemeClr val="tx1"/>
                </a:solidFill>
              </a:rPr>
              <a:t>На следующем этапе образуются группы из двух или трёх пар, которые определяют общий ответ.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6538" y="4267200"/>
            <a:ext cx="7222962" cy="54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45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1120431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401" y="8579946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01" y="2338624"/>
            <a:ext cx="10667566" cy="3333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775" y="5264727"/>
            <a:ext cx="9296861" cy="32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8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466401" y="1426184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401" y="8579946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35795" y="2986390"/>
            <a:ext cx="1286621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</a:rPr>
              <a:t>Представь, что мама отправила тебя в магазин и дала купюру с изображением </a:t>
            </a:r>
            <a:r>
              <a:rPr lang="ru-RU" sz="4000" spc="-15" dirty="0">
                <a:solidFill>
                  <a:srgbClr val="2B2E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памятника Петру I на фоне парусника в порту Архангельска. </a:t>
            </a:r>
          </a:p>
          <a:p>
            <a:pPr algn="just"/>
            <a:r>
              <a:rPr lang="ru-RU" sz="4000" spc="-15" dirty="0">
                <a:solidFill>
                  <a:srgbClr val="2B2E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Сделав покупки, у тебя осталась сдача – купюра с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</a:rPr>
              <a:t>изображением Севастополя, а также две купюры с изображением Москвы и Санкт-Петербурга. </a:t>
            </a:r>
          </a:p>
          <a:p>
            <a:endParaRPr lang="ru-RU" sz="36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09" y="2458278"/>
            <a:ext cx="5355686" cy="535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1120431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401" y="8579946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001" y="2365945"/>
            <a:ext cx="1071421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</a:rPr>
              <a:t>В семье Орловых 5 человек: папа, мама, бабушка, сын-студент и дочь, которой скоро исполнится 1 год. </a:t>
            </a:r>
          </a:p>
          <a:p>
            <a:pPr algn="just">
              <a:spcBef>
                <a:spcPts val="300"/>
              </a:spcBef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</a:rPr>
              <a:t>Папа работает на заводе и за высокие результаты ежемесячно получает премию. </a:t>
            </a:r>
          </a:p>
          <a:p>
            <a:pPr algn="just">
              <a:spcBef>
                <a:spcPts val="300"/>
              </a:spcBef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</a:rPr>
              <a:t>Мама ухаживает за дочерью и по назначению врача ходит с ней на платный массаж. </a:t>
            </a:r>
          </a:p>
          <a:p>
            <a:pPr algn="just">
              <a:spcBef>
                <a:spcPts val="300"/>
              </a:spcBef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</a:rPr>
              <a:t>Бабушка-пенсионерка, часто жалуется на давление, лето живет на даче и продает часть урожая. </a:t>
            </a:r>
          </a:p>
          <a:p>
            <a:pPr algn="just">
              <a:spcBef>
                <a:spcPts val="300"/>
              </a:spcBef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</a:rPr>
              <a:t>Сын учится на «отлично» и получает повышенную стипендию.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683273"/>
              </p:ext>
            </p:extLst>
          </p:nvPr>
        </p:nvGraphicFramePr>
        <p:xfrm>
          <a:off x="12314212" y="2497195"/>
          <a:ext cx="5957458" cy="4972600"/>
        </p:xfrm>
        <a:graphic>
          <a:graphicData uri="http://schemas.openxmlformats.org/drawingml/2006/table">
            <a:tbl>
              <a:tblPr firstRow="1" firstCol="1" bandRow="1"/>
              <a:tblGrid>
                <a:gridCol w="2978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8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53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6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6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6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6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6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6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6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61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768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1120431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1276" y="3398803"/>
            <a:ext cx="84260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650" y="2856940"/>
            <a:ext cx="7405787" cy="68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89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1120431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401" y="8579946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5739" y="2346439"/>
            <a:ext cx="17803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kern="1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endParaRPr lang="ru-RU" sz="4000" b="1" kern="0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303" y="2482510"/>
            <a:ext cx="17761527" cy="21890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kern="1800" dirty="0">
                <a:solidFill>
                  <a:srgbClr val="0070C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Золотое кольцо России. Окружающий мир (аудио). </a:t>
            </a:r>
          </a:p>
          <a:p>
            <a:r>
              <a:rPr lang="ru-RU" sz="4000" b="1" kern="1800" dirty="0">
                <a:solidFill>
                  <a:srgbClr val="0070C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В школу с Верой и Фомой.</a:t>
            </a:r>
          </a:p>
          <a:p>
            <a:r>
              <a:rPr lang="ru-RU" sz="4000" b="1" kern="1800" dirty="0">
                <a:solidFill>
                  <a:srgbClr val="0070C0"/>
                </a:solidFill>
                <a:cs typeface="Calibri Light" panose="020F0302020204030204" pitchFamily="34" charset="0"/>
              </a:rPr>
              <a:t>Ссылка на подкаст: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1718" y="5109780"/>
            <a:ext cx="14206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u="sng" dirty="0">
                <a:solidFill>
                  <a:schemeClr val="accent4"/>
                </a:solidFill>
                <a:ea typeface="Calibri" panose="020F0502020204030204" pitchFamily="34" charset="0"/>
                <a:hlinkClick r:id="rId5"/>
              </a:rPr>
              <a:t>https://rutube.ru/video/e4bccbe4bbd1ec7edaa01d7986a3af07/</a:t>
            </a:r>
            <a:r>
              <a:rPr lang="ru-RU" sz="4000" dirty="0">
                <a:solidFill>
                  <a:schemeClr val="accent4"/>
                </a:solidFill>
                <a:ea typeface="Calibri" panose="020F0502020204030204" pitchFamily="34" charset="0"/>
              </a:rPr>
              <a:t> </a:t>
            </a:r>
          </a:p>
          <a:p>
            <a:r>
              <a:rPr lang="ru-RU" sz="4000" u="sng" dirty="0">
                <a:solidFill>
                  <a:schemeClr val="accent4"/>
                </a:solidFill>
                <a:ea typeface="Calibri" panose="020F0502020204030204" pitchFamily="34" charset="0"/>
                <a:hlinkClick r:id="rId6"/>
              </a:rPr>
              <a:t>https://veraifoma.ru/zolotoe-kolco-rossii/</a:t>
            </a:r>
            <a:r>
              <a:rPr lang="ru-RU" sz="4000" dirty="0">
                <a:solidFill>
                  <a:schemeClr val="accent4"/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1725" y="4987164"/>
            <a:ext cx="4469945" cy="44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95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2873" y="1466159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0235" y="3846681"/>
            <a:ext cx="65012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908" y="2870387"/>
            <a:ext cx="9213273" cy="69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2958445" y="3118139"/>
            <a:ext cx="13057410" cy="291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just"/>
            <a:r>
              <a:rPr lang="ru-RU" sz="3600" b="1" dirty="0">
                <a:latin typeface="+mn-lt"/>
                <a:ea typeface="Arial Unicode MS" panose="020B0604020202020204" pitchFamily="34" charset="-128"/>
              </a:rPr>
              <a:t>Модуль 2 Методические особенности преподавания финансовой грамотности в соответствии с ФГОС НОО</a:t>
            </a:r>
          </a:p>
          <a:p>
            <a:pPr lvl="0" algn="ctr"/>
            <a:endParaRPr lang="ru-RU" sz="3600" b="1" dirty="0">
              <a:latin typeface="+mn-lt"/>
              <a:ea typeface="Arial Unicode MS" panose="020B0604020202020204" pitchFamily="34" charset="-128"/>
            </a:endParaRPr>
          </a:p>
          <a:p>
            <a:pPr lvl="0" algn="just"/>
            <a:r>
              <a:rPr lang="ru-RU" sz="3600" b="1" dirty="0">
                <a:latin typeface="+mn-lt"/>
              </a:rPr>
              <a:t>Тема 2.2. Преподавание финансовой грамотности на уроках окружающего мира в соответствии с ФГОС НОО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54"/>
            <a:ext cx="10149123" cy="8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8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260792" y="1256787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000" b="1">
                <a:solidFill>
                  <a:schemeClr val="tx1"/>
                </a:solidFill>
                <a:ea typeface="Proxima Nova"/>
                <a:cs typeface="Proxima Nova"/>
              </a:defRPr>
            </a:lvl1pPr>
          </a:lstStyle>
          <a:p>
            <a:r>
              <a:rPr lang="ru-RU" dirty="0"/>
              <a:t>ПРИЕМЫ, ИСПОЛЬЗУЕМЫЕ НА УРОКЕ «ОКРУЖАЮЩИЙ МИР»:</a:t>
            </a:r>
            <a:endParaRPr lang="ru-RU" dirty="0"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7129" y="8781751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87945" y="3042354"/>
            <a:ext cx="94837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600" dirty="0"/>
              <a:t>Учитель выделяет ключевое понятие изучаемой темы и предлагает учащимся за определенное время выписать как можно больше слов или выражений, связанных, по их мнению, с предложенным понятием. Важно, чтобы школьники выписывали все приходящие им на ум ассоциации.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29" y="2229396"/>
            <a:ext cx="8168024" cy="61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22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357861" y="1456546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7129" y="8781751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7129" y="2679311"/>
            <a:ext cx="9483725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/>
              <a:t>Приём «Круги по воде» </a:t>
            </a:r>
          </a:p>
          <a:p>
            <a:pPr algn="just"/>
            <a:r>
              <a:rPr lang="ru-RU" sz="3600" dirty="0"/>
              <a:t>Опорное слово - это изучаемое понятие, явление. Оно записывается в столбик и на каждую букву подбираются существительные (глаголы, прилагательные, устойчивые словосочетания) к изучаемой теме. Это небольшое исследование, которое может начаться в классе и иметь продолжение дома.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7270" y="2724646"/>
            <a:ext cx="8464671" cy="55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7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63034" y="1201873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7470" y="8855509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3034" y="2130944"/>
            <a:ext cx="18458907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/>
              <a:t>Приём «Дерево предсказаний» </a:t>
            </a:r>
          </a:p>
          <a:p>
            <a:endParaRPr lang="ru-RU" sz="3400" b="1" dirty="0"/>
          </a:p>
          <a:p>
            <a:r>
              <a:rPr lang="ru-RU" sz="3400" dirty="0"/>
              <a:t>1 этап - учитель предлагает учащимся высказать предположения по какой-либо теме. </a:t>
            </a:r>
          </a:p>
          <a:p>
            <a:pPr algn="just"/>
            <a:r>
              <a:rPr lang="ru-RU" sz="3400" dirty="0"/>
              <a:t>2 этап - учащиеся озвучивают идеи и предположения. Все версии (правильные и неправильные) учитель записывает на доску, задавая при этом вопрос: все ли согласны с этими идеями? Если появляются противоречивые мнения, на доске фиксируются и альтернативные идеи. На доске предположения учащихся визуализируются по предложенной схеме, где: ствол дерева – тема, ветви – предположения, которые ведутся по двум основным направлениям – «возможно» и «вероятно» (количество ветвей не ограничено), листья – обоснование этих предположений, аргументы в пользу того или иного мнения. </a:t>
            </a:r>
          </a:p>
          <a:p>
            <a:pPr algn="just"/>
            <a:r>
              <a:rPr lang="ru-RU" sz="3400" dirty="0"/>
              <a:t>3 этап - после изучения новой темы нужно вновь вернуться к «дереву предсказаний» и проверить, оправдались ли предположения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1233670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982065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7129" y="8781751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99911" y="1922252"/>
            <a:ext cx="971525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/>
              <a:t>Такой вид диаграмм позволяет проанализировать причины событий более глубоко, поставить цели, показать внутренние связи между разными частями проблемы. </a:t>
            </a:r>
          </a:p>
          <a:p>
            <a:pPr algn="just"/>
            <a:r>
              <a:rPr lang="ru-RU" sz="3600" dirty="0"/>
              <a:t>Голова – вопрос темы, верхние косточки – основные понятия темы, факты; нижние косточки – суть понятий, хвост – ответ на вопрос, выводы. </a:t>
            </a:r>
          </a:p>
          <a:p>
            <a:r>
              <a:rPr lang="ru-RU" sz="3600" dirty="0"/>
              <a:t>Записи должны быть краткими, представлять собой ключевые слова или фразы, отражающие суть. </a:t>
            </a:r>
            <a:endParaRPr lang="ru-RU" sz="3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7128" y="2009775"/>
            <a:ext cx="8137271" cy="15932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rgbClr val="000000"/>
                </a:solidFill>
                <a:cs typeface="Arial"/>
              </a:rPr>
              <a:t>Прием   </a:t>
            </a:r>
            <a:r>
              <a:rPr lang="ru-RU" sz="4000" b="1" dirty="0">
                <a:solidFill>
                  <a:schemeClr val="tx1"/>
                </a:solidFill>
              </a:rPr>
              <a:t>«</a:t>
            </a:r>
            <a:r>
              <a:rPr lang="ru-RU" sz="4000" b="1" dirty="0" err="1">
                <a:solidFill>
                  <a:schemeClr val="tx1"/>
                </a:solidFill>
              </a:rPr>
              <a:t>Фишбоун</a:t>
            </a:r>
            <a:r>
              <a:rPr lang="ru-RU" sz="4000" b="1" dirty="0">
                <a:solidFill>
                  <a:schemeClr val="tx1"/>
                </a:solidFill>
              </a:rPr>
              <a:t>» </a:t>
            </a:r>
          </a:p>
          <a:p>
            <a:pPr lvl="0"/>
            <a:endParaRPr lang="ru-RU" sz="4000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27" y="3667733"/>
            <a:ext cx="8137271" cy="50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27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982065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7129" y="8781751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7128" y="2009776"/>
            <a:ext cx="8926981" cy="10945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Приём «Бортовой журнал» </a:t>
            </a:r>
            <a:endParaRPr lang="ru-RU" sz="4000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128" y="3149440"/>
            <a:ext cx="90239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/>
              <a:t>Бортовые журналы – обобщающее название различных приемов обучающего письма, согласно которым учащиеся во время изучения темы записывают свои мысли. </a:t>
            </a:r>
          </a:p>
          <a:p>
            <a:pPr algn="just"/>
            <a:r>
              <a:rPr lang="ru-RU" sz="3600" dirty="0"/>
              <a:t>Когда бортовой журнал применяется в самом простейшем варианте, перед чтением или иной формой изучения материала, учащиеся записывают ответы на вопросы.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415106"/>
              </p:ext>
            </p:extLst>
          </p:nvPr>
        </p:nvGraphicFramePr>
        <p:xfrm>
          <a:off x="9805013" y="3149440"/>
          <a:ext cx="8760079" cy="4955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6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181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Что мне известно по данной теме?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3600" dirty="0"/>
                        <a:t>Что нового я узнал из текста?</a:t>
                      </a:r>
                    </a:p>
                    <a:p>
                      <a:pPr algn="ctr"/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365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543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982065"/>
            <a:ext cx="18614352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ПРИЕМЫ, ИСПОЛЬЗУЕМЫЕ НА УРОКЕ «ОКРУЖАЮЩИЙ МИР»: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012" y="8937487"/>
            <a:ext cx="16805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На каком этапе урока целесообразно использовать?</a:t>
            </a:r>
          </a:p>
          <a:p>
            <a:pPr algn="just">
              <a:lnSpc>
                <a:spcPct val="150000"/>
              </a:lnSpc>
            </a:pPr>
            <a:r>
              <a:rPr lang="ru-RU" sz="3600" i="1" dirty="0">
                <a:solidFill>
                  <a:srgbClr val="333333"/>
                </a:solidFill>
                <a:latin typeface="+mn-lt"/>
              </a:rPr>
              <a:t>Сформулируйте задание.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1012" y="1865655"/>
            <a:ext cx="17874542" cy="10945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>
                <a:solidFill>
                  <a:schemeClr val="tx1"/>
                </a:solidFill>
              </a:rPr>
              <a:t>Приём «</a:t>
            </a:r>
            <a:r>
              <a:rPr lang="ru-RU" sz="4400" b="1" dirty="0" err="1">
                <a:solidFill>
                  <a:schemeClr val="tx1"/>
                </a:solidFill>
              </a:rPr>
              <a:t>Инсерт</a:t>
            </a:r>
            <a:r>
              <a:rPr lang="ru-RU" sz="4400" b="1" dirty="0">
                <a:solidFill>
                  <a:schemeClr val="tx1"/>
                </a:solidFill>
              </a:rPr>
              <a:t>» </a:t>
            </a:r>
            <a:endParaRPr lang="ru-RU" sz="4400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128" y="3149440"/>
            <a:ext cx="9023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560" y="2778619"/>
            <a:ext cx="18473449" cy="3920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200" dirty="0"/>
              <a:t>Приём используется на стадии «осмысления». При работе с текстом используется два шага: чтение с пометками и заполнение таблицы «</a:t>
            </a:r>
            <a:r>
              <a:rPr lang="ru-RU" sz="3200" dirty="0" err="1"/>
              <a:t>Инсерт</a:t>
            </a:r>
            <a:r>
              <a:rPr lang="ru-RU" sz="3200" dirty="0"/>
              <a:t>». </a:t>
            </a:r>
          </a:p>
          <a:p>
            <a:pPr algn="just"/>
            <a:r>
              <a:rPr lang="ru-RU" sz="3200" dirty="0"/>
              <a:t>Шаг 1: Во время чтения текста учащиеся делают на полях пометки: «V» – уже знал; «+» – новое; « – » – думал иначе; «?» – не понял, есть вопросы. Совсем не обязательно помечать каждую строчку или каждую предлагаемую идею. </a:t>
            </a:r>
          </a:p>
          <a:p>
            <a:pPr algn="just"/>
            <a:r>
              <a:rPr lang="ru-RU" sz="3200" dirty="0"/>
              <a:t>Шаг 2: Заполнение таблицы «</a:t>
            </a:r>
            <a:r>
              <a:rPr lang="ru-RU" sz="3200" dirty="0" err="1"/>
              <a:t>Инсерт</a:t>
            </a:r>
            <a:r>
              <a:rPr lang="ru-RU" sz="3200" dirty="0"/>
              <a:t>», количество граф которой соответствует числу значков маркировки.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65267"/>
              </p:ext>
            </p:extLst>
          </p:nvPr>
        </p:nvGraphicFramePr>
        <p:xfrm>
          <a:off x="321012" y="6944564"/>
          <a:ext cx="18086268" cy="206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1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1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1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1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1005"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«V» – уже знал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«+» – новое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« – » – думал иначе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«?» – не понял, есть вопросы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0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926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1120431"/>
            <a:ext cx="18614352" cy="211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ДИСКУССИЯ </a:t>
            </a:r>
          </a:p>
          <a:p>
            <a:pPr lvl="0" algn="ctr"/>
            <a:r>
              <a:rPr lang="ru-RU" sz="4400" b="1" dirty="0">
                <a:solidFill>
                  <a:schemeClr val="tx1"/>
                </a:solidFill>
                <a:latin typeface="+mn-lt"/>
              </a:rPr>
              <a:t>Какие риски могут возникнуть при включении финансовой грамотности в урок «Окружающий мир»?</a:t>
            </a:r>
            <a:endParaRPr lang="ru-RU" sz="4400" b="1" dirty="0">
              <a:solidFill>
                <a:schemeClr val="tx1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606" y="3456448"/>
            <a:ext cx="9845943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0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215586" y="1005272"/>
            <a:ext cx="18645789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ПОДВОДИМ ИТОГИ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9</a:t>
            </a:r>
          </a:p>
        </p:txBody>
      </p:sp>
      <p:sp>
        <p:nvSpPr>
          <p:cNvPr id="7" name="Google Shape;106;p3"/>
          <p:cNvSpPr txBox="1"/>
          <p:nvPr/>
        </p:nvSpPr>
        <p:spPr>
          <a:xfrm>
            <a:off x="215586" y="3146169"/>
            <a:ext cx="18645789" cy="568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4000" dirty="0">
              <a:latin typeface="Times New Roman" panose="02020603050405020304" pitchFamily="18" charset="0"/>
            </a:endParaRPr>
          </a:p>
          <a:p>
            <a:pPr algn="just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графу «П» - «плюс»- записывается все, что понравилось на занятии, информация и формы работы, которые вызвали положительные эмоции, либо, могут быть полезны для достижения каких-то целей.</a:t>
            </a:r>
          </a:p>
          <a:p>
            <a:pPr algn="just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графу «М» - «минус» - записывается все, что не понравилось, показалось скучным, осталось непонятным, или информация, которая, оказалась не нужной, бесполезной.</a:t>
            </a:r>
          </a:p>
          <a:p>
            <a:pPr algn="just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графу «И» - «интересно» - вписываются все любопытные факты, о </a:t>
            </a:r>
            <a:r>
              <a:rPr lang="ru-RU" sz="4000">
                <a:latin typeface="Arial" panose="020B0604020202020204" pitchFamily="34" charset="0"/>
                <a:cs typeface="Arial" panose="020B0604020202020204" pitchFamily="34" charset="0"/>
              </a:rPr>
              <a:t>которых узнали,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что вызвало интерес.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248405"/>
              </p:ext>
            </p:extLst>
          </p:nvPr>
        </p:nvGraphicFramePr>
        <p:xfrm>
          <a:off x="2701638" y="2286000"/>
          <a:ext cx="13648866" cy="1214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9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9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9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4661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Плюс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Минус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Интересно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425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9</a:t>
            </a:r>
          </a:p>
        </p:txBody>
      </p:sp>
      <p:sp>
        <p:nvSpPr>
          <p:cNvPr id="7" name="Google Shape;106;p3"/>
          <p:cNvSpPr txBox="1"/>
          <p:nvPr/>
        </p:nvSpPr>
        <p:spPr>
          <a:xfrm>
            <a:off x="466401" y="1144305"/>
            <a:ext cx="18155540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МЕТОДИЧЕСКОЕ ОБЕСПЕЧЕНИЕ </a:t>
            </a:r>
          </a:p>
        </p:txBody>
      </p:sp>
      <p:sp>
        <p:nvSpPr>
          <p:cNvPr id="8" name="Google Shape;106;p3"/>
          <p:cNvSpPr txBox="1"/>
          <p:nvPr/>
        </p:nvSpPr>
        <p:spPr>
          <a:xfrm>
            <a:off x="550915" y="1637780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УЧЕБНО-МЕТОДИЧЕСКИЕ КОМПЛЕКТЫ ПО ОКРУЖАЮЩЕМУ МИРУ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49128"/>
          <a:stretch/>
        </p:blipFill>
        <p:spPr>
          <a:xfrm>
            <a:off x="2965701" y="3419622"/>
            <a:ext cx="5210111" cy="6506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1733"/>
          <a:stretch/>
        </p:blipFill>
        <p:spPr>
          <a:xfrm>
            <a:off x="9829800" y="3419623"/>
            <a:ext cx="4943212" cy="65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06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9</a:t>
            </a:r>
          </a:p>
        </p:txBody>
      </p:sp>
      <p:sp>
        <p:nvSpPr>
          <p:cNvPr id="7" name="Google Shape;106;p3"/>
          <p:cNvSpPr txBox="1"/>
          <p:nvPr/>
        </p:nvSpPr>
        <p:spPr>
          <a:xfrm>
            <a:off x="466401" y="1144305"/>
            <a:ext cx="18155540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МЕТОДИЧЕСКОЕ ОБЕСПЕЧЕНИЕ </a:t>
            </a:r>
          </a:p>
        </p:txBody>
      </p:sp>
      <p:sp>
        <p:nvSpPr>
          <p:cNvPr id="8" name="Google Shape;106;p3"/>
          <p:cNvSpPr txBox="1"/>
          <p:nvPr/>
        </p:nvSpPr>
        <p:spPr>
          <a:xfrm>
            <a:off x="550915" y="1637780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УЧЕБНО-МЕТОДИЧЕСКИЕ КОМПЛЕКТЫ ПО ФИНАНСОВОЙ ГРАМОТНОСТИ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37329" y="2995242"/>
            <a:ext cx="9601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носят практический характер; </a:t>
            </a:r>
          </a:p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можно начинать изучение с любого возраста; </a:t>
            </a:r>
          </a:p>
          <a:p>
            <a:r>
              <a:rPr lang="ru-RU" sz="3200" dirty="0"/>
              <a:t>обучение может вестись в разновозрастных группах; </a:t>
            </a:r>
          </a:p>
          <a:p>
            <a:endParaRPr lang="ru-RU" sz="3200" dirty="0"/>
          </a:p>
          <a:p>
            <a:r>
              <a:rPr lang="ru-RU" sz="3200" dirty="0"/>
              <a:t>имеют большое количество интерактивных заданий, форм занятий, в </a:t>
            </a:r>
            <a:r>
              <a:rPr lang="ru-RU" sz="3200" dirty="0" err="1"/>
              <a:t>т.ч</a:t>
            </a:r>
            <a:r>
              <a:rPr lang="ru-RU" sz="3200" dirty="0"/>
              <a:t>. </a:t>
            </a:r>
          </a:p>
          <a:p>
            <a:pPr lvl="2"/>
            <a:r>
              <a:rPr lang="ru-RU" sz="3200" dirty="0"/>
              <a:t>• учебных игр, </a:t>
            </a:r>
          </a:p>
          <a:p>
            <a:pPr lvl="2"/>
            <a:r>
              <a:rPr lang="ru-RU" sz="3200" dirty="0"/>
              <a:t>• проектов, </a:t>
            </a:r>
          </a:p>
          <a:p>
            <a:pPr lvl="2"/>
            <a:r>
              <a:rPr lang="ru-RU" sz="3200" dirty="0"/>
              <a:t>• написания эссе и др.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48" y="3034907"/>
            <a:ext cx="668662" cy="668662"/>
          </a:xfrm>
          <a:prstGeom prst="rect">
            <a:avLst/>
          </a:prstGeom>
        </p:spPr>
      </p:pic>
      <p:sp>
        <p:nvSpPr>
          <p:cNvPr id="12" name="Шестиугольник 11"/>
          <p:cNvSpPr/>
          <p:nvPr/>
        </p:nvSpPr>
        <p:spPr>
          <a:xfrm rot="16200000">
            <a:off x="817687" y="2893867"/>
            <a:ext cx="1209713" cy="994924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654">
              <a:defRPr/>
            </a:pPr>
            <a:endParaRPr lang="ru-RU" sz="2104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12" y="4936072"/>
            <a:ext cx="747392" cy="747392"/>
          </a:xfrm>
          <a:prstGeom prst="rect">
            <a:avLst/>
          </a:prstGeom>
        </p:spPr>
      </p:pic>
      <p:sp>
        <p:nvSpPr>
          <p:cNvPr id="14" name="Шестиугольник 13"/>
          <p:cNvSpPr/>
          <p:nvPr/>
        </p:nvSpPr>
        <p:spPr>
          <a:xfrm rot="16200000">
            <a:off x="817687" y="4849207"/>
            <a:ext cx="1209713" cy="994924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654">
              <a:defRPr/>
            </a:pPr>
            <a:endParaRPr lang="ru-RU" sz="2104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55" y="6927533"/>
            <a:ext cx="662915" cy="662915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 rot="16200000">
            <a:off x="822477" y="6723864"/>
            <a:ext cx="1209713" cy="994925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654">
              <a:defRPr/>
            </a:pPr>
            <a:endParaRPr lang="ru-RU" sz="2104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437E5B-C074-4678-A847-AA1F890AD0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2576" y="3606318"/>
            <a:ext cx="6610577" cy="6076424"/>
          </a:xfrm>
          <a:prstGeom prst="rect">
            <a:avLst/>
          </a:prstGeom>
        </p:spPr>
      </p:pic>
      <p:pic>
        <p:nvPicPr>
          <p:cNvPr id="18" name="Picture 2" descr="https://minsk-region.gov.by/upload/medialibrary/856/8569246cd8e749dcfe3a5ab5d40d744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111" y="3947323"/>
            <a:ext cx="4864149" cy="32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26857" y="8950509"/>
            <a:ext cx="11565719" cy="139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96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ФЕДЕРАЛЬНОМ ПЕРЕЧНЕ УЧЕБНИКОВ -  </a:t>
            </a:r>
            <a:r>
              <a:rPr lang="ru-RU" sz="1696" dirty="0">
                <a:latin typeface="Rubik"/>
              </a:rPr>
              <a:t>Приказ Министерства просвещения РФ №858 от 21 сентября 2022 «Об утверждении федерального перечня учебников, допущенных к использованию при реализации имеющихся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и установления предельного срока использования исключенных учебников» (регистрационный № 70799 от 1 ноября 2022 г.)</a:t>
            </a:r>
            <a:endParaRPr lang="ru-RU" sz="1696" dirty="0"/>
          </a:p>
        </p:txBody>
      </p:sp>
    </p:spTree>
    <p:extLst>
      <p:ext uri="{BB962C8B-B14F-4D97-AF65-F5344CB8AC3E}">
        <p14:creationId xmlns:p14="http://schemas.microsoft.com/office/powerpoint/2010/main" val="23890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221276" y="2166711"/>
            <a:ext cx="18645789" cy="162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/>
              <a:t>УМК «Введение в финансовую грамотность»</a:t>
            </a:r>
          </a:p>
          <a:p>
            <a:pPr lvl="0"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Proxima Nova"/>
                <a:cs typeface="Proxima Nova"/>
                <a:sym typeface="Proxima Nova"/>
                <a:hlinkClick r:id="rId3"/>
              </a:rPr>
              <a:t>https://fincult.info/teaching/uchebno-metodicheskiy-komplekc-vvedenie-v-finansovuyu-gramotnost-dlya-nachalnoy-shkoly/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9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958789" y="2633121"/>
          <a:ext cx="15818692" cy="861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5330" y="6938154"/>
            <a:ext cx="3779497" cy="2361184"/>
          </a:xfrm>
          <a:prstGeom prst="rect">
            <a:avLst/>
          </a:prstGeom>
        </p:spPr>
      </p:pic>
      <p:sp>
        <p:nvSpPr>
          <p:cNvPr id="7" name="Google Shape;106;p3"/>
          <p:cNvSpPr txBox="1"/>
          <p:nvPr/>
        </p:nvSpPr>
        <p:spPr>
          <a:xfrm>
            <a:off x="466401" y="1144305"/>
            <a:ext cx="18155540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МЕТОДИЧЕСКОЕ ОБЕСПЕЧЕНИЕ </a:t>
            </a:r>
          </a:p>
        </p:txBody>
      </p:sp>
    </p:spTree>
    <p:extLst>
      <p:ext uri="{BB962C8B-B14F-4D97-AF65-F5344CB8AC3E}">
        <p14:creationId xmlns:p14="http://schemas.microsoft.com/office/powerpoint/2010/main" val="299229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466401" y="1517628"/>
            <a:ext cx="18155540" cy="75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МЕТОДИЧЕСКОЕ ОБЕСПЕЧЕНИЕ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5527" y="7422777"/>
            <a:ext cx="18386414" cy="2339787"/>
          </a:xfrm>
          <a:prstGeom prst="rect">
            <a:avLst/>
          </a:prstGeom>
          <a:solidFill>
            <a:schemeClr val="bg1"/>
          </a:solidFill>
          <a:ln>
            <a:solidFill>
              <a:srgbClr val="E2005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32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Ресурсы, разработанные Ак Барс Банк:</a:t>
            </a:r>
          </a:p>
          <a:p>
            <a:endParaRPr lang="ru-RU" sz="3200" b="1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540000"/>
            <a:r>
              <a:rPr lang="ru-RU" sz="32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подкасты о финансовой грамотности для детей</a:t>
            </a:r>
          </a:p>
          <a:p>
            <a:pPr marL="540000"/>
            <a:r>
              <a:rPr lang="ru-RU" sz="32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https://life.akbars.ru/uchimsya/vosem-detskikh-podkastov-o-finansovoy-gramotnosti/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ru-RU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527" y="2549236"/>
            <a:ext cx="18386414" cy="4228082"/>
          </a:xfrm>
          <a:prstGeom prst="rect">
            <a:avLst/>
          </a:prstGeom>
          <a:solidFill>
            <a:schemeClr val="bg1"/>
          </a:solidFill>
          <a:ln>
            <a:solidFill>
              <a:srgbClr val="0096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Ресурсы, разработанные Сбербанком:</a:t>
            </a:r>
          </a:p>
          <a:p>
            <a:endParaRPr lang="ru-RU" sz="3200" b="1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540000" algn="just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«Как зарабатывают взрослые?»</a:t>
            </a:r>
          </a:p>
          <a:p>
            <a:pPr marL="540000" algn="just"/>
            <a:r>
              <a:rPr lang="ru-RU" sz="2800" dirty="0">
                <a:solidFill>
                  <a:srgbClr val="009657"/>
                </a:solidFill>
              </a:rPr>
              <a:t> </a:t>
            </a:r>
            <a:r>
              <a:rPr lang="ru-RU" sz="2800" dirty="0">
                <a:solidFill>
                  <a:srgbClr val="009657"/>
                </a:solidFill>
                <a:hlinkClick r:id="rId6"/>
              </a:rPr>
              <a:t>https://www.sberbank.com/ru/person/bank_cards/debit/sberkarta_kids/video2</a:t>
            </a:r>
            <a:endParaRPr lang="ru-RU" sz="2800" dirty="0">
              <a:solidFill>
                <a:srgbClr val="009657"/>
              </a:solidFill>
            </a:endParaRPr>
          </a:p>
          <a:p>
            <a:pPr marL="5400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«Простые способы копить деньги»</a:t>
            </a:r>
          </a:p>
          <a:p>
            <a:pPr marL="540000"/>
            <a:r>
              <a:rPr lang="ru-RU" sz="2800" dirty="0">
                <a:solidFill>
                  <a:srgbClr val="009657"/>
                </a:solidFill>
              </a:rPr>
              <a:t> </a:t>
            </a:r>
            <a:r>
              <a:rPr lang="ru-RU" sz="2800" dirty="0">
                <a:solidFill>
                  <a:srgbClr val="009657"/>
                </a:solidFill>
                <a:hlinkClick r:id="rId7"/>
              </a:rPr>
              <a:t>https://www.sberbank.com/ru/person/bank_cards/debit/sberkarta_kids/video5</a:t>
            </a:r>
            <a:endParaRPr lang="ru-RU" sz="2800" dirty="0">
              <a:solidFill>
                <a:srgbClr val="009657"/>
              </a:solidFill>
            </a:endParaRPr>
          </a:p>
          <a:p>
            <a:pPr marL="5400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«Финансовое здоровье»</a:t>
            </a:r>
          </a:p>
          <a:p>
            <a:pPr marL="540000"/>
            <a:r>
              <a:rPr lang="ru-RU" sz="2800" dirty="0">
                <a:solidFill>
                  <a:srgbClr val="009657"/>
                </a:solidFill>
              </a:rPr>
              <a:t> </a:t>
            </a:r>
            <a:r>
              <a:rPr lang="ru-RU" sz="2800" dirty="0">
                <a:solidFill>
                  <a:srgbClr val="009657"/>
                </a:solidFill>
                <a:hlinkClick r:id="rId8"/>
              </a:rPr>
              <a:t>https://sbersova.ru/sections/economy/finansovoe-zdorove-kak-ustroena-ekonomika</a:t>
            </a:r>
            <a:endParaRPr lang="ru-RU" sz="2800" dirty="0">
              <a:solidFill>
                <a:srgbClr val="0096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59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9871" y="2969830"/>
            <a:ext cx="172195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i="1" dirty="0">
                <a:solidFill>
                  <a:schemeClr val="tx1"/>
                </a:solidFill>
                <a:latin typeface="+mn-lt"/>
              </a:rPr>
              <a:t>«Страшная опасность — безделье за партой; безделье шесть часов ежедневно, безделье месяцы и годы. Это развращает, морально калечит человека, и ни школьная бригада, ни школьный участок, ни мастерская — ничто не может возместить того, что упущено в самой главной сфере, где человек должен быть тружеником, — в сфере мысли». </a:t>
            </a:r>
          </a:p>
          <a:p>
            <a:pPr algn="r"/>
            <a:endParaRPr lang="ru-RU" sz="3600" dirty="0">
              <a:solidFill>
                <a:schemeClr val="tx1"/>
              </a:solidFill>
              <a:latin typeface="+mn-lt"/>
            </a:endParaRPr>
          </a:p>
          <a:p>
            <a:pPr algn="r"/>
            <a:endParaRPr lang="ru-RU" sz="3600" dirty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ru-RU" sz="3600" dirty="0">
                <a:solidFill>
                  <a:schemeClr val="tx1"/>
                </a:solidFill>
                <a:latin typeface="+mn-lt"/>
              </a:rPr>
              <a:t>В. А. Сухомлинский </a:t>
            </a:r>
            <a:br>
              <a:rPr lang="ru-RU" sz="3600" dirty="0">
                <a:latin typeface="+mn-lt"/>
              </a:rPr>
            </a:br>
            <a:br>
              <a:rPr lang="ru-RU" sz="3600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23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271" y="5209310"/>
            <a:ext cx="7711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solidFill>
                  <a:schemeClr val="tx1"/>
                </a:solidFill>
                <a:latin typeface="+mn-lt"/>
              </a:rPr>
              <a:t>Пример задания из ВПР:</a:t>
            </a:r>
          </a:p>
          <a:p>
            <a:pPr algn="just"/>
            <a:endParaRPr lang="ru-RU" sz="3200" dirty="0">
              <a:solidFill>
                <a:schemeClr val="tx1"/>
              </a:solidFill>
              <a:latin typeface="+mn-lt"/>
            </a:endParaRPr>
          </a:p>
          <a:p>
            <a:pPr algn="just"/>
            <a:br>
              <a:rPr lang="ru-RU" sz="3200" dirty="0">
                <a:solidFill>
                  <a:schemeClr val="tx1"/>
                </a:solidFill>
                <a:latin typeface="+mn-lt"/>
              </a:rPr>
            </a:br>
            <a:br>
              <a:rPr lang="ru-RU" sz="3200" dirty="0">
                <a:solidFill>
                  <a:schemeClr val="tx1"/>
                </a:solidFill>
                <a:latin typeface="+mn-lt"/>
              </a:rPr>
            </a:b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816" y="1306370"/>
            <a:ext cx="9508019" cy="84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99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80109" y="1120431"/>
            <a:ext cx="18614352" cy="137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>
                <a:solidFill>
                  <a:schemeClr val="tx1"/>
                </a:solidFill>
                <a:ea typeface="Proxima Nova"/>
                <a:cs typeface="Proxima Nova"/>
              </a:rPr>
              <a:t>АКТИВНЫЕ МЕТОДЫ ОРГАНИЗАЦИИ УЧЕБНО-ПОЗНАВАТЕЛЬНОЙ ДЕЯТЕЛЬНОСТИ УЧАЩИХСЯ НА УРОКЕ «ОКРУЖАЮЩИЙ МИР»</a:t>
            </a:r>
            <a:endParaRPr lang="ru-RU" sz="40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7193" y="2399045"/>
            <a:ext cx="180801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b="1" dirty="0"/>
              <a:t>Дерево решений </a:t>
            </a:r>
          </a:p>
          <a:p>
            <a:pPr algn="just">
              <a:lnSpc>
                <a:spcPct val="150000"/>
              </a:lnSpc>
            </a:pPr>
            <a:r>
              <a:rPr lang="ru-RU" sz="3600" dirty="0"/>
              <a:t>При выполнении заданий по классификации (например, товаров и услуг) или принятию решений (например, выбор варианта семейного отдыха) можно построить дерево решений.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07" y="5718984"/>
            <a:ext cx="13452437" cy="478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7253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2324</Words>
  <Application>Microsoft Office PowerPoint</Application>
  <PresentationFormat>Произвольный</PresentationFormat>
  <Paragraphs>225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Times New Roman</vt:lpstr>
      <vt:lpstr>Wingdings</vt:lpstr>
      <vt:lpstr>Proxima Nova Rg</vt:lpstr>
      <vt:lpstr>Calibri Light</vt:lpstr>
      <vt:lpstr>Rubik</vt:lpstr>
      <vt:lpstr>Calibri</vt:lpstr>
      <vt:lpstr>Arial Narrow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Татьяна</cp:lastModifiedBy>
  <cp:revision>137</cp:revision>
  <dcterms:created xsi:type="dcterms:W3CDTF">2003-02-28T13:27:04Z</dcterms:created>
  <dcterms:modified xsi:type="dcterms:W3CDTF">2024-09-26T08:12:56Z</dcterms:modified>
</cp:coreProperties>
</file>