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25" r:id="rId3"/>
    <p:sldId id="419" r:id="rId4"/>
    <p:sldId id="432" r:id="rId5"/>
    <p:sldId id="446" r:id="rId6"/>
    <p:sldId id="447" r:id="rId7"/>
    <p:sldId id="449" r:id="rId8"/>
    <p:sldId id="436" r:id="rId9"/>
    <p:sldId id="431" r:id="rId10"/>
    <p:sldId id="258" r:id="rId11"/>
    <p:sldId id="429" r:id="rId12"/>
    <p:sldId id="416" r:id="rId13"/>
    <p:sldId id="444" r:id="rId14"/>
    <p:sldId id="437" r:id="rId15"/>
    <p:sldId id="427" r:id="rId16"/>
    <p:sldId id="428" r:id="rId17"/>
    <p:sldId id="445" r:id="rId18"/>
    <p:sldId id="430" r:id="rId19"/>
    <p:sldId id="435" r:id="rId20"/>
    <p:sldId id="434" r:id="rId21"/>
    <p:sldId id="433" r:id="rId22"/>
    <p:sldId id="418" r:id="rId23"/>
    <p:sldId id="417" r:id="rId24"/>
    <p:sldId id="421" r:id="rId25"/>
    <p:sldId id="422" r:id="rId26"/>
    <p:sldId id="442" r:id="rId27"/>
  </p:sldIdLst>
  <p:sldSz cx="18972213" cy="10691813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roxima Nova" panose="02000506030000020004" pitchFamily="50" charset="0"/>
      <p:regular r:id="rId37"/>
      <p:bold r:id="rId38"/>
      <p:italic r:id="rId39"/>
      <p:boldItalic r:id="rId40"/>
    </p:embeddedFont>
    <p:embeddedFont>
      <p:font typeface="Proxima Nova Rg" panose="02000506030000020004" pitchFamily="2" charset="0"/>
      <p:regular r:id="rId41"/>
      <p:bold r:id="rId42"/>
      <p:italic r:id="rId43"/>
      <p:boldItalic r:id="rId44"/>
    </p:embeddedFont>
    <p:embeddedFont>
      <p:font typeface="PT Sans" panose="020B0503020203020204" pitchFamily="34" charset="-52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54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g14KWEQAwqBeKW3ZawvbmYUjr6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вренов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>
        <p:guide orient="horz" pos="1266"/>
        <p:guide pos="10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73" Type="http://customschemas.google.com/relationships/presentationmetadata" Target="meta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F0684-AE4E-45E0-BC04-5AD6A09A46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ACDFF-6B6C-4FEC-905D-C621905F664B}">
      <dgm:prSet phldrT="[Текст]" custT="1"/>
      <dgm:spPr/>
      <dgm:t>
        <a:bodyPr/>
        <a:lstStyle/>
        <a:p>
          <a:r>
            <a:rPr lang="ru-RU" sz="3200" b="1" dirty="0"/>
            <a:t>Является интегрированным</a:t>
          </a:r>
        </a:p>
      </dgm:t>
    </dgm:pt>
    <dgm:pt modelId="{68A5117F-8FA4-4779-AEB3-7474F1FD0581}" type="parTrans" cxnId="{99AEB64C-0260-4C27-B107-4C37769BD39A}">
      <dgm:prSet/>
      <dgm:spPr/>
      <dgm:t>
        <a:bodyPr/>
        <a:lstStyle/>
        <a:p>
          <a:endParaRPr lang="ru-RU"/>
        </a:p>
      </dgm:t>
    </dgm:pt>
    <dgm:pt modelId="{95EA48BC-CDFA-4584-9588-6EE3BCBDC400}" type="sibTrans" cxnId="{99AEB64C-0260-4C27-B107-4C37769BD39A}">
      <dgm:prSet/>
      <dgm:spPr/>
      <dgm:t>
        <a:bodyPr/>
        <a:lstStyle/>
        <a:p>
          <a:endParaRPr lang="ru-RU"/>
        </a:p>
      </dgm:t>
    </dgm:pt>
    <dgm:pt modelId="{96324FD9-B5FC-43CB-B473-8207D8470961}">
      <dgm:prSet phldrT="[Текст]" custT="1"/>
      <dgm:spPr/>
      <dgm:t>
        <a:bodyPr/>
        <a:lstStyle/>
        <a:p>
          <a:r>
            <a:rPr lang="ru-RU" sz="2800" b="1" dirty="0"/>
            <a:t>Позволяет формировать у детей целостную научную картину мира</a:t>
          </a:r>
        </a:p>
      </dgm:t>
    </dgm:pt>
    <dgm:pt modelId="{9FAB4171-4E26-4417-812F-3715A2505B4D}" type="parTrans" cxnId="{DB474B75-3A8F-4E2D-BEEC-92546AB68D0E}">
      <dgm:prSet/>
      <dgm:spPr/>
      <dgm:t>
        <a:bodyPr/>
        <a:lstStyle/>
        <a:p>
          <a:endParaRPr lang="ru-RU"/>
        </a:p>
      </dgm:t>
    </dgm:pt>
    <dgm:pt modelId="{704CD9DC-4855-4A59-A40C-E90F6EAEB676}" type="sibTrans" cxnId="{DB474B75-3A8F-4E2D-BEEC-92546AB68D0E}">
      <dgm:prSet/>
      <dgm:spPr/>
      <dgm:t>
        <a:bodyPr/>
        <a:lstStyle/>
        <a:p>
          <a:endParaRPr lang="ru-RU"/>
        </a:p>
      </dgm:t>
    </dgm:pt>
    <dgm:pt modelId="{A78E1A35-20DB-4361-AA35-E8389F2D89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/>
            <a:t>Создает условия для движения учащихся от репродуктивного уровня к продуктивному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8675A305-7D7E-40EA-8F0A-DC2CA9899F39}" type="parTrans" cxnId="{23508A5D-0EEA-4B33-8907-EC2A0F794904}">
      <dgm:prSet/>
      <dgm:spPr/>
      <dgm:t>
        <a:bodyPr/>
        <a:lstStyle/>
        <a:p>
          <a:endParaRPr lang="ru-RU"/>
        </a:p>
      </dgm:t>
    </dgm:pt>
    <dgm:pt modelId="{01BCFFDA-4FA6-4CC4-8B07-E5DC5F826EA2}" type="sibTrans" cxnId="{23508A5D-0EEA-4B33-8907-EC2A0F794904}">
      <dgm:prSet/>
      <dgm:spPr/>
      <dgm:t>
        <a:bodyPr/>
        <a:lstStyle/>
        <a:p>
          <a:endParaRPr lang="ru-RU"/>
        </a:p>
      </dgm:t>
    </dgm:pt>
    <dgm:pt modelId="{825B87F0-F500-4335-9733-AA444F9B98D9}">
      <dgm:prSet phldrT="[Текст]" custT="1"/>
      <dgm:spPr/>
      <dgm:t>
        <a:bodyPr/>
        <a:lstStyle/>
        <a:p>
          <a:r>
            <a:rPr lang="ru-RU" sz="2800" b="1" dirty="0"/>
            <a:t>Учитывает разный уровень способностей детей</a:t>
          </a:r>
        </a:p>
      </dgm:t>
    </dgm:pt>
    <dgm:pt modelId="{2D9BFAC1-57D3-4FC1-A8CB-CE5F03E6589F}" type="parTrans" cxnId="{DD91670C-5E50-4A03-9C1C-A8180FD6528D}">
      <dgm:prSet/>
      <dgm:spPr/>
      <dgm:t>
        <a:bodyPr/>
        <a:lstStyle/>
        <a:p>
          <a:endParaRPr lang="ru-RU"/>
        </a:p>
      </dgm:t>
    </dgm:pt>
    <dgm:pt modelId="{9C259573-D128-4940-94FC-99BEC49CF5E1}" type="sibTrans" cxnId="{DD91670C-5E50-4A03-9C1C-A8180FD6528D}">
      <dgm:prSet/>
      <dgm:spPr/>
      <dgm:t>
        <a:bodyPr/>
        <a:lstStyle/>
        <a:p>
          <a:endParaRPr lang="ru-RU"/>
        </a:p>
      </dgm:t>
    </dgm:pt>
    <dgm:pt modelId="{769A936B-9FB0-4B0C-BB81-3E39F693BDCE}">
      <dgm:prSet phldrT="[Текст]" custT="1"/>
      <dgm:spPr/>
      <dgm:t>
        <a:bodyPr/>
        <a:lstStyle/>
        <a:p>
          <a:r>
            <a:rPr lang="ru-RU" sz="2800" b="1" dirty="0"/>
            <a:t>Опирается на опыт ребенка</a:t>
          </a:r>
        </a:p>
      </dgm:t>
    </dgm:pt>
    <dgm:pt modelId="{FD7D81E9-5035-4F30-B9BF-61FA1D18F476}" type="parTrans" cxnId="{64D774CB-EC73-450D-97FC-3C6E9B4311FB}">
      <dgm:prSet/>
      <dgm:spPr/>
      <dgm:t>
        <a:bodyPr/>
        <a:lstStyle/>
        <a:p>
          <a:endParaRPr lang="ru-RU"/>
        </a:p>
      </dgm:t>
    </dgm:pt>
    <dgm:pt modelId="{5D376C80-5022-4551-B629-C0E6B098CA40}" type="sibTrans" cxnId="{64D774CB-EC73-450D-97FC-3C6E9B4311FB}">
      <dgm:prSet/>
      <dgm:spPr/>
      <dgm:t>
        <a:bodyPr/>
        <a:lstStyle/>
        <a:p>
          <a:endParaRPr lang="ru-RU"/>
        </a:p>
      </dgm:t>
    </dgm:pt>
    <dgm:pt modelId="{3D811C29-3A64-4BC3-9077-AC72B74A4D81}" type="pres">
      <dgm:prSet presAssocID="{32FF0684-AE4E-45E0-BC04-5AD6A09A46A1}" presName="diagram" presStyleCnt="0">
        <dgm:presLayoutVars>
          <dgm:dir/>
          <dgm:resizeHandles val="exact"/>
        </dgm:presLayoutVars>
      </dgm:prSet>
      <dgm:spPr/>
    </dgm:pt>
    <dgm:pt modelId="{4B31DAAE-6A96-4AC2-BFC2-D6F59E350429}" type="pres">
      <dgm:prSet presAssocID="{708ACDFF-6B6C-4FEC-905D-C621905F664B}" presName="node" presStyleLbl="node1" presStyleIdx="0" presStyleCnt="5" custScaleX="123261" custScaleY="121298">
        <dgm:presLayoutVars>
          <dgm:bulletEnabled val="1"/>
        </dgm:presLayoutVars>
      </dgm:prSet>
      <dgm:spPr/>
    </dgm:pt>
    <dgm:pt modelId="{033B1E7C-1A95-44A8-B7FD-15CAEA3FAAD9}" type="pres">
      <dgm:prSet presAssocID="{95EA48BC-CDFA-4584-9588-6EE3BCBDC400}" presName="sibTrans" presStyleCnt="0"/>
      <dgm:spPr/>
    </dgm:pt>
    <dgm:pt modelId="{468D9FD6-D06C-45BC-9B51-1217E48425C1}" type="pres">
      <dgm:prSet presAssocID="{96324FD9-B5FC-43CB-B473-8207D8470961}" presName="node" presStyleLbl="node1" presStyleIdx="1" presStyleCnt="5" custScaleX="132049" custScaleY="117804">
        <dgm:presLayoutVars>
          <dgm:bulletEnabled val="1"/>
        </dgm:presLayoutVars>
      </dgm:prSet>
      <dgm:spPr/>
    </dgm:pt>
    <dgm:pt modelId="{C926F537-FA40-412E-9163-25AB789BC5FE}" type="pres">
      <dgm:prSet presAssocID="{704CD9DC-4855-4A59-A40C-E90F6EAEB676}" presName="sibTrans" presStyleCnt="0"/>
      <dgm:spPr/>
    </dgm:pt>
    <dgm:pt modelId="{08823183-6F3E-4177-9D63-6B10EB9A631C}" type="pres">
      <dgm:prSet presAssocID="{A78E1A35-20DB-4361-AA35-E8389F2D8976}" presName="node" presStyleLbl="node1" presStyleIdx="2" presStyleCnt="5" custScaleX="124625" custScaleY="126985">
        <dgm:presLayoutVars>
          <dgm:bulletEnabled val="1"/>
        </dgm:presLayoutVars>
      </dgm:prSet>
      <dgm:spPr/>
    </dgm:pt>
    <dgm:pt modelId="{E434DB2A-A02D-4DC2-AB03-E71606AC8E13}" type="pres">
      <dgm:prSet presAssocID="{01BCFFDA-4FA6-4CC4-8B07-E5DC5F826EA2}" presName="sibTrans" presStyleCnt="0"/>
      <dgm:spPr/>
    </dgm:pt>
    <dgm:pt modelId="{BE7A34A6-F043-48DD-B9AC-951A7283CA12}" type="pres">
      <dgm:prSet presAssocID="{825B87F0-F500-4335-9733-AA444F9B98D9}" presName="node" presStyleLbl="node1" presStyleIdx="3" presStyleCnt="5" custScaleX="133054" custScaleY="126368">
        <dgm:presLayoutVars>
          <dgm:bulletEnabled val="1"/>
        </dgm:presLayoutVars>
      </dgm:prSet>
      <dgm:spPr/>
    </dgm:pt>
    <dgm:pt modelId="{3B18A1A8-1BE1-4913-BFE8-19C2E273C46D}" type="pres">
      <dgm:prSet presAssocID="{9C259573-D128-4940-94FC-99BEC49CF5E1}" presName="sibTrans" presStyleCnt="0"/>
      <dgm:spPr/>
    </dgm:pt>
    <dgm:pt modelId="{9374814D-5AB0-4CA0-8691-49075A8AD28E}" type="pres">
      <dgm:prSet presAssocID="{769A936B-9FB0-4B0C-BB81-3E39F693BDCE}" presName="node" presStyleLbl="node1" presStyleIdx="4" presStyleCnt="5" custScaleX="121826" custScaleY="125066">
        <dgm:presLayoutVars>
          <dgm:bulletEnabled val="1"/>
        </dgm:presLayoutVars>
      </dgm:prSet>
      <dgm:spPr/>
    </dgm:pt>
  </dgm:ptLst>
  <dgm:cxnLst>
    <dgm:cxn modelId="{DD91670C-5E50-4A03-9C1C-A8180FD6528D}" srcId="{32FF0684-AE4E-45E0-BC04-5AD6A09A46A1}" destId="{825B87F0-F500-4335-9733-AA444F9B98D9}" srcOrd="3" destOrd="0" parTransId="{2D9BFAC1-57D3-4FC1-A8CB-CE5F03E6589F}" sibTransId="{9C259573-D128-4940-94FC-99BEC49CF5E1}"/>
    <dgm:cxn modelId="{D918922D-7AD9-4353-A3DD-26E5D3497B08}" type="presOf" srcId="{A78E1A35-20DB-4361-AA35-E8389F2D8976}" destId="{08823183-6F3E-4177-9D63-6B10EB9A631C}" srcOrd="0" destOrd="0" presId="urn:microsoft.com/office/officeart/2005/8/layout/default"/>
    <dgm:cxn modelId="{23508A5D-0EEA-4B33-8907-EC2A0F794904}" srcId="{32FF0684-AE4E-45E0-BC04-5AD6A09A46A1}" destId="{A78E1A35-20DB-4361-AA35-E8389F2D8976}" srcOrd="2" destOrd="0" parTransId="{8675A305-7D7E-40EA-8F0A-DC2CA9899F39}" sibTransId="{01BCFFDA-4FA6-4CC4-8B07-E5DC5F826EA2}"/>
    <dgm:cxn modelId="{56DDE646-EEE2-47E5-9C38-44FFDD13500C}" type="presOf" srcId="{708ACDFF-6B6C-4FEC-905D-C621905F664B}" destId="{4B31DAAE-6A96-4AC2-BFC2-D6F59E350429}" srcOrd="0" destOrd="0" presId="urn:microsoft.com/office/officeart/2005/8/layout/default"/>
    <dgm:cxn modelId="{99AEB64C-0260-4C27-B107-4C37769BD39A}" srcId="{32FF0684-AE4E-45E0-BC04-5AD6A09A46A1}" destId="{708ACDFF-6B6C-4FEC-905D-C621905F664B}" srcOrd="0" destOrd="0" parTransId="{68A5117F-8FA4-4779-AEB3-7474F1FD0581}" sibTransId="{95EA48BC-CDFA-4584-9588-6EE3BCBDC400}"/>
    <dgm:cxn modelId="{DB474B75-3A8F-4E2D-BEEC-92546AB68D0E}" srcId="{32FF0684-AE4E-45E0-BC04-5AD6A09A46A1}" destId="{96324FD9-B5FC-43CB-B473-8207D8470961}" srcOrd="1" destOrd="0" parTransId="{9FAB4171-4E26-4417-812F-3715A2505B4D}" sibTransId="{704CD9DC-4855-4A59-A40C-E90F6EAEB676}"/>
    <dgm:cxn modelId="{2DC453BD-B779-4B09-B149-99E2176C4ADE}" type="presOf" srcId="{32FF0684-AE4E-45E0-BC04-5AD6A09A46A1}" destId="{3D811C29-3A64-4BC3-9077-AC72B74A4D81}" srcOrd="0" destOrd="0" presId="urn:microsoft.com/office/officeart/2005/8/layout/default"/>
    <dgm:cxn modelId="{64D774CB-EC73-450D-97FC-3C6E9B4311FB}" srcId="{32FF0684-AE4E-45E0-BC04-5AD6A09A46A1}" destId="{769A936B-9FB0-4B0C-BB81-3E39F693BDCE}" srcOrd="4" destOrd="0" parTransId="{FD7D81E9-5035-4F30-B9BF-61FA1D18F476}" sibTransId="{5D376C80-5022-4551-B629-C0E6B098CA40}"/>
    <dgm:cxn modelId="{7C3017D2-8AFE-4497-86BD-F5C83EF6FD1C}" type="presOf" srcId="{825B87F0-F500-4335-9733-AA444F9B98D9}" destId="{BE7A34A6-F043-48DD-B9AC-951A7283CA12}" srcOrd="0" destOrd="0" presId="urn:microsoft.com/office/officeart/2005/8/layout/default"/>
    <dgm:cxn modelId="{DD7110EC-3F9B-42C6-9E39-35CA13E538EE}" type="presOf" srcId="{769A936B-9FB0-4B0C-BB81-3E39F693BDCE}" destId="{9374814D-5AB0-4CA0-8691-49075A8AD28E}" srcOrd="0" destOrd="0" presId="urn:microsoft.com/office/officeart/2005/8/layout/default"/>
    <dgm:cxn modelId="{5C6F8BF1-C9F8-4FF1-A0CB-64B67DFAEEAC}" type="presOf" srcId="{96324FD9-B5FC-43CB-B473-8207D8470961}" destId="{468D9FD6-D06C-45BC-9B51-1217E48425C1}" srcOrd="0" destOrd="0" presId="urn:microsoft.com/office/officeart/2005/8/layout/default"/>
    <dgm:cxn modelId="{1A263D07-1E1C-4E60-B7D1-42973933081F}" type="presParOf" srcId="{3D811C29-3A64-4BC3-9077-AC72B74A4D81}" destId="{4B31DAAE-6A96-4AC2-BFC2-D6F59E350429}" srcOrd="0" destOrd="0" presId="urn:microsoft.com/office/officeart/2005/8/layout/default"/>
    <dgm:cxn modelId="{80A664D8-CA5B-460E-A851-CB55B592BB7F}" type="presParOf" srcId="{3D811C29-3A64-4BC3-9077-AC72B74A4D81}" destId="{033B1E7C-1A95-44A8-B7FD-15CAEA3FAAD9}" srcOrd="1" destOrd="0" presId="urn:microsoft.com/office/officeart/2005/8/layout/default"/>
    <dgm:cxn modelId="{BEF3797C-50B6-493B-AEA5-2D978A940E1D}" type="presParOf" srcId="{3D811C29-3A64-4BC3-9077-AC72B74A4D81}" destId="{468D9FD6-D06C-45BC-9B51-1217E48425C1}" srcOrd="2" destOrd="0" presId="urn:microsoft.com/office/officeart/2005/8/layout/default"/>
    <dgm:cxn modelId="{C979B19B-BF4A-4BA4-8489-F7264A9F4A30}" type="presParOf" srcId="{3D811C29-3A64-4BC3-9077-AC72B74A4D81}" destId="{C926F537-FA40-412E-9163-25AB789BC5FE}" srcOrd="3" destOrd="0" presId="urn:microsoft.com/office/officeart/2005/8/layout/default"/>
    <dgm:cxn modelId="{BAF48EA4-F840-459D-A4DA-881C2739D0DF}" type="presParOf" srcId="{3D811C29-3A64-4BC3-9077-AC72B74A4D81}" destId="{08823183-6F3E-4177-9D63-6B10EB9A631C}" srcOrd="4" destOrd="0" presId="urn:microsoft.com/office/officeart/2005/8/layout/default"/>
    <dgm:cxn modelId="{86C2C878-09FC-4DA0-B066-DF2235A44C70}" type="presParOf" srcId="{3D811C29-3A64-4BC3-9077-AC72B74A4D81}" destId="{E434DB2A-A02D-4DC2-AB03-E71606AC8E13}" srcOrd="5" destOrd="0" presId="urn:microsoft.com/office/officeart/2005/8/layout/default"/>
    <dgm:cxn modelId="{7E236A03-F26C-44BB-B8D8-0B61A110F416}" type="presParOf" srcId="{3D811C29-3A64-4BC3-9077-AC72B74A4D81}" destId="{BE7A34A6-F043-48DD-B9AC-951A7283CA12}" srcOrd="6" destOrd="0" presId="urn:microsoft.com/office/officeart/2005/8/layout/default"/>
    <dgm:cxn modelId="{A021958F-62FA-470A-B278-C4643CE9D9CC}" type="presParOf" srcId="{3D811C29-3A64-4BC3-9077-AC72B74A4D81}" destId="{3B18A1A8-1BE1-4913-BFE8-19C2E273C46D}" srcOrd="7" destOrd="0" presId="urn:microsoft.com/office/officeart/2005/8/layout/default"/>
    <dgm:cxn modelId="{2FCF3E8F-F4FF-4F3D-86AD-65E11F70645C}" type="presParOf" srcId="{3D811C29-3A64-4BC3-9077-AC72B74A4D81}" destId="{9374814D-5AB0-4CA0-8691-49075A8AD2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3BFEB-2250-4627-8C0F-6639A52A016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60A39AC-369D-435F-B882-497251E5B6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Личностные результаты: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– первоначальные представления о человеке как члене общества, в том числе участника финансовых отношений;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– осознание прав и ответственности человека как члена общества и участника финансовых отношений;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– осознание ценности трудовой деятельности в жизни человека, как основного источника получения дохода;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– ответственное потребление и отношение к результатам труда и деньгам. </a:t>
          </a:r>
        </a:p>
      </dgm:t>
    </dgm:pt>
    <dgm:pt modelId="{E3D4D6A3-6043-4C67-B748-03E93AED29FE}" type="sibTrans" cxnId="{CDA65063-EB93-4A5B-9059-E540A121A4CA}">
      <dgm:prSet/>
      <dgm:spPr/>
      <dgm:t>
        <a:bodyPr/>
        <a:lstStyle/>
        <a:p>
          <a:endParaRPr lang="ru-RU"/>
        </a:p>
      </dgm:t>
    </dgm:pt>
    <dgm:pt modelId="{B0CB69B6-01CB-446E-BD06-5A06FBA5468C}" type="parTrans" cxnId="{CDA65063-EB93-4A5B-9059-E540A121A4CA}">
      <dgm:prSet/>
      <dgm:spPr/>
      <dgm:t>
        <a:bodyPr/>
        <a:lstStyle/>
        <a:p>
          <a:endParaRPr lang="ru-RU"/>
        </a:p>
      </dgm:t>
    </dgm:pt>
    <dgm:pt modelId="{EC79F3A1-C7CE-4B49-95A8-3451E101C3AE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/>
            <a:t>Регулятивные УУД: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/>
            <a:t>– предвидеть возможность возникновения трудностей и ошибок, предусматривать способы их предупреждения, в том числе в житейских ситуациях;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/>
            <a:t>– оценивать целесообразность выбранных способов действия, при необходимости корректировать их.</a:t>
          </a:r>
        </a:p>
      </dgm:t>
    </dgm:pt>
    <dgm:pt modelId="{BC232F77-1AC1-4BEA-AE26-290974813D70}" type="sibTrans" cxnId="{93F1B112-6177-49AE-9124-22FB7A6B3333}">
      <dgm:prSet/>
      <dgm:spPr/>
      <dgm:t>
        <a:bodyPr/>
        <a:lstStyle/>
        <a:p>
          <a:endParaRPr lang="ru-RU"/>
        </a:p>
      </dgm:t>
    </dgm:pt>
    <dgm:pt modelId="{34793A60-3E3E-42D8-858D-2B2741DC193E}" type="parTrans" cxnId="{93F1B112-6177-49AE-9124-22FB7A6B3333}">
      <dgm:prSet/>
      <dgm:spPr/>
      <dgm:t>
        <a:bodyPr/>
        <a:lstStyle/>
        <a:p>
          <a:endParaRPr lang="ru-RU"/>
        </a:p>
      </dgm:t>
    </dgm:pt>
    <dgm:pt modelId="{D26BDF7F-F4CF-4423-88A6-0355440B97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Познавательные УУД: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- Понимать целостность окружающего мира, проявлять способность ориентироваться в изменяющейся действительности;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- сравнивать объекты окружающего мира, устанавливать основания для сравнения, устанавливать аналогии;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/>
            <a:t>- находить закономерности и противоречия в рассматриваемых фактах данных и наблюдениях.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400" dirty="0"/>
        </a:p>
      </dgm:t>
    </dgm:pt>
    <dgm:pt modelId="{1B72BCEA-1F1A-4789-ACC3-A46B20002630}" type="sibTrans" cxnId="{B5A84FC7-B440-41B6-A44D-9CCED9CCFA60}">
      <dgm:prSet/>
      <dgm:spPr/>
      <dgm:t>
        <a:bodyPr/>
        <a:lstStyle/>
        <a:p>
          <a:endParaRPr lang="ru-RU"/>
        </a:p>
      </dgm:t>
    </dgm:pt>
    <dgm:pt modelId="{0C4DC81A-0883-4DD3-BA3F-0011BBC8FFC6}" type="parTrans" cxnId="{B5A84FC7-B440-41B6-A44D-9CCED9CCFA60}">
      <dgm:prSet/>
      <dgm:spPr/>
      <dgm:t>
        <a:bodyPr/>
        <a:lstStyle/>
        <a:p>
          <a:endParaRPr lang="ru-RU"/>
        </a:p>
      </dgm:t>
    </dgm:pt>
    <dgm:pt modelId="{035A088A-68F7-44B7-BE55-CB8A3378F3C8}" type="pres">
      <dgm:prSet presAssocID="{5F93BFEB-2250-4627-8C0F-6639A52A016E}" presName="linear" presStyleCnt="0">
        <dgm:presLayoutVars>
          <dgm:dir/>
          <dgm:animLvl val="lvl"/>
          <dgm:resizeHandles val="exact"/>
        </dgm:presLayoutVars>
      </dgm:prSet>
      <dgm:spPr/>
    </dgm:pt>
    <dgm:pt modelId="{8F2627AC-6452-4480-896C-34AB2CBAFC85}" type="pres">
      <dgm:prSet presAssocID="{B60A39AC-369D-435F-B882-497251E5B629}" presName="parentLin" presStyleCnt="0"/>
      <dgm:spPr/>
    </dgm:pt>
    <dgm:pt modelId="{89A0BE43-7C61-4525-9508-865AF6C8E524}" type="pres">
      <dgm:prSet presAssocID="{B60A39AC-369D-435F-B882-497251E5B629}" presName="parentLeftMargin" presStyleLbl="node1" presStyleIdx="0" presStyleCnt="3"/>
      <dgm:spPr/>
    </dgm:pt>
    <dgm:pt modelId="{BEC3EDA6-0A20-4BA5-B63D-DFC11D9E51A6}" type="pres">
      <dgm:prSet presAssocID="{B60A39AC-369D-435F-B882-497251E5B629}" presName="parentText" presStyleLbl="node1" presStyleIdx="0" presStyleCnt="3" custScaleX="150037" custScaleY="267844" custLinFactY="33693" custLinFactNeighborX="1633" custLinFactNeighborY="100000">
        <dgm:presLayoutVars>
          <dgm:chMax val="0"/>
          <dgm:bulletEnabled val="1"/>
        </dgm:presLayoutVars>
      </dgm:prSet>
      <dgm:spPr/>
    </dgm:pt>
    <dgm:pt modelId="{7EF627EF-38BD-410F-A4F0-C232EA7CEE19}" type="pres">
      <dgm:prSet presAssocID="{B60A39AC-369D-435F-B882-497251E5B629}" presName="negativeSpace" presStyleCnt="0"/>
      <dgm:spPr/>
    </dgm:pt>
    <dgm:pt modelId="{6C3AA2D6-6E3D-49D0-952B-25D0B5EFCC89}" type="pres">
      <dgm:prSet presAssocID="{B60A39AC-369D-435F-B882-497251E5B629}" presName="childText" presStyleLbl="conFgAcc1" presStyleIdx="0" presStyleCnt="3" custLinFactNeighborY="99346">
        <dgm:presLayoutVars>
          <dgm:bulletEnabled val="1"/>
        </dgm:presLayoutVars>
      </dgm:prSet>
      <dgm:spPr/>
    </dgm:pt>
    <dgm:pt modelId="{FD235235-0B83-4E2B-B94A-16A2CE57C0B5}" type="pres">
      <dgm:prSet presAssocID="{E3D4D6A3-6043-4C67-B748-03E93AED29FE}" presName="spaceBetweenRectangles" presStyleCnt="0"/>
      <dgm:spPr/>
    </dgm:pt>
    <dgm:pt modelId="{3DBBAF49-CCD8-4DA1-9EA6-8061015A22B8}" type="pres">
      <dgm:prSet presAssocID="{D26BDF7F-F4CF-4423-88A6-0355440B9746}" presName="parentLin" presStyleCnt="0"/>
      <dgm:spPr/>
    </dgm:pt>
    <dgm:pt modelId="{3FDC36B7-5B9C-4293-81C4-7E1175A89914}" type="pres">
      <dgm:prSet presAssocID="{D26BDF7F-F4CF-4423-88A6-0355440B9746}" presName="parentLeftMargin" presStyleLbl="node1" presStyleIdx="0" presStyleCnt="3"/>
      <dgm:spPr/>
    </dgm:pt>
    <dgm:pt modelId="{F77D2FAD-D5B7-409F-8535-A17A1CB22DE7}" type="pres">
      <dgm:prSet presAssocID="{D26BDF7F-F4CF-4423-88A6-0355440B9746}" presName="parentText" presStyleLbl="node1" presStyleIdx="1" presStyleCnt="3" custScaleX="142857" custScaleY="240637" custLinFactNeighborX="515" custLinFactNeighborY="87476">
        <dgm:presLayoutVars>
          <dgm:chMax val="0"/>
          <dgm:bulletEnabled val="1"/>
        </dgm:presLayoutVars>
      </dgm:prSet>
      <dgm:spPr/>
    </dgm:pt>
    <dgm:pt modelId="{E0B88209-CF95-457D-B7D8-BF9E80109752}" type="pres">
      <dgm:prSet presAssocID="{D26BDF7F-F4CF-4423-88A6-0355440B9746}" presName="negativeSpace" presStyleCnt="0"/>
      <dgm:spPr/>
    </dgm:pt>
    <dgm:pt modelId="{76CDA883-3B1F-41E7-B3C2-620D8A1A836F}" type="pres">
      <dgm:prSet presAssocID="{D26BDF7F-F4CF-4423-88A6-0355440B9746}" presName="childText" presStyleLbl="conFgAcc1" presStyleIdx="1" presStyleCnt="3" custLinFactY="-14048" custLinFactNeighborX="-290" custLinFactNeighborY="-100000">
        <dgm:presLayoutVars>
          <dgm:bulletEnabled val="1"/>
        </dgm:presLayoutVars>
      </dgm:prSet>
      <dgm:spPr/>
    </dgm:pt>
    <dgm:pt modelId="{12180C34-73D9-43C3-824C-4B6205B3EDD5}" type="pres">
      <dgm:prSet presAssocID="{1B72BCEA-1F1A-4789-ACC3-A46B20002630}" presName="spaceBetweenRectangles" presStyleCnt="0"/>
      <dgm:spPr/>
    </dgm:pt>
    <dgm:pt modelId="{737B8CEF-C3AC-415D-AFC2-5FF9F6E72C85}" type="pres">
      <dgm:prSet presAssocID="{EC79F3A1-C7CE-4B49-95A8-3451E101C3AE}" presName="parentLin" presStyleCnt="0"/>
      <dgm:spPr/>
    </dgm:pt>
    <dgm:pt modelId="{31F28DE9-48BA-496B-8B0D-49EDAB563695}" type="pres">
      <dgm:prSet presAssocID="{EC79F3A1-C7CE-4B49-95A8-3451E101C3AE}" presName="parentLeftMargin" presStyleLbl="node1" presStyleIdx="1" presStyleCnt="3"/>
      <dgm:spPr/>
    </dgm:pt>
    <dgm:pt modelId="{206CC481-B6BB-4217-91F5-7F3794E41497}" type="pres">
      <dgm:prSet presAssocID="{EC79F3A1-C7CE-4B49-95A8-3451E101C3AE}" presName="parentText" presStyleLbl="node1" presStyleIdx="2" presStyleCnt="3" custScaleX="142997" custScaleY="251673" custLinFactY="11507" custLinFactNeighborX="712" custLinFactNeighborY="100000">
        <dgm:presLayoutVars>
          <dgm:chMax val="0"/>
          <dgm:bulletEnabled val="1"/>
        </dgm:presLayoutVars>
      </dgm:prSet>
      <dgm:spPr/>
    </dgm:pt>
    <dgm:pt modelId="{F2D388FC-D911-4F79-AD1A-8E64B23A404E}" type="pres">
      <dgm:prSet presAssocID="{EC79F3A1-C7CE-4B49-95A8-3451E101C3AE}" presName="negativeSpace" presStyleCnt="0"/>
      <dgm:spPr/>
    </dgm:pt>
    <dgm:pt modelId="{6D69FE63-073D-4CE8-BD73-2625AC166CA7}" type="pres">
      <dgm:prSet presAssocID="{EC79F3A1-C7CE-4B49-95A8-3451E101C3AE}" presName="childText" presStyleLbl="conFgAcc1" presStyleIdx="2" presStyleCnt="3" custLinFactY="-37408" custLinFactNeighborY="-100000">
        <dgm:presLayoutVars>
          <dgm:bulletEnabled val="1"/>
        </dgm:presLayoutVars>
      </dgm:prSet>
      <dgm:spPr/>
    </dgm:pt>
  </dgm:ptLst>
  <dgm:cxnLst>
    <dgm:cxn modelId="{14944902-DFAE-4BFE-9A08-33AC2FAC5511}" type="presOf" srcId="{EC79F3A1-C7CE-4B49-95A8-3451E101C3AE}" destId="{206CC481-B6BB-4217-91F5-7F3794E41497}" srcOrd="1" destOrd="0" presId="urn:microsoft.com/office/officeart/2005/8/layout/list1"/>
    <dgm:cxn modelId="{93F1B112-6177-49AE-9124-22FB7A6B3333}" srcId="{5F93BFEB-2250-4627-8C0F-6639A52A016E}" destId="{EC79F3A1-C7CE-4B49-95A8-3451E101C3AE}" srcOrd="2" destOrd="0" parTransId="{34793A60-3E3E-42D8-858D-2B2741DC193E}" sibTransId="{BC232F77-1AC1-4BEA-AE26-290974813D70}"/>
    <dgm:cxn modelId="{FDC48C1A-C548-4FEA-B34E-02B7362021B8}" type="presOf" srcId="{5F93BFEB-2250-4627-8C0F-6639A52A016E}" destId="{035A088A-68F7-44B7-BE55-CB8A3378F3C8}" srcOrd="0" destOrd="0" presId="urn:microsoft.com/office/officeart/2005/8/layout/list1"/>
    <dgm:cxn modelId="{125E3924-0202-452F-83C9-B1DB33B8CF74}" type="presOf" srcId="{D26BDF7F-F4CF-4423-88A6-0355440B9746}" destId="{F77D2FAD-D5B7-409F-8535-A17A1CB22DE7}" srcOrd="1" destOrd="0" presId="urn:microsoft.com/office/officeart/2005/8/layout/list1"/>
    <dgm:cxn modelId="{F77CA526-B9E3-4037-9942-4D92873C0868}" type="presOf" srcId="{EC79F3A1-C7CE-4B49-95A8-3451E101C3AE}" destId="{31F28DE9-48BA-496B-8B0D-49EDAB563695}" srcOrd="0" destOrd="0" presId="urn:microsoft.com/office/officeart/2005/8/layout/list1"/>
    <dgm:cxn modelId="{CDA65063-EB93-4A5B-9059-E540A121A4CA}" srcId="{5F93BFEB-2250-4627-8C0F-6639A52A016E}" destId="{B60A39AC-369D-435F-B882-497251E5B629}" srcOrd="0" destOrd="0" parTransId="{B0CB69B6-01CB-446E-BD06-5A06FBA5468C}" sibTransId="{E3D4D6A3-6043-4C67-B748-03E93AED29FE}"/>
    <dgm:cxn modelId="{9A79EA45-8801-4E71-AA94-11AF9358FE4F}" type="presOf" srcId="{B60A39AC-369D-435F-B882-497251E5B629}" destId="{89A0BE43-7C61-4525-9508-865AF6C8E524}" srcOrd="0" destOrd="0" presId="urn:microsoft.com/office/officeart/2005/8/layout/list1"/>
    <dgm:cxn modelId="{FBB51BAE-7831-4B2C-B892-6201C6DEEF66}" type="presOf" srcId="{D26BDF7F-F4CF-4423-88A6-0355440B9746}" destId="{3FDC36B7-5B9C-4293-81C4-7E1175A89914}" srcOrd="0" destOrd="0" presId="urn:microsoft.com/office/officeart/2005/8/layout/list1"/>
    <dgm:cxn modelId="{B5A84FC7-B440-41B6-A44D-9CCED9CCFA60}" srcId="{5F93BFEB-2250-4627-8C0F-6639A52A016E}" destId="{D26BDF7F-F4CF-4423-88A6-0355440B9746}" srcOrd="1" destOrd="0" parTransId="{0C4DC81A-0883-4DD3-BA3F-0011BBC8FFC6}" sibTransId="{1B72BCEA-1F1A-4789-ACC3-A46B20002630}"/>
    <dgm:cxn modelId="{AA8098FD-156C-43E5-BA8E-1DE7C06AE5CD}" type="presOf" srcId="{B60A39AC-369D-435F-B882-497251E5B629}" destId="{BEC3EDA6-0A20-4BA5-B63D-DFC11D9E51A6}" srcOrd="1" destOrd="0" presId="urn:microsoft.com/office/officeart/2005/8/layout/list1"/>
    <dgm:cxn modelId="{E25873C2-EE95-4B88-98B5-DC2FDF064B25}" type="presParOf" srcId="{035A088A-68F7-44B7-BE55-CB8A3378F3C8}" destId="{8F2627AC-6452-4480-896C-34AB2CBAFC85}" srcOrd="0" destOrd="0" presId="urn:microsoft.com/office/officeart/2005/8/layout/list1"/>
    <dgm:cxn modelId="{5D93FA8D-F768-4BD1-BB21-A3DC4145D47F}" type="presParOf" srcId="{8F2627AC-6452-4480-896C-34AB2CBAFC85}" destId="{89A0BE43-7C61-4525-9508-865AF6C8E524}" srcOrd="0" destOrd="0" presId="urn:microsoft.com/office/officeart/2005/8/layout/list1"/>
    <dgm:cxn modelId="{F94DD60D-58D3-44DD-8310-936443BB9570}" type="presParOf" srcId="{8F2627AC-6452-4480-896C-34AB2CBAFC85}" destId="{BEC3EDA6-0A20-4BA5-B63D-DFC11D9E51A6}" srcOrd="1" destOrd="0" presId="urn:microsoft.com/office/officeart/2005/8/layout/list1"/>
    <dgm:cxn modelId="{0C922C52-6557-4A45-B2AC-73E231793205}" type="presParOf" srcId="{035A088A-68F7-44B7-BE55-CB8A3378F3C8}" destId="{7EF627EF-38BD-410F-A4F0-C232EA7CEE19}" srcOrd="1" destOrd="0" presId="urn:microsoft.com/office/officeart/2005/8/layout/list1"/>
    <dgm:cxn modelId="{161F794F-86F6-4D73-9A38-845BC2103A86}" type="presParOf" srcId="{035A088A-68F7-44B7-BE55-CB8A3378F3C8}" destId="{6C3AA2D6-6E3D-49D0-952B-25D0B5EFCC89}" srcOrd="2" destOrd="0" presId="urn:microsoft.com/office/officeart/2005/8/layout/list1"/>
    <dgm:cxn modelId="{9FA5A367-D92E-4756-B4B3-2AAE57B9625A}" type="presParOf" srcId="{035A088A-68F7-44B7-BE55-CB8A3378F3C8}" destId="{FD235235-0B83-4E2B-B94A-16A2CE57C0B5}" srcOrd="3" destOrd="0" presId="urn:microsoft.com/office/officeart/2005/8/layout/list1"/>
    <dgm:cxn modelId="{6565B8B2-A8C7-46BF-B840-239A3752C144}" type="presParOf" srcId="{035A088A-68F7-44B7-BE55-CB8A3378F3C8}" destId="{3DBBAF49-CCD8-4DA1-9EA6-8061015A22B8}" srcOrd="4" destOrd="0" presId="urn:microsoft.com/office/officeart/2005/8/layout/list1"/>
    <dgm:cxn modelId="{25C7DC14-E2EA-4C1F-A6C5-8D7FA3850D6B}" type="presParOf" srcId="{3DBBAF49-CCD8-4DA1-9EA6-8061015A22B8}" destId="{3FDC36B7-5B9C-4293-81C4-7E1175A89914}" srcOrd="0" destOrd="0" presId="urn:microsoft.com/office/officeart/2005/8/layout/list1"/>
    <dgm:cxn modelId="{5AC54199-F1A6-40EF-AC01-91A2DAADE96E}" type="presParOf" srcId="{3DBBAF49-CCD8-4DA1-9EA6-8061015A22B8}" destId="{F77D2FAD-D5B7-409F-8535-A17A1CB22DE7}" srcOrd="1" destOrd="0" presId="urn:microsoft.com/office/officeart/2005/8/layout/list1"/>
    <dgm:cxn modelId="{D89DFC13-2988-4563-A6AC-D9BE3CBE9106}" type="presParOf" srcId="{035A088A-68F7-44B7-BE55-CB8A3378F3C8}" destId="{E0B88209-CF95-457D-B7D8-BF9E80109752}" srcOrd="5" destOrd="0" presId="urn:microsoft.com/office/officeart/2005/8/layout/list1"/>
    <dgm:cxn modelId="{47FD474D-089C-4D1A-8CC8-F629FCAF2AD4}" type="presParOf" srcId="{035A088A-68F7-44B7-BE55-CB8A3378F3C8}" destId="{76CDA883-3B1F-41E7-B3C2-620D8A1A836F}" srcOrd="6" destOrd="0" presId="urn:microsoft.com/office/officeart/2005/8/layout/list1"/>
    <dgm:cxn modelId="{C2CE51D6-6E10-49E6-AB6D-F8228E8931A7}" type="presParOf" srcId="{035A088A-68F7-44B7-BE55-CB8A3378F3C8}" destId="{12180C34-73D9-43C3-824C-4B6205B3EDD5}" srcOrd="7" destOrd="0" presId="urn:microsoft.com/office/officeart/2005/8/layout/list1"/>
    <dgm:cxn modelId="{E0E2E9A6-73C2-42C7-A080-AB92ABC703E1}" type="presParOf" srcId="{035A088A-68F7-44B7-BE55-CB8A3378F3C8}" destId="{737B8CEF-C3AC-415D-AFC2-5FF9F6E72C85}" srcOrd="8" destOrd="0" presId="urn:microsoft.com/office/officeart/2005/8/layout/list1"/>
    <dgm:cxn modelId="{86BD0207-2207-4967-BEEA-6E1E3D8B79CF}" type="presParOf" srcId="{737B8CEF-C3AC-415D-AFC2-5FF9F6E72C85}" destId="{31F28DE9-48BA-496B-8B0D-49EDAB563695}" srcOrd="0" destOrd="0" presId="urn:microsoft.com/office/officeart/2005/8/layout/list1"/>
    <dgm:cxn modelId="{C2399C39-23C8-4713-8D6E-C9B93B39C049}" type="presParOf" srcId="{737B8CEF-C3AC-415D-AFC2-5FF9F6E72C85}" destId="{206CC481-B6BB-4217-91F5-7F3794E41497}" srcOrd="1" destOrd="0" presId="urn:microsoft.com/office/officeart/2005/8/layout/list1"/>
    <dgm:cxn modelId="{D7158363-AB36-448E-A421-0E42E96D968F}" type="presParOf" srcId="{035A088A-68F7-44B7-BE55-CB8A3378F3C8}" destId="{F2D388FC-D911-4F79-AD1A-8E64B23A404E}" srcOrd="9" destOrd="0" presId="urn:microsoft.com/office/officeart/2005/8/layout/list1"/>
    <dgm:cxn modelId="{B0DC9CF8-B325-4CB3-9ADF-01EC2AD1FC46}" type="presParOf" srcId="{035A088A-68F7-44B7-BE55-CB8A3378F3C8}" destId="{6D69FE63-073D-4CE8-BD73-2625AC166C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B3692-87EB-4647-9D8F-9DBD28228B0A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DA8572-6D32-46A1-B851-E035CE6A5E81}">
      <dgm:prSet phldrT="[Текст]"/>
      <dgm:spPr/>
      <dgm:t>
        <a:bodyPr/>
        <a:lstStyle/>
        <a:p>
          <a:pPr algn="ctr"/>
          <a:r>
            <a:rPr lang="ru-RU" dirty="0"/>
            <a:t>Развитие продуктивных навыков и приемов учебной работы</a:t>
          </a:r>
        </a:p>
      </dgm:t>
    </dgm:pt>
    <dgm:pt modelId="{B9D7C31D-3989-4B1A-8A86-79A3F9CAC95E}" type="parTrans" cxnId="{976A2DF9-FD72-45D7-A094-1ECCEFCFF226}">
      <dgm:prSet/>
      <dgm:spPr/>
      <dgm:t>
        <a:bodyPr/>
        <a:lstStyle/>
        <a:p>
          <a:endParaRPr lang="ru-RU"/>
        </a:p>
      </dgm:t>
    </dgm:pt>
    <dgm:pt modelId="{909BB8F3-2971-4548-BE34-C0B6700E5E12}" type="sibTrans" cxnId="{976A2DF9-FD72-45D7-A094-1ECCEFCFF226}">
      <dgm:prSet/>
      <dgm:spPr/>
      <dgm:t>
        <a:bodyPr/>
        <a:lstStyle/>
        <a:p>
          <a:endParaRPr lang="ru-RU"/>
        </a:p>
      </dgm:t>
    </dgm:pt>
    <dgm:pt modelId="{32CAA3A0-10E8-4CA6-9046-D4F63FE10C10}">
      <dgm:prSet/>
      <dgm:spPr/>
      <dgm:t>
        <a:bodyPr/>
        <a:lstStyle/>
        <a:p>
          <a:r>
            <a:rPr lang="ru-RU" b="0" i="0" dirty="0"/>
            <a:t>Способность к планированию и выполнению действий про себя, во внутреннем плане</a:t>
          </a:r>
        </a:p>
      </dgm:t>
    </dgm:pt>
    <dgm:pt modelId="{5F6B6B52-B934-4B1D-B27D-CAC51E9988E3}" type="parTrans" cxnId="{8E82D2D6-0001-4B62-AED7-EA8EF7D36F7A}">
      <dgm:prSet/>
      <dgm:spPr/>
      <dgm:t>
        <a:bodyPr/>
        <a:lstStyle/>
        <a:p>
          <a:endParaRPr lang="ru-RU"/>
        </a:p>
      </dgm:t>
    </dgm:pt>
    <dgm:pt modelId="{6D9372B0-B707-4350-88E4-3828C49A4C33}" type="sibTrans" cxnId="{8E82D2D6-0001-4B62-AED7-EA8EF7D36F7A}">
      <dgm:prSet/>
      <dgm:spPr/>
      <dgm:t>
        <a:bodyPr/>
        <a:lstStyle/>
        <a:p>
          <a:endParaRPr lang="ru-RU"/>
        </a:p>
      </dgm:t>
    </dgm:pt>
    <dgm:pt modelId="{AC7520C0-D138-4809-B1C0-4F9CE34B9ABF}">
      <dgm:prSet/>
      <dgm:spPr/>
      <dgm:t>
        <a:bodyPr/>
        <a:lstStyle/>
        <a:p>
          <a:pPr rtl="0"/>
          <a:r>
            <a:rPr lang="ru-RU" b="0" i="0" dirty="0"/>
            <a:t>Становление адекватной самооценки, развитие критичности по отношению к себе и окружающим;</a:t>
          </a:r>
        </a:p>
      </dgm:t>
    </dgm:pt>
    <dgm:pt modelId="{F76DEC02-00D6-46CC-BD44-51010BB81970}" type="parTrans" cxnId="{574FC3A4-8D68-46A9-8C77-1510367260A1}">
      <dgm:prSet/>
      <dgm:spPr/>
      <dgm:t>
        <a:bodyPr/>
        <a:lstStyle/>
        <a:p>
          <a:endParaRPr lang="ru-RU"/>
        </a:p>
      </dgm:t>
    </dgm:pt>
    <dgm:pt modelId="{49948B0E-87FD-43D8-822D-E5DBDC2B9E0B}" type="sibTrans" cxnId="{574FC3A4-8D68-46A9-8C77-1510367260A1}">
      <dgm:prSet/>
      <dgm:spPr/>
      <dgm:t>
        <a:bodyPr/>
        <a:lstStyle/>
        <a:p>
          <a:endParaRPr lang="ru-RU"/>
        </a:p>
      </dgm:t>
    </dgm:pt>
    <dgm:pt modelId="{DD819E18-B7C0-4C15-B673-3EEDA5F59C1E}">
      <dgm:prSet/>
      <dgm:spPr/>
      <dgm:t>
        <a:bodyPr/>
        <a:lstStyle/>
        <a:p>
          <a:r>
            <a:rPr lang="ru-RU" b="0" i="0" dirty="0"/>
            <a:t>Усвоение социальных норм</a:t>
          </a:r>
          <a:endParaRPr lang="ru-RU" dirty="0"/>
        </a:p>
      </dgm:t>
    </dgm:pt>
    <dgm:pt modelId="{C8B69B25-4446-42F3-91FE-ACE2DD247AB9}" type="parTrans" cxnId="{3C9D5519-12C9-49AD-86A9-3B6851FC5478}">
      <dgm:prSet/>
      <dgm:spPr/>
      <dgm:t>
        <a:bodyPr/>
        <a:lstStyle/>
        <a:p>
          <a:endParaRPr lang="ru-RU"/>
        </a:p>
      </dgm:t>
    </dgm:pt>
    <dgm:pt modelId="{8E49E079-D24E-4ECF-99C0-CFFCA29A0F50}" type="sibTrans" cxnId="{3C9D5519-12C9-49AD-86A9-3B6851FC5478}">
      <dgm:prSet/>
      <dgm:spPr/>
      <dgm:t>
        <a:bodyPr/>
        <a:lstStyle/>
        <a:p>
          <a:endParaRPr lang="ru-RU"/>
        </a:p>
      </dgm:t>
    </dgm:pt>
    <dgm:pt modelId="{8361507E-3BD1-4E7D-92D6-D7CBA1EA8DF2}">
      <dgm:prSet phldrT="[Текст]"/>
      <dgm:spPr/>
      <dgm:t>
        <a:bodyPr/>
        <a:lstStyle/>
        <a:p>
          <a:pPr algn="ctr"/>
          <a:r>
            <a:rPr lang="ru-RU" dirty="0"/>
            <a:t>Развитие устойчивых познавательных потребностей</a:t>
          </a:r>
        </a:p>
      </dgm:t>
    </dgm:pt>
    <dgm:pt modelId="{BF38C823-B882-4FEC-A8B4-6A1ED2BBB40C}" type="sibTrans" cxnId="{AD3409F9-86CD-4821-A132-2ECD739D2EE6}">
      <dgm:prSet/>
      <dgm:spPr/>
      <dgm:t>
        <a:bodyPr/>
        <a:lstStyle/>
        <a:p>
          <a:endParaRPr lang="ru-RU"/>
        </a:p>
      </dgm:t>
    </dgm:pt>
    <dgm:pt modelId="{89784E5C-D287-43C1-BC24-BFEBEC1F0778}" type="parTrans" cxnId="{AD3409F9-86CD-4821-A132-2ECD739D2EE6}">
      <dgm:prSet/>
      <dgm:spPr/>
      <dgm:t>
        <a:bodyPr/>
        <a:lstStyle/>
        <a:p>
          <a:endParaRPr lang="ru-RU"/>
        </a:p>
      </dgm:t>
    </dgm:pt>
    <dgm:pt modelId="{48B8AEEB-C08D-49FF-A273-F31D6F4C2661}">
      <dgm:prSet/>
      <dgm:spPr/>
      <dgm:t>
        <a:bodyPr/>
        <a:lstStyle/>
        <a:p>
          <a:r>
            <a:rPr lang="ru-RU" b="0" i="0" dirty="0"/>
            <a:t>Развитие навыков самоконтроля, самоорганизации и </a:t>
          </a:r>
          <a:r>
            <a:rPr lang="ru-RU" b="0" i="0" dirty="0" err="1"/>
            <a:t>саморегуляции</a:t>
          </a:r>
          <a:endParaRPr lang="ru-RU" dirty="0"/>
        </a:p>
      </dgm:t>
    </dgm:pt>
    <dgm:pt modelId="{452237E3-20B1-4D89-B9E1-00885E077D88}" type="parTrans" cxnId="{0AC4148E-9EF6-4FFD-9584-1286D07A12A5}">
      <dgm:prSet/>
      <dgm:spPr/>
      <dgm:t>
        <a:bodyPr/>
        <a:lstStyle/>
        <a:p>
          <a:endParaRPr lang="ru-RU"/>
        </a:p>
      </dgm:t>
    </dgm:pt>
    <dgm:pt modelId="{925D44A9-0704-4EF0-971F-376D4D780A62}" type="sibTrans" cxnId="{0AC4148E-9EF6-4FFD-9584-1286D07A12A5}">
      <dgm:prSet/>
      <dgm:spPr/>
      <dgm:t>
        <a:bodyPr/>
        <a:lstStyle/>
        <a:p>
          <a:endParaRPr lang="ru-RU"/>
        </a:p>
      </dgm:t>
    </dgm:pt>
    <dgm:pt modelId="{B7C040E8-4897-4069-A0CE-E82C39E75746}" type="pres">
      <dgm:prSet presAssocID="{2A8B3692-87EB-4647-9D8F-9DBD28228B0A}" presName="diagram" presStyleCnt="0">
        <dgm:presLayoutVars>
          <dgm:dir/>
          <dgm:resizeHandles val="exact"/>
        </dgm:presLayoutVars>
      </dgm:prSet>
      <dgm:spPr/>
    </dgm:pt>
    <dgm:pt modelId="{094BD1E0-9909-4C9B-86BD-F0FF81E3E9D0}" type="pres">
      <dgm:prSet presAssocID="{8361507E-3BD1-4E7D-92D6-D7CBA1EA8DF2}" presName="node" presStyleLbl="node1" presStyleIdx="0" presStyleCnt="6">
        <dgm:presLayoutVars>
          <dgm:bulletEnabled val="1"/>
        </dgm:presLayoutVars>
      </dgm:prSet>
      <dgm:spPr/>
    </dgm:pt>
    <dgm:pt modelId="{EB276E3B-4096-4DA6-B633-4988AF7CB589}" type="pres">
      <dgm:prSet presAssocID="{BF38C823-B882-4FEC-A8B4-6A1ED2BBB40C}" presName="sibTrans" presStyleCnt="0"/>
      <dgm:spPr/>
    </dgm:pt>
    <dgm:pt modelId="{A96D5EEF-B469-432C-8101-584C8EEAD568}" type="pres">
      <dgm:prSet presAssocID="{AC7520C0-D138-4809-B1C0-4F9CE34B9ABF}" presName="node" presStyleLbl="node1" presStyleIdx="1" presStyleCnt="6">
        <dgm:presLayoutVars>
          <dgm:bulletEnabled val="1"/>
        </dgm:presLayoutVars>
      </dgm:prSet>
      <dgm:spPr/>
    </dgm:pt>
    <dgm:pt modelId="{6D78AD3C-F279-41C5-87FD-B4986B53C6D0}" type="pres">
      <dgm:prSet presAssocID="{49948B0E-87FD-43D8-822D-E5DBDC2B9E0B}" presName="sibTrans" presStyleCnt="0"/>
      <dgm:spPr/>
    </dgm:pt>
    <dgm:pt modelId="{2B417CEF-8590-4D31-8597-603A74915C7C}" type="pres">
      <dgm:prSet presAssocID="{B5DA8572-6D32-46A1-B851-E035CE6A5E81}" presName="node" presStyleLbl="node1" presStyleIdx="2" presStyleCnt="6">
        <dgm:presLayoutVars>
          <dgm:bulletEnabled val="1"/>
        </dgm:presLayoutVars>
      </dgm:prSet>
      <dgm:spPr/>
    </dgm:pt>
    <dgm:pt modelId="{91AFE113-D6A0-4F19-869E-1FFA8FD0742B}" type="pres">
      <dgm:prSet presAssocID="{909BB8F3-2971-4548-BE34-C0B6700E5E12}" presName="sibTrans" presStyleCnt="0"/>
      <dgm:spPr/>
    </dgm:pt>
    <dgm:pt modelId="{4384AFA6-EE7F-4093-8D8D-5C98CD771DBD}" type="pres">
      <dgm:prSet presAssocID="{48B8AEEB-C08D-49FF-A273-F31D6F4C2661}" presName="node" presStyleLbl="node1" presStyleIdx="3" presStyleCnt="6">
        <dgm:presLayoutVars>
          <dgm:bulletEnabled val="1"/>
        </dgm:presLayoutVars>
      </dgm:prSet>
      <dgm:spPr/>
    </dgm:pt>
    <dgm:pt modelId="{849EE248-C3D1-4899-A0F6-0A9E7F84BF28}" type="pres">
      <dgm:prSet presAssocID="{925D44A9-0704-4EF0-971F-376D4D780A62}" presName="sibTrans" presStyleCnt="0"/>
      <dgm:spPr/>
    </dgm:pt>
    <dgm:pt modelId="{60DF7B03-BFF7-4F3E-869E-3301451263EC}" type="pres">
      <dgm:prSet presAssocID="{DD819E18-B7C0-4C15-B673-3EEDA5F59C1E}" presName="node" presStyleLbl="node1" presStyleIdx="4" presStyleCnt="6">
        <dgm:presLayoutVars>
          <dgm:bulletEnabled val="1"/>
        </dgm:presLayoutVars>
      </dgm:prSet>
      <dgm:spPr/>
    </dgm:pt>
    <dgm:pt modelId="{CEA04D13-9201-4085-89AC-0821A60F4462}" type="pres">
      <dgm:prSet presAssocID="{8E49E079-D24E-4ECF-99C0-CFFCA29A0F50}" presName="sibTrans" presStyleCnt="0"/>
      <dgm:spPr/>
    </dgm:pt>
    <dgm:pt modelId="{9A1A2614-4EE8-4AC3-A394-5A8B323C2694}" type="pres">
      <dgm:prSet presAssocID="{32CAA3A0-10E8-4CA6-9046-D4F63FE10C10}" presName="node" presStyleLbl="node1" presStyleIdx="5" presStyleCnt="6">
        <dgm:presLayoutVars>
          <dgm:bulletEnabled val="1"/>
        </dgm:presLayoutVars>
      </dgm:prSet>
      <dgm:spPr/>
    </dgm:pt>
  </dgm:ptLst>
  <dgm:cxnLst>
    <dgm:cxn modelId="{DA3AD410-50AB-4616-9D41-14F809A40087}" type="presOf" srcId="{AC7520C0-D138-4809-B1C0-4F9CE34B9ABF}" destId="{A96D5EEF-B469-432C-8101-584C8EEAD568}" srcOrd="0" destOrd="0" presId="urn:microsoft.com/office/officeart/2005/8/layout/default"/>
    <dgm:cxn modelId="{3C9D5519-12C9-49AD-86A9-3B6851FC5478}" srcId="{2A8B3692-87EB-4647-9D8F-9DBD28228B0A}" destId="{DD819E18-B7C0-4C15-B673-3EEDA5F59C1E}" srcOrd="4" destOrd="0" parTransId="{C8B69B25-4446-42F3-91FE-ACE2DD247AB9}" sibTransId="{8E49E079-D24E-4ECF-99C0-CFFCA29A0F50}"/>
    <dgm:cxn modelId="{2254BA5E-A775-4DCE-AA61-64D19FCCDC15}" type="presOf" srcId="{B5DA8572-6D32-46A1-B851-E035CE6A5E81}" destId="{2B417CEF-8590-4D31-8597-603A74915C7C}" srcOrd="0" destOrd="0" presId="urn:microsoft.com/office/officeart/2005/8/layout/default"/>
    <dgm:cxn modelId="{52739B6B-AF16-4C2B-A773-04F22C8030E5}" type="presOf" srcId="{DD819E18-B7C0-4C15-B673-3EEDA5F59C1E}" destId="{60DF7B03-BFF7-4F3E-869E-3301451263EC}" srcOrd="0" destOrd="0" presId="urn:microsoft.com/office/officeart/2005/8/layout/default"/>
    <dgm:cxn modelId="{A750E77E-DD95-4BF7-B46E-91D5DB1481D7}" type="presOf" srcId="{8361507E-3BD1-4E7D-92D6-D7CBA1EA8DF2}" destId="{094BD1E0-9909-4C9B-86BD-F0FF81E3E9D0}" srcOrd="0" destOrd="0" presId="urn:microsoft.com/office/officeart/2005/8/layout/default"/>
    <dgm:cxn modelId="{0AC4148E-9EF6-4FFD-9584-1286D07A12A5}" srcId="{2A8B3692-87EB-4647-9D8F-9DBD28228B0A}" destId="{48B8AEEB-C08D-49FF-A273-F31D6F4C2661}" srcOrd="3" destOrd="0" parTransId="{452237E3-20B1-4D89-B9E1-00885E077D88}" sibTransId="{925D44A9-0704-4EF0-971F-376D4D780A62}"/>
    <dgm:cxn modelId="{07E07091-B853-4CAB-9300-94DDB338603D}" type="presOf" srcId="{32CAA3A0-10E8-4CA6-9046-D4F63FE10C10}" destId="{9A1A2614-4EE8-4AC3-A394-5A8B323C2694}" srcOrd="0" destOrd="0" presId="urn:microsoft.com/office/officeart/2005/8/layout/default"/>
    <dgm:cxn modelId="{574FC3A4-8D68-46A9-8C77-1510367260A1}" srcId="{2A8B3692-87EB-4647-9D8F-9DBD28228B0A}" destId="{AC7520C0-D138-4809-B1C0-4F9CE34B9ABF}" srcOrd="1" destOrd="0" parTransId="{F76DEC02-00D6-46CC-BD44-51010BB81970}" sibTransId="{49948B0E-87FD-43D8-822D-E5DBDC2B9E0B}"/>
    <dgm:cxn modelId="{0217AAB3-4612-49DB-BC5B-18F0EB74274C}" type="presOf" srcId="{2A8B3692-87EB-4647-9D8F-9DBD28228B0A}" destId="{B7C040E8-4897-4069-A0CE-E82C39E75746}" srcOrd="0" destOrd="0" presId="urn:microsoft.com/office/officeart/2005/8/layout/default"/>
    <dgm:cxn modelId="{8E82D2D6-0001-4B62-AED7-EA8EF7D36F7A}" srcId="{2A8B3692-87EB-4647-9D8F-9DBD28228B0A}" destId="{32CAA3A0-10E8-4CA6-9046-D4F63FE10C10}" srcOrd="5" destOrd="0" parTransId="{5F6B6B52-B934-4B1D-B27D-CAC51E9988E3}" sibTransId="{6D9372B0-B707-4350-88E4-3828C49A4C33}"/>
    <dgm:cxn modelId="{AA52ADDF-4C6D-49DD-9499-EC69BD8D2BB8}" type="presOf" srcId="{48B8AEEB-C08D-49FF-A273-F31D6F4C2661}" destId="{4384AFA6-EE7F-4093-8D8D-5C98CD771DBD}" srcOrd="0" destOrd="0" presId="urn:microsoft.com/office/officeart/2005/8/layout/default"/>
    <dgm:cxn modelId="{AD3409F9-86CD-4821-A132-2ECD739D2EE6}" srcId="{2A8B3692-87EB-4647-9D8F-9DBD28228B0A}" destId="{8361507E-3BD1-4E7D-92D6-D7CBA1EA8DF2}" srcOrd="0" destOrd="0" parTransId="{89784E5C-D287-43C1-BC24-BFEBEC1F0778}" sibTransId="{BF38C823-B882-4FEC-A8B4-6A1ED2BBB40C}"/>
    <dgm:cxn modelId="{976A2DF9-FD72-45D7-A094-1ECCEFCFF226}" srcId="{2A8B3692-87EB-4647-9D8F-9DBD28228B0A}" destId="{B5DA8572-6D32-46A1-B851-E035CE6A5E81}" srcOrd="2" destOrd="0" parTransId="{B9D7C31D-3989-4B1A-8A86-79A3F9CAC95E}" sibTransId="{909BB8F3-2971-4548-BE34-C0B6700E5E12}"/>
    <dgm:cxn modelId="{26D7259B-7CAD-4517-B6FA-D9A5A0862643}" type="presParOf" srcId="{B7C040E8-4897-4069-A0CE-E82C39E75746}" destId="{094BD1E0-9909-4C9B-86BD-F0FF81E3E9D0}" srcOrd="0" destOrd="0" presId="urn:microsoft.com/office/officeart/2005/8/layout/default"/>
    <dgm:cxn modelId="{37722C54-8917-408E-BEF2-3C66A676C9AD}" type="presParOf" srcId="{B7C040E8-4897-4069-A0CE-E82C39E75746}" destId="{EB276E3B-4096-4DA6-B633-4988AF7CB589}" srcOrd="1" destOrd="0" presId="urn:microsoft.com/office/officeart/2005/8/layout/default"/>
    <dgm:cxn modelId="{B415459F-4296-45EA-82AD-23D32A51F32B}" type="presParOf" srcId="{B7C040E8-4897-4069-A0CE-E82C39E75746}" destId="{A96D5EEF-B469-432C-8101-584C8EEAD568}" srcOrd="2" destOrd="0" presId="urn:microsoft.com/office/officeart/2005/8/layout/default"/>
    <dgm:cxn modelId="{92E143AE-3CC0-4BA2-9B34-3301515F4625}" type="presParOf" srcId="{B7C040E8-4897-4069-A0CE-E82C39E75746}" destId="{6D78AD3C-F279-41C5-87FD-B4986B53C6D0}" srcOrd="3" destOrd="0" presId="urn:microsoft.com/office/officeart/2005/8/layout/default"/>
    <dgm:cxn modelId="{650CE523-C255-4F3D-85ED-DC068FF9C8BF}" type="presParOf" srcId="{B7C040E8-4897-4069-A0CE-E82C39E75746}" destId="{2B417CEF-8590-4D31-8597-603A74915C7C}" srcOrd="4" destOrd="0" presId="urn:microsoft.com/office/officeart/2005/8/layout/default"/>
    <dgm:cxn modelId="{984AC6E9-EC24-4D07-A6DC-55646A2DBA37}" type="presParOf" srcId="{B7C040E8-4897-4069-A0CE-E82C39E75746}" destId="{91AFE113-D6A0-4F19-869E-1FFA8FD0742B}" srcOrd="5" destOrd="0" presId="urn:microsoft.com/office/officeart/2005/8/layout/default"/>
    <dgm:cxn modelId="{EAEFB4CB-BEBF-4B62-9E69-DC9BA6AF7B16}" type="presParOf" srcId="{B7C040E8-4897-4069-A0CE-E82C39E75746}" destId="{4384AFA6-EE7F-4093-8D8D-5C98CD771DBD}" srcOrd="6" destOrd="0" presId="urn:microsoft.com/office/officeart/2005/8/layout/default"/>
    <dgm:cxn modelId="{7627DB7E-EA00-4786-8928-66B7D8519E9C}" type="presParOf" srcId="{B7C040E8-4897-4069-A0CE-E82C39E75746}" destId="{849EE248-C3D1-4899-A0F6-0A9E7F84BF28}" srcOrd="7" destOrd="0" presId="urn:microsoft.com/office/officeart/2005/8/layout/default"/>
    <dgm:cxn modelId="{C3E40C67-FD18-4D77-9F8A-18286603D5F5}" type="presParOf" srcId="{B7C040E8-4897-4069-A0CE-E82C39E75746}" destId="{60DF7B03-BFF7-4F3E-869E-3301451263EC}" srcOrd="8" destOrd="0" presId="urn:microsoft.com/office/officeart/2005/8/layout/default"/>
    <dgm:cxn modelId="{1061E9F6-E105-4CE3-87E4-B27C942DACE9}" type="presParOf" srcId="{B7C040E8-4897-4069-A0CE-E82C39E75746}" destId="{CEA04D13-9201-4085-89AC-0821A60F4462}" srcOrd="9" destOrd="0" presId="urn:microsoft.com/office/officeart/2005/8/layout/default"/>
    <dgm:cxn modelId="{356F5AA2-3172-4A2E-A33E-D363ED6CE296}" type="presParOf" srcId="{B7C040E8-4897-4069-A0CE-E82C39E75746}" destId="{9A1A2614-4EE8-4AC3-A394-5A8B323C26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DAAE-6A96-4AC2-BFC2-D6F59E350429}">
      <dsp:nvSpPr>
        <dsp:cNvPr id="0" name=""/>
        <dsp:cNvSpPr/>
      </dsp:nvSpPr>
      <dsp:spPr>
        <a:xfrm>
          <a:off x="1319836" y="704"/>
          <a:ext cx="3948747" cy="2331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Является интегрированным</a:t>
          </a:r>
        </a:p>
      </dsp:txBody>
      <dsp:txXfrm>
        <a:off x="1319836" y="704"/>
        <a:ext cx="3948747" cy="2331516"/>
      </dsp:txXfrm>
    </dsp:sp>
    <dsp:sp modelId="{468D9FD6-D06C-45BC-9B51-1217E48425C1}">
      <dsp:nvSpPr>
        <dsp:cNvPr id="0" name=""/>
        <dsp:cNvSpPr/>
      </dsp:nvSpPr>
      <dsp:spPr>
        <a:xfrm>
          <a:off x="5588940" y="34284"/>
          <a:ext cx="4230276" cy="2264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Позволяет формировать у детей целостную научную картину мира</a:t>
          </a:r>
        </a:p>
      </dsp:txBody>
      <dsp:txXfrm>
        <a:off x="5588940" y="34284"/>
        <a:ext cx="4230276" cy="2264357"/>
      </dsp:txXfrm>
    </dsp:sp>
    <dsp:sp modelId="{08823183-6F3E-4177-9D63-6B10EB9A631C}">
      <dsp:nvSpPr>
        <dsp:cNvPr id="0" name=""/>
        <dsp:cNvSpPr/>
      </dsp:nvSpPr>
      <dsp:spPr>
        <a:xfrm>
          <a:off x="1281890" y="2652577"/>
          <a:ext cx="3992443" cy="244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/>
            <a:t>Создает условия для движения учащихся от репродуктивного уровня к продуктивному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1281890" y="2652577"/>
        <a:ext cx="3992443" cy="2440828"/>
      </dsp:txXfrm>
    </dsp:sp>
    <dsp:sp modelId="{BE7A34A6-F043-48DD-B9AC-951A7283CA12}">
      <dsp:nvSpPr>
        <dsp:cNvPr id="0" name=""/>
        <dsp:cNvSpPr/>
      </dsp:nvSpPr>
      <dsp:spPr>
        <a:xfrm>
          <a:off x="5594691" y="2658507"/>
          <a:ext cx="4262472" cy="242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Учитывает разный уровень способностей детей</a:t>
          </a:r>
        </a:p>
      </dsp:txBody>
      <dsp:txXfrm>
        <a:off x="5594691" y="2658507"/>
        <a:ext cx="4262472" cy="2428969"/>
      </dsp:txXfrm>
    </dsp:sp>
    <dsp:sp modelId="{9374814D-5AB0-4CA0-8691-49075A8AD28E}">
      <dsp:nvSpPr>
        <dsp:cNvPr id="0" name=""/>
        <dsp:cNvSpPr/>
      </dsp:nvSpPr>
      <dsp:spPr>
        <a:xfrm>
          <a:off x="3618138" y="5413763"/>
          <a:ext cx="3902776" cy="240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Опирается на опыт ребенка</a:t>
          </a:r>
        </a:p>
      </dsp:txBody>
      <dsp:txXfrm>
        <a:off x="3618138" y="5413763"/>
        <a:ext cx="3902776" cy="240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A2D6-6E3D-49D0-952B-25D0B5EFCC89}">
      <dsp:nvSpPr>
        <dsp:cNvPr id="0" name=""/>
        <dsp:cNvSpPr/>
      </dsp:nvSpPr>
      <dsp:spPr>
        <a:xfrm>
          <a:off x="0" y="2456941"/>
          <a:ext cx="17772906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3EDA6-0A20-4BA5-B63D-DFC11D9E51A6}">
      <dsp:nvSpPr>
        <dsp:cNvPr id="0" name=""/>
        <dsp:cNvSpPr/>
      </dsp:nvSpPr>
      <dsp:spPr>
        <a:xfrm>
          <a:off x="820246" y="1429935"/>
          <a:ext cx="16952659" cy="268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41" tIns="0" rIns="470241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Личностные результаты: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первоначальные представления о человеке как члене общества, в том числе участника финансовых отношений;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осознание прав и ответственности человека как члена общества и участника финансовых отношений;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осознание ценности трудовой деятельности в жизни человека, как основного источника получения дохода;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ответственное потребление и отношение к результатам труда и деньгам. </a:t>
          </a:r>
        </a:p>
      </dsp:txBody>
      <dsp:txXfrm>
        <a:off x="951478" y="1561167"/>
        <a:ext cx="16690195" cy="2425832"/>
      </dsp:txXfrm>
    </dsp:sp>
    <dsp:sp modelId="{76CDA883-3B1F-41E7-B3C2-620D8A1A836F}">
      <dsp:nvSpPr>
        <dsp:cNvPr id="0" name=""/>
        <dsp:cNvSpPr/>
      </dsp:nvSpPr>
      <dsp:spPr>
        <a:xfrm>
          <a:off x="0" y="4924364"/>
          <a:ext cx="17772906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D2FAD-D5B7-409F-8535-A17A1CB22DE7}">
      <dsp:nvSpPr>
        <dsp:cNvPr id="0" name=""/>
        <dsp:cNvSpPr/>
      </dsp:nvSpPr>
      <dsp:spPr>
        <a:xfrm>
          <a:off x="850478" y="4192921"/>
          <a:ext cx="16922427" cy="24152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41" tIns="0" rIns="470241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Познавательные УУД: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- Понимать целостность окружающего мира, проявлять способность ориентироваться в изменяющейся действительности;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- сравнивать объекты окружающего мира, устанавливать основания для сравнения, устанавливать аналогии;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- находить закономерности и противоречия в рассматриваемых фактах данных и наблюдениях.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/>
        </a:p>
      </dsp:txBody>
      <dsp:txXfrm>
        <a:off x="968380" y="4310823"/>
        <a:ext cx="16686623" cy="2179421"/>
      </dsp:txXfrm>
    </dsp:sp>
    <dsp:sp modelId="{6D69FE63-073D-4CE8-BD73-2625AC166CA7}">
      <dsp:nvSpPr>
        <dsp:cNvPr id="0" name=""/>
        <dsp:cNvSpPr/>
      </dsp:nvSpPr>
      <dsp:spPr>
        <a:xfrm>
          <a:off x="0" y="7470527"/>
          <a:ext cx="17772906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CC481-B6BB-4217-91F5-7F3794E41497}">
      <dsp:nvSpPr>
        <dsp:cNvPr id="0" name=""/>
        <dsp:cNvSpPr/>
      </dsp:nvSpPr>
      <dsp:spPr>
        <a:xfrm>
          <a:off x="851267" y="6711773"/>
          <a:ext cx="16921638" cy="2525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41" tIns="0" rIns="470241" bIns="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Регулятивные УУД: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предвидеть возможность возникновения трудностей и ошибок, предусматривать способы их предупреждения, в том числе в житейских ситуациях;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– оценивать целесообразность выбранных способов действия, при необходимости корректировать их.</a:t>
          </a:r>
        </a:p>
      </dsp:txBody>
      <dsp:txXfrm>
        <a:off x="974576" y="6835082"/>
        <a:ext cx="16675020" cy="2279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BD1E0-9909-4C9B-86BD-F0FF81E3E9D0}">
      <dsp:nvSpPr>
        <dsp:cNvPr id="0" name=""/>
        <dsp:cNvSpPr/>
      </dsp:nvSpPr>
      <dsp:spPr>
        <a:xfrm>
          <a:off x="1984109" y="1559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Развитие устойчивых познавательных потребностей</a:t>
          </a:r>
        </a:p>
      </dsp:txBody>
      <dsp:txXfrm>
        <a:off x="1984109" y="1559"/>
        <a:ext cx="3811547" cy="2286928"/>
      </dsp:txXfrm>
    </dsp:sp>
    <dsp:sp modelId="{A96D5EEF-B469-432C-8101-584C8EEAD568}">
      <dsp:nvSpPr>
        <dsp:cNvPr id="0" name=""/>
        <dsp:cNvSpPr/>
      </dsp:nvSpPr>
      <dsp:spPr>
        <a:xfrm>
          <a:off x="6176810" y="1559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-2880000"/>
                <a:satOff val="-12001"/>
                <a:lumOff val="10000"/>
                <a:alphaOff val="0"/>
                <a:tint val="50000"/>
                <a:satMod val="300000"/>
              </a:schemeClr>
            </a:gs>
            <a:gs pos="35000">
              <a:schemeClr val="accent2">
                <a:hueOff val="-2880000"/>
                <a:satOff val="-12001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880000"/>
                <a:satOff val="-12001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Становление адекватной самооценки, развитие критичности по отношению к себе и окружающим;</a:t>
          </a:r>
        </a:p>
      </dsp:txBody>
      <dsp:txXfrm>
        <a:off x="6176810" y="1559"/>
        <a:ext cx="3811547" cy="2286928"/>
      </dsp:txXfrm>
    </dsp:sp>
    <dsp:sp modelId="{2B417CEF-8590-4D31-8597-603A74915C7C}">
      <dsp:nvSpPr>
        <dsp:cNvPr id="0" name=""/>
        <dsp:cNvSpPr/>
      </dsp:nvSpPr>
      <dsp:spPr>
        <a:xfrm>
          <a:off x="1984109" y="2669642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-5760000"/>
                <a:satOff val="-24001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5760000"/>
                <a:satOff val="-24001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5760000"/>
                <a:satOff val="-24001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Развитие продуктивных навыков и приемов учебной работы</a:t>
          </a:r>
        </a:p>
      </dsp:txBody>
      <dsp:txXfrm>
        <a:off x="1984109" y="2669642"/>
        <a:ext cx="3811547" cy="2286928"/>
      </dsp:txXfrm>
    </dsp:sp>
    <dsp:sp modelId="{4384AFA6-EE7F-4093-8D8D-5C98CD771DBD}">
      <dsp:nvSpPr>
        <dsp:cNvPr id="0" name=""/>
        <dsp:cNvSpPr/>
      </dsp:nvSpPr>
      <dsp:spPr>
        <a:xfrm>
          <a:off x="6176810" y="2669642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-8640000"/>
                <a:satOff val="-36002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8640000"/>
                <a:satOff val="-36002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8640000"/>
                <a:satOff val="-36002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Развитие навыков самоконтроля, самоорганизации и </a:t>
          </a:r>
          <a:r>
            <a:rPr lang="ru-RU" sz="2600" b="0" i="0" kern="1200" dirty="0" err="1"/>
            <a:t>саморегуляции</a:t>
          </a:r>
          <a:endParaRPr lang="ru-RU" sz="2600" kern="1200" dirty="0"/>
        </a:p>
      </dsp:txBody>
      <dsp:txXfrm>
        <a:off x="6176810" y="2669642"/>
        <a:ext cx="3811547" cy="2286928"/>
      </dsp:txXfrm>
    </dsp:sp>
    <dsp:sp modelId="{60DF7B03-BFF7-4F3E-869E-3301451263EC}">
      <dsp:nvSpPr>
        <dsp:cNvPr id="0" name=""/>
        <dsp:cNvSpPr/>
      </dsp:nvSpPr>
      <dsp:spPr>
        <a:xfrm>
          <a:off x="1984109" y="5337725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-11520000"/>
                <a:satOff val="-48002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1520000"/>
                <a:satOff val="-48002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1520000"/>
                <a:satOff val="-48002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Усвоение социальных норм</a:t>
          </a:r>
          <a:endParaRPr lang="ru-RU" sz="2600" kern="1200" dirty="0"/>
        </a:p>
      </dsp:txBody>
      <dsp:txXfrm>
        <a:off x="1984109" y="5337725"/>
        <a:ext cx="3811547" cy="2286928"/>
      </dsp:txXfrm>
    </dsp:sp>
    <dsp:sp modelId="{9A1A2614-4EE8-4AC3-A394-5A8B323C2694}">
      <dsp:nvSpPr>
        <dsp:cNvPr id="0" name=""/>
        <dsp:cNvSpPr/>
      </dsp:nvSpPr>
      <dsp:spPr>
        <a:xfrm>
          <a:off x="6176810" y="5337725"/>
          <a:ext cx="3811547" cy="2286928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60003"/>
                <a:lumOff val="5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60003"/>
                <a:lumOff val="5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60003"/>
                <a:lumOff val="5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Способность к планированию и выполнению действий про себя, во внутреннем плане</a:t>
          </a:r>
        </a:p>
      </dsp:txBody>
      <dsp:txXfrm>
        <a:off x="6176810" y="5337725"/>
        <a:ext cx="3811547" cy="228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840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09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704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75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62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286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17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5534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166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69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201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03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01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8869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3500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9448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296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249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40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496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7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204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998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103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06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07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377149" y="2058631"/>
            <a:ext cx="14242473" cy="34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45770" marR="490855" algn="ctr"/>
            <a:r>
              <a:rPr lang="ru-RU" sz="36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«</a:t>
            </a:r>
            <a:r>
              <a:rPr lang="ru-RU" sz="3600" b="1" dirty="0">
                <a:solidFill>
                  <a:srgbClr val="2C2D2E"/>
                </a:solidFill>
                <a:latin typeface="+mj-lt"/>
                <a:ea typeface="Arial Unicode MS" panose="020B0604020202020204" pitchFamily="34" charset="-128"/>
              </a:rPr>
              <a:t>Организационно – методические условия подготовки учителей начальных классов к преподаванию финансовой грамотности на уроках математики и окружающего мира в соответствии с ФГОС начального общего образования»</a:t>
            </a:r>
            <a:r>
              <a:rPr lang="ru-RU" sz="3600" b="1" dirty="0">
                <a:latin typeface="+mj-lt"/>
                <a:ea typeface="Arial Unicode MS" panose="020B0604020202020204" pitchFamily="34" charset="-128"/>
              </a:rPr>
              <a:t> </a:t>
            </a:r>
            <a:endParaRPr lang="ru-RU" sz="3600" dirty="0">
              <a:latin typeface="+mj-lt"/>
              <a:ea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54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8588483"/>
              </p:ext>
            </p:extLst>
          </p:nvPr>
        </p:nvGraphicFramePr>
        <p:xfrm>
          <a:off x="166255" y="2396835"/>
          <a:ext cx="11139054" cy="78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4917" y="4918364"/>
            <a:ext cx="8187296" cy="5617713"/>
          </a:xfrm>
          <a:prstGeom prst="rect">
            <a:avLst/>
          </a:prstGeom>
        </p:spPr>
      </p:pic>
      <p:sp>
        <p:nvSpPr>
          <p:cNvPr id="9" name="Google Shape;106;p3"/>
          <p:cNvSpPr txBox="1"/>
          <p:nvPr/>
        </p:nvSpPr>
        <p:spPr>
          <a:xfrm>
            <a:off x="88421" y="1311890"/>
            <a:ext cx="18183249" cy="8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400" b="1" dirty="0">
                <a:latin typeface="+mj-lt"/>
                <a:ea typeface="Calibri" panose="020F0502020204030204" pitchFamily="34" charset="0"/>
              </a:rPr>
              <a:t>УЧЕБНЫЙ ПРЕДМЕТ «ОКРУЖАЮЩИЙ МИР»</a:t>
            </a:r>
            <a:endParaRPr lang="ru-RU" sz="44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41658" y="2886883"/>
            <a:ext cx="8091052" cy="4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dirty="0"/>
              <a:t>Программа по окружающему миру на уровне начального общего образования составлена на основе требований к результатам освоения ООП НОО, представленных в ФГОС НОО и федеральной рабочей программы воспитания.</a:t>
            </a:r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00230" y="2915916"/>
            <a:ext cx="9483725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dirty="0"/>
              <a:t>Отбор содержания программы по окружающему миру осуществлён на основе следующих ведущих идей: </a:t>
            </a:r>
          </a:p>
          <a:p>
            <a:pPr algn="just"/>
            <a:r>
              <a:rPr lang="ru-RU" sz="3600" dirty="0"/>
              <a:t>– раскрытие роли человека в природе и обществе; </a:t>
            </a:r>
          </a:p>
          <a:p>
            <a:pPr algn="just"/>
            <a:r>
              <a:rPr lang="ru-RU" sz="3600" dirty="0"/>
              <a:t>– освоение общечеловеческих ценностей взаимодействия в системах: </a:t>
            </a:r>
          </a:p>
          <a:p>
            <a:pPr algn="just"/>
            <a:r>
              <a:rPr lang="ru-RU" sz="3600" dirty="0"/>
              <a:t>«Человек и природа», </a:t>
            </a:r>
          </a:p>
          <a:p>
            <a:pPr algn="just"/>
            <a:r>
              <a:rPr lang="ru-RU" sz="3600" dirty="0"/>
              <a:t>«Человек и общество», </a:t>
            </a:r>
          </a:p>
          <a:p>
            <a:pPr algn="just"/>
            <a:r>
              <a:rPr lang="ru-RU" sz="3600" dirty="0"/>
              <a:t>«Человек и другие люди», </a:t>
            </a:r>
          </a:p>
          <a:p>
            <a:pPr algn="just"/>
            <a:r>
              <a:rPr lang="ru-RU" sz="3600" dirty="0"/>
              <a:t>«Человек и его самость», </a:t>
            </a:r>
          </a:p>
          <a:p>
            <a:pPr algn="just"/>
            <a:r>
              <a:rPr lang="ru-RU" sz="3600" dirty="0"/>
              <a:t>«Человек и познание»</a:t>
            </a:r>
          </a:p>
        </p:txBody>
      </p:sp>
      <p:sp>
        <p:nvSpPr>
          <p:cNvPr id="8" name="Google Shape;106;p3"/>
          <p:cNvSpPr txBox="1"/>
          <p:nvPr/>
        </p:nvSpPr>
        <p:spPr>
          <a:xfrm>
            <a:off x="138166" y="1328091"/>
            <a:ext cx="18645789" cy="11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РАБОЧАЯ ПРОГРАММА НАЧАЛЬНОГО ОБЩЕГО ОБРАЗОВАНИЯ ОКРУЖАЮЩИЙ МИР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565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" y="369945"/>
            <a:ext cx="10149123" cy="863549"/>
          </a:xfrm>
          <a:prstGeom prst="rect">
            <a:avLst/>
          </a:prstGeom>
        </p:spPr>
      </p:pic>
      <p:sp>
        <p:nvSpPr>
          <p:cNvPr id="5" name="Google Shape;106;p3"/>
          <p:cNvSpPr txBox="1"/>
          <p:nvPr/>
        </p:nvSpPr>
        <p:spPr>
          <a:xfrm>
            <a:off x="186724" y="2508227"/>
            <a:ext cx="18183249" cy="235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dirty="0">
                <a:latin typeface="+mn-lt"/>
              </a:rPr>
              <a:t>Урок «Окружающий мир» способствует развитию детской эрудиции.  </a:t>
            </a:r>
          </a:p>
          <a:p>
            <a:pPr lvl="0" algn="just"/>
            <a:r>
              <a:rPr lang="ru-RU" sz="3600" dirty="0">
                <a:latin typeface="+mn-lt"/>
              </a:rPr>
              <a:t>На уроке дети получают систему интегрированных знаний из разных областей действительности (в </a:t>
            </a:r>
            <a:r>
              <a:rPr lang="ru-RU" sz="3600" dirty="0" err="1">
                <a:latin typeface="+mn-lt"/>
              </a:rPr>
              <a:t>т.ч</a:t>
            </a:r>
            <a:r>
              <a:rPr lang="ru-RU" sz="3600" dirty="0">
                <a:latin typeface="+mn-lt"/>
              </a:rPr>
              <a:t>. вопросы финансовой грамотности), и эти знания становятся достоянием других учебных предметов.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929" y="5680363"/>
            <a:ext cx="14383889" cy="20920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600" i="1" dirty="0">
                <a:solidFill>
                  <a:srgbClr val="000000"/>
                </a:solidFill>
                <a:cs typeface="Arial"/>
              </a:rPr>
              <a:t>Таким образом, предмет «Окружающий мир» формирует общую культуру и эрудицию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33719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65547" y="1303192"/>
            <a:ext cx="18244126" cy="906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indent="114300" algn="just"/>
            <a:r>
              <a:rPr lang="ru-RU" sz="2800" b="1" dirty="0">
                <a:latin typeface="+mn-lt"/>
              </a:rPr>
              <a:t>Предмету «Окружающий мир» свойственны следующие функции:</a:t>
            </a:r>
          </a:p>
          <a:p>
            <a:pPr indent="114300" algn="just"/>
            <a:endParaRPr lang="ru-RU" sz="2800" dirty="0">
              <a:latin typeface="+mn-lt"/>
            </a:endParaRPr>
          </a:p>
          <a:p>
            <a:pPr algn="just"/>
            <a:r>
              <a:rPr lang="ru-RU" sz="2800" dirty="0">
                <a:latin typeface="+mn-lt"/>
              </a:rPr>
              <a:t>1. </a:t>
            </a:r>
            <a:r>
              <a:rPr lang="ru-RU" sz="2800" b="1" dirty="0">
                <a:latin typeface="+mn-lt"/>
              </a:rPr>
              <a:t>Образовательная</a:t>
            </a:r>
            <a:r>
              <a:rPr lang="ru-RU" sz="2800" dirty="0">
                <a:latin typeface="+mn-lt"/>
              </a:rPr>
              <a:t> функция заключается в формировании разнообразных представлений о природе, человеке и обществе, элементарной ориентировке в доступных естественно-научных, обществоведческих, исторических и психологических понятиях, развитии целостного восприятия окружающего мира.</a:t>
            </a:r>
          </a:p>
          <a:p>
            <a:pPr algn="just"/>
            <a:r>
              <a:rPr lang="ru-RU" sz="2800" dirty="0">
                <a:latin typeface="+mn-lt"/>
              </a:rPr>
              <a:t>2. </a:t>
            </a:r>
            <a:r>
              <a:rPr lang="ru-RU" sz="2800" b="1" dirty="0">
                <a:latin typeface="+mn-lt"/>
              </a:rPr>
              <a:t>Развивающая</a:t>
            </a:r>
            <a:r>
              <a:rPr lang="ru-RU" sz="2800" dirty="0">
                <a:latin typeface="+mn-lt"/>
              </a:rPr>
              <a:t> функция обеспечивает: осознание отдельных (доступных для понимания) связей в природном и социальном мире, психологическое и личностное развитие школьника, формирование предпосылок научного мировоззрения. Обеспечивается формирование </a:t>
            </a:r>
            <a:r>
              <a:rPr lang="ru-RU" sz="2800" dirty="0" err="1">
                <a:latin typeface="+mn-lt"/>
              </a:rPr>
              <a:t>общеучебных</a:t>
            </a:r>
            <a:r>
              <a:rPr lang="ru-RU" sz="2800" dirty="0">
                <a:latin typeface="+mn-lt"/>
              </a:rPr>
              <a:t> умений – выделять существенные и несущественные признаки объекта, сравнивать, обобщать, классифицировать, понимать главную мысль научного текста, осознавать, что любое событие происходит во времени и в пространстве, фиксировать результаты наблюдений и др. </a:t>
            </a:r>
          </a:p>
          <a:p>
            <a:pPr algn="just"/>
            <a:r>
              <a:rPr lang="ru-RU" sz="2800" dirty="0">
                <a:latin typeface="+mn-lt"/>
              </a:rPr>
              <a:t>3. </a:t>
            </a:r>
            <a:r>
              <a:rPr lang="ru-RU" sz="2800" b="1" dirty="0">
                <a:latin typeface="+mn-lt"/>
              </a:rPr>
              <a:t>Воспитывающая</a:t>
            </a:r>
            <a:r>
              <a:rPr lang="ru-RU" sz="2800" dirty="0">
                <a:latin typeface="+mn-lt"/>
              </a:rPr>
              <a:t> функция включает решение задач социализации ребенка, принятие им гуманистических норм существования в среде обитания, воспитание эмоционально-положительного взгляда на мир, формирование нравственных и эстетических чувств.</a:t>
            </a:r>
          </a:p>
          <a:p>
            <a:pPr algn="just"/>
            <a:r>
              <a:rPr lang="ru-RU" sz="2800" dirty="0">
                <a:latin typeface="+mn-lt"/>
              </a:rPr>
              <a:t>4. </a:t>
            </a:r>
            <a:r>
              <a:rPr lang="ru-RU" sz="2800" b="1" dirty="0">
                <a:latin typeface="+mn-lt"/>
              </a:rPr>
              <a:t>Культурологическая</a:t>
            </a:r>
            <a:r>
              <a:rPr lang="ru-RU" sz="2800" dirty="0">
                <a:latin typeface="+mn-lt"/>
              </a:rPr>
              <a:t> функция обеспечивает условия для развития общих представлений школьников о культуре человеческого общества, о тех достижениях, которые появились в процессе его развития. </a:t>
            </a:r>
          </a:p>
          <a:p>
            <a:pPr algn="just"/>
            <a:r>
              <a:rPr lang="ru-RU" sz="2800" dirty="0">
                <a:latin typeface="+mn-lt"/>
              </a:rPr>
              <a:t>5.</a:t>
            </a:r>
            <a:r>
              <a:rPr lang="ru-RU" sz="2800" b="1" dirty="0">
                <a:latin typeface="+mn-lt"/>
              </a:rPr>
              <a:t> Пропедевтическая</a:t>
            </a:r>
            <a:r>
              <a:rPr lang="ru-RU" sz="2800" dirty="0">
                <a:latin typeface="+mn-lt"/>
              </a:rPr>
              <a:t> функция обеспечивает подготовку младшего школьника к усвоению самых разнообразных сведений как из естественно-научных дисциплин, так и гуманитарных в среднем звене школы, ориентировку в научных терминах и отдельных понятиях.</a:t>
            </a:r>
          </a:p>
          <a:p>
            <a:pPr algn="just"/>
            <a:br>
              <a:rPr lang="ru-RU" sz="2400" dirty="0">
                <a:latin typeface="+mn-lt"/>
              </a:rPr>
            </a:br>
            <a:endParaRPr lang="ru-RU" sz="2400" b="1" dirty="0">
              <a:solidFill>
                <a:srgbClr val="FF0000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598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" y="369945"/>
            <a:ext cx="10149123" cy="863549"/>
          </a:xfrm>
          <a:prstGeom prst="rect">
            <a:avLst/>
          </a:prstGeom>
        </p:spPr>
      </p:pic>
      <p:sp>
        <p:nvSpPr>
          <p:cNvPr id="5" name="Google Shape;106;p3"/>
          <p:cNvSpPr txBox="1"/>
          <p:nvPr/>
        </p:nvSpPr>
        <p:spPr>
          <a:xfrm>
            <a:off x="451115" y="2688647"/>
            <a:ext cx="18183249" cy="4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just"/>
            <a:r>
              <a:rPr lang="ru-RU" sz="3600" dirty="0">
                <a:latin typeface="PT Sans"/>
              </a:rPr>
              <a:t>Отбор содержания курса «Окружающий мир» осуществляется на основе следующих ведущих идей: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PT Sans"/>
              </a:rPr>
              <a:t> идея многообразия мира;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PT Sans"/>
              </a:rPr>
              <a:t> идея целостности мира;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PT Sans"/>
              </a:rPr>
              <a:t> идея уважения к миру;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b="1" dirty="0">
                <a:latin typeface="PT Sans"/>
              </a:rPr>
              <a:t> идея финансово грамотного человека.</a:t>
            </a:r>
            <a:endParaRPr lang="ru-RU" sz="3600" dirty="0">
              <a:latin typeface="PT Sans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3283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" y="369945"/>
            <a:ext cx="10149123" cy="863549"/>
          </a:xfrm>
          <a:prstGeom prst="rect">
            <a:avLst/>
          </a:prstGeom>
        </p:spPr>
      </p:pic>
      <p:sp>
        <p:nvSpPr>
          <p:cNvPr id="5" name="Google Shape;106;p3"/>
          <p:cNvSpPr txBox="1"/>
          <p:nvPr/>
        </p:nvSpPr>
        <p:spPr>
          <a:xfrm>
            <a:off x="354476" y="1693118"/>
            <a:ext cx="18183249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СОДЕРЖАТЕЛЬНАЯ МАТРИЦА КУРСА «ОКРУЖАЮЩИЙ МИР» </a:t>
            </a:r>
          </a:p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В ЧАСТИ ФОРМИРОВАНИЯ ФИНАНСОВОЙ ГРАМОТНОСТИ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83871"/>
              </p:ext>
            </p:extLst>
          </p:nvPr>
        </p:nvGraphicFramePr>
        <p:xfrm>
          <a:off x="858982" y="3588329"/>
          <a:ext cx="17470582" cy="544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/>
                        <a:t>Разделы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/>
                        <a:t>Тематическое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/>
                        <a:t>1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2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Правила безопасной жизнедеятельности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Безопасность в сети Интернет (электронный дневник и электронные ресурсы школы) в условиях контролируемого доступа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5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61950" y="1245379"/>
            <a:ext cx="18183249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ea typeface="Calibri" panose="020F0502020204030204" pitchFamily="34" charset="0"/>
              </a:rPr>
              <a:t>СОДЕРЖАТЕЛЬНАЯ МАТРИЦА КУРСА «ОКРУЖАЮЩИЙ МИР» В ЧАСТИ ФОРМИРОВАНИЯ ФИНАНСОВОЙ ГРАМОТНОСТИ</a:t>
            </a:r>
            <a:r>
              <a:rPr lang="ru-RU" sz="3600" b="1" dirty="0">
                <a:latin typeface="+mj-lt"/>
              </a:rPr>
              <a:t> </a:t>
            </a:r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28393"/>
              </p:ext>
            </p:extLst>
          </p:nvPr>
        </p:nvGraphicFramePr>
        <p:xfrm>
          <a:off x="919521" y="3121477"/>
          <a:ext cx="1752352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6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4000" dirty="0"/>
                        <a:t>Разделы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4000" dirty="0"/>
                        <a:t>Предметное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6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 класс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4000" dirty="0"/>
                        <a:t>Правила безопасной жизнедеятельности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4000" dirty="0"/>
                        <a:t>Безопасность в интернете (коммуникация в мессенджерах и социальных группах) в условиях контролируемого доступа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53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" y="369945"/>
            <a:ext cx="10149123" cy="863549"/>
          </a:xfrm>
          <a:prstGeom prst="rect">
            <a:avLst/>
          </a:prstGeom>
        </p:spPr>
      </p:pic>
      <p:sp>
        <p:nvSpPr>
          <p:cNvPr id="5" name="Google Shape;106;p3"/>
          <p:cNvSpPr txBox="1"/>
          <p:nvPr/>
        </p:nvSpPr>
        <p:spPr>
          <a:xfrm>
            <a:off x="788964" y="1637700"/>
            <a:ext cx="18183249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Calibri" panose="020F0502020204030204" pitchFamily="34" charset="0"/>
              </a:rPr>
              <a:t>СОДЕРЖАТЕЛЬНАЯ МАТРИЦА КУРСА «ОКРУЖАЮЩИЙ МИР» В ЧАСТИ ФОРМИРОВАНИЯ ФИНАНСОВОЙ ГРАМОТНОСТИ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3233"/>
              </p:ext>
            </p:extLst>
          </p:nvPr>
        </p:nvGraphicFramePr>
        <p:xfrm>
          <a:off x="706582" y="3020292"/>
          <a:ext cx="17470582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dirty="0"/>
                        <a:t>Разделы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dirty="0"/>
                        <a:t>Тематическое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dirty="0"/>
                        <a:t>3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672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/>
                        <a:t>Человек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/>
                        <a:t>Семейный бюджет, доходы и расходы семьи. </a:t>
                      </a:r>
                    </a:p>
                    <a:p>
                      <a:pPr algn="just"/>
                      <a:r>
                        <a:rPr lang="ru-RU" sz="3600" dirty="0"/>
                        <a:t>Значение труда в жизни человека и общества. </a:t>
                      </a:r>
                    </a:p>
                    <a:p>
                      <a:pPr algn="just"/>
                      <a:r>
                        <a:rPr lang="ru-RU" sz="3600" dirty="0"/>
                        <a:t>Особенности труда людей родного края, их профессии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8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Правила безопасной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Безопасность в сети Интернет (электронный дневник и электронные ресурсы школы) в условиях контролируемого доступа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21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41709" y="1535381"/>
            <a:ext cx="18183249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ea typeface="Calibri" panose="020F0502020204030204" pitchFamily="34" charset="0"/>
              </a:rPr>
              <a:t>СОДЕРЖАТЕЛЬНАЯ МАТРИЦА КУРСА «ОКРУЖАЮЩИЙ МИР» В ЧАСТИ ФОРМИРОВАНИЯ ФИНАНСОВОЙ ГРАМОТНОСТИ</a:t>
            </a:r>
            <a:endParaRPr lang="ru-RU" sz="3600" b="1" dirty="0"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22293"/>
              </p:ext>
            </p:extLst>
          </p:nvPr>
        </p:nvGraphicFramePr>
        <p:xfrm>
          <a:off x="552570" y="3817727"/>
          <a:ext cx="18066327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61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/>
                        <a:t>Разделы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dirty="0"/>
                        <a:t>Предметное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67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класс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/>
                        <a:t>Правила безопасной жизнедеятельности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3600" dirty="0"/>
                        <a:t>Безопасность в интернете (поиск достоверной информации, опознавание государственных образовательных ресурсов и детских развлекательных порталов) в условиях контролируемого доступа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9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-139700" y="2007949"/>
            <a:ext cx="1897221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</a:rPr>
              <a:t>ПРЕДМЕТНЫЕ РЕЗУЛЬТАТЫ </a:t>
            </a:r>
            <a:endParaRPr lang="ru-RU" sz="3600" b="1" dirty="0">
              <a:ea typeface="Calibri" panose="020F0502020204030204" pitchFamily="34" charset="0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0100" y="4231641"/>
            <a:ext cx="17293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К концу обучения в первом классе обучающийся научится: </a:t>
            </a:r>
          </a:p>
          <a:p>
            <a:endParaRPr lang="ru-RU" sz="3600" b="1" u="sng" dirty="0"/>
          </a:p>
          <a:p>
            <a:pPr marL="342900" indent="-342900" algn="just">
              <a:buFontTx/>
              <a:buChar char="-"/>
            </a:pPr>
            <a:r>
              <a:rPr lang="ru-RU" sz="3600" dirty="0"/>
              <a:t>Оценивать ситуации, раскрывающие положительное и негативное отношение к природе; правила поведения в быту; </a:t>
            </a:r>
          </a:p>
          <a:p>
            <a:pPr marL="342900" indent="-342900" algn="just">
              <a:buFontTx/>
              <a:buChar char="-"/>
            </a:pPr>
            <a:r>
              <a:rPr lang="ru-RU" sz="3600" dirty="0"/>
              <a:t>Ориентироваться в правилах безопасного поведения в Интернете; </a:t>
            </a:r>
          </a:p>
        </p:txBody>
      </p:sp>
    </p:spTree>
    <p:extLst>
      <p:ext uri="{BB962C8B-B14F-4D97-AF65-F5344CB8AC3E}">
        <p14:creationId xmlns:p14="http://schemas.microsoft.com/office/powerpoint/2010/main" val="345999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58445" y="3118139"/>
            <a:ext cx="13057410" cy="291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600" b="1" dirty="0">
                <a:latin typeface="+mn-lt"/>
                <a:ea typeface="Arial Unicode MS" panose="020B0604020202020204" pitchFamily="34" charset="-128"/>
              </a:rPr>
              <a:t>Модуль 2 Методические особенности преподавания финансовой грамотности в соответствии с ФГОС НОО</a:t>
            </a:r>
          </a:p>
          <a:p>
            <a:pPr lvl="0" algn="ctr"/>
            <a:endParaRPr lang="ru-RU" sz="3600" b="1" dirty="0">
              <a:latin typeface="+mn-lt"/>
              <a:ea typeface="Arial Unicode MS" panose="020B0604020202020204" pitchFamily="34" charset="-128"/>
            </a:endParaRPr>
          </a:p>
          <a:p>
            <a:pPr lvl="0" algn="just"/>
            <a:r>
              <a:rPr lang="ru-RU" sz="3600" b="1" dirty="0">
                <a:latin typeface="+mn-lt"/>
              </a:rPr>
              <a:t>Тема 2.2. Преподавание финансовой грамотности на уроках окружающего мира в соответствии с ФГОС НОО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54"/>
            <a:ext cx="10149123" cy="8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300" y="4396837"/>
            <a:ext cx="17652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/>
              <a:t>К концу обучения во втором классе обучающийся научится: </a:t>
            </a:r>
          </a:p>
          <a:p>
            <a:pPr algn="just"/>
            <a:endParaRPr lang="ru-RU" sz="3600" b="1" u="sng" dirty="0"/>
          </a:p>
          <a:p>
            <a:pPr algn="just"/>
            <a:r>
              <a:rPr lang="ru-RU" sz="3600" dirty="0"/>
              <a:t>- Безопасно использовать мессенджеры Интернета в условиях контролируемого доступа в Интернет;</a:t>
            </a:r>
          </a:p>
        </p:txBody>
      </p:sp>
      <p:sp>
        <p:nvSpPr>
          <p:cNvPr id="7" name="Google Shape;106;p3"/>
          <p:cNvSpPr txBox="1"/>
          <p:nvPr/>
        </p:nvSpPr>
        <p:spPr>
          <a:xfrm>
            <a:off x="-139700" y="2007949"/>
            <a:ext cx="1897221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</a:rPr>
              <a:t>ПРЕДМЕТНЫЕ РЕЗУЛЬТАТЫ </a:t>
            </a:r>
            <a:endParaRPr lang="ru-RU" sz="3600" b="1" dirty="0">
              <a:ea typeface="Calibri" panose="020F050202020403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4569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0" y="3375237"/>
            <a:ext cx="162176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К концу обучения в третьем классе обучающийся научится: </a:t>
            </a:r>
          </a:p>
          <a:p>
            <a:endParaRPr lang="ru-RU" sz="3600" b="1" u="sng" dirty="0"/>
          </a:p>
          <a:p>
            <a:pPr marL="342900" indent="-342900">
              <a:buFontTx/>
              <a:buChar char="-"/>
            </a:pPr>
            <a:r>
              <a:rPr lang="ru-RU" sz="3600" dirty="0"/>
              <a:t>Различать расходы и доходы семейного бюджета; </a:t>
            </a:r>
          </a:p>
          <a:p>
            <a:pPr marL="342900" indent="-342900">
              <a:buFontTx/>
              <a:buChar char="-"/>
            </a:pPr>
            <a:r>
              <a:rPr lang="ru-RU" sz="3600" dirty="0"/>
              <a:t>Использовать различные источники информации об обществе, финансах для поиска и извлечения информации, ответов на вопросы; </a:t>
            </a:r>
          </a:p>
          <a:p>
            <a:pPr marL="342900" indent="-342900">
              <a:buFontTx/>
              <a:buChar char="-"/>
            </a:pPr>
            <a:r>
              <a:rPr lang="ru-RU" sz="3600" dirty="0"/>
              <a:t>Безопасно использовать персональные данные в условиях контролируемого доступа в Интернет; </a:t>
            </a:r>
          </a:p>
          <a:p>
            <a:pPr marL="342900" indent="-342900">
              <a:buFontTx/>
              <a:buChar char="-"/>
            </a:pPr>
            <a:r>
              <a:rPr lang="ru-RU" sz="3600" dirty="0"/>
              <a:t>Ориентироваться в возможных мошеннических действиях при общении в мессенджерах.</a:t>
            </a:r>
          </a:p>
        </p:txBody>
      </p:sp>
      <p:sp>
        <p:nvSpPr>
          <p:cNvPr id="7" name="Google Shape;106;p3"/>
          <p:cNvSpPr txBox="1"/>
          <p:nvPr/>
        </p:nvSpPr>
        <p:spPr>
          <a:xfrm>
            <a:off x="-139700" y="2007949"/>
            <a:ext cx="1897221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</a:rPr>
              <a:t>ПРЕДМЕТНЫЕ РЕЗУЛЬТАТЫ </a:t>
            </a:r>
            <a:endParaRPr lang="ru-RU" sz="3600" b="1" dirty="0">
              <a:ea typeface="Calibri" panose="020F050202020403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151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674" y="3355201"/>
            <a:ext cx="16838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/>
              <a:t>К концу обучения в четвертом классе обучающийся научится: </a:t>
            </a:r>
          </a:p>
          <a:p>
            <a:pPr algn="just"/>
            <a:endParaRPr lang="ru-RU" sz="3600" b="1" u="sng" dirty="0"/>
          </a:p>
          <a:p>
            <a:pPr marL="342900" indent="-342900" algn="just">
              <a:buFontTx/>
              <a:buChar char="-"/>
            </a:pPr>
            <a:r>
              <a:rPr lang="ru-RU" sz="3600" dirty="0"/>
              <a:t>Использовать различные источники информации для поиска и извлечения информации, ответов на вопросы; </a:t>
            </a:r>
          </a:p>
          <a:p>
            <a:pPr marL="342900" indent="-342900" algn="just">
              <a:buFontTx/>
              <a:buChar char="-"/>
            </a:pPr>
            <a:r>
              <a:rPr lang="ru-RU" sz="3600" dirty="0"/>
              <a:t>Осуществлять безопасный поиск ресурсов и верифицированной информации в Интернете. </a:t>
            </a:r>
          </a:p>
        </p:txBody>
      </p:sp>
      <p:sp>
        <p:nvSpPr>
          <p:cNvPr id="8" name="Google Shape;106;p3"/>
          <p:cNvSpPr txBox="1"/>
          <p:nvPr/>
        </p:nvSpPr>
        <p:spPr>
          <a:xfrm>
            <a:off x="-139700" y="2007949"/>
            <a:ext cx="1897221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ea typeface="Calibri" panose="020F0502020204030204" pitchFamily="34" charset="0"/>
              </a:rPr>
              <a:t>ПРЕДМЕТНЫЕ РЕЗУЛЬТАТЫ </a:t>
            </a:r>
            <a:endParaRPr lang="ru-RU" sz="3600" b="1" dirty="0">
              <a:ea typeface="Calibri" panose="020F050202020403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6106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898072"/>
            <a:ext cx="18645789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dirty="0"/>
              <a:t>Личностные и </a:t>
            </a:r>
            <a:r>
              <a:rPr lang="ru-RU" sz="3600" dirty="0" err="1"/>
              <a:t>метапредметные</a:t>
            </a:r>
            <a:r>
              <a:rPr lang="ru-RU" sz="3600" dirty="0"/>
              <a:t> результаты освоения учебной программы по предмету «Окружающий мир» (в рамках финансовой грамотности)</a:t>
            </a:r>
            <a:endParaRPr lang="ru-RU" sz="36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508" y="6025151"/>
            <a:ext cx="17468106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0445804"/>
              </p:ext>
            </p:extLst>
          </p:nvPr>
        </p:nvGraphicFramePr>
        <p:xfrm>
          <a:off x="308708" y="850616"/>
          <a:ext cx="17772906" cy="923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188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27001" y="1397001"/>
            <a:ext cx="18681206" cy="182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ea typeface="Calibri" panose="020F0502020204030204" pitchFamily="34" charset="0"/>
                <a:sym typeface="Proxima Nova"/>
              </a:rPr>
              <a:t>ПРОДУКТИВНЫЕ МЕТОДЫ РАБОТЫ НА УРОКЕ ПО ФОРМИРОВАНИЮ ФИНАНСОВОЙ ГРАМОТНОСТИ</a:t>
            </a:r>
          </a:p>
          <a:p>
            <a:pPr lvl="0" algn="ctr"/>
            <a:endParaRPr lang="ru-RU" sz="36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91544" y="4991170"/>
            <a:ext cx="530915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7" name="Google Shape;106;p3"/>
          <p:cNvSpPr txBox="1"/>
          <p:nvPr/>
        </p:nvSpPr>
        <p:spPr>
          <a:xfrm>
            <a:off x="304800" y="3639790"/>
            <a:ext cx="18376406" cy="596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b="1" dirty="0">
                <a:latin typeface="+mn-lt"/>
              </a:rPr>
              <a:t>Методы наблюдения </a:t>
            </a:r>
            <a:r>
              <a:rPr lang="ru-RU" sz="3600" dirty="0">
                <a:latin typeface="+mn-lt"/>
              </a:rPr>
              <a:t>(экскурсии, целевые прогулки)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b="1" dirty="0">
                <a:latin typeface="+mn-lt"/>
              </a:rPr>
              <a:t>Практические методы (</a:t>
            </a:r>
            <a:r>
              <a:rPr lang="ru-RU" sz="3600" dirty="0">
                <a:latin typeface="+mn-lt"/>
              </a:rPr>
              <a:t>опыты и эксперименты)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b="1" dirty="0">
                <a:latin typeface="+mn-lt"/>
              </a:rPr>
              <a:t>Методы игры (</a:t>
            </a:r>
            <a:r>
              <a:rPr lang="ru-RU" sz="3600" dirty="0">
                <a:latin typeface="+mn-lt"/>
              </a:rPr>
              <a:t>дидактические, ролевые)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b="1" dirty="0">
                <a:latin typeface="+mn-lt"/>
              </a:rPr>
              <a:t>Творческие задания </a:t>
            </a:r>
            <a:r>
              <a:rPr lang="ru-RU" sz="3600" dirty="0">
                <a:latin typeface="+mn-lt"/>
              </a:rPr>
              <a:t>(рассказывание, задания с театрализацией, конструированием)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Метод проектов</a:t>
            </a:r>
          </a:p>
          <a:p>
            <a:pPr lvl="0" algn="ctr">
              <a:lnSpc>
                <a:spcPct val="150000"/>
              </a:lnSpc>
            </a:pPr>
            <a:endParaRPr lang="ru-RU" sz="3600" b="1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2615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1212827"/>
            <a:ext cx="18645789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ОСОБЕННОСТИ МЛАДШИХ ШКОЛЬНИКОВ ПРИ ВОСПРИЯТИИ ИНФОРМАЦИИ НА УРОКЕ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9477775"/>
              </p:ext>
            </p:extLst>
          </p:nvPr>
        </p:nvGraphicFramePr>
        <p:xfrm>
          <a:off x="2646218" y="2681568"/>
          <a:ext cx="11972467" cy="762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646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66401" y="1517628"/>
            <a:ext cx="18155540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333333"/>
                </a:solidFill>
                <a:latin typeface="+mj-lt"/>
              </a:rPr>
              <a:t>УСЛОВИЯ ПОВЫШЕНИЯ УРОВНЯ ОБУЧЕННОСТИ И КАЧЕСТВА ОБРАЗОВАНИЯ УЧАЩИХСЯ НА УРОКЕ:</a:t>
            </a:r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1491" y="4092048"/>
            <a:ext cx="16805564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3600" dirty="0">
                <a:solidFill>
                  <a:srgbClr val="333333"/>
                </a:solidFill>
                <a:latin typeface="+mn-lt"/>
              </a:rPr>
              <a:t>Отбор современных педагогических технологий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3600" dirty="0">
                <a:solidFill>
                  <a:srgbClr val="333333"/>
                </a:solidFill>
                <a:latin typeface="+mn-lt"/>
              </a:rPr>
              <a:t>Использование </a:t>
            </a:r>
            <a:r>
              <a:rPr lang="ru-RU" sz="3600" dirty="0" err="1">
                <a:solidFill>
                  <a:srgbClr val="333333"/>
                </a:solidFill>
                <a:latin typeface="+mn-lt"/>
              </a:rPr>
              <a:t>межпредметных</a:t>
            </a:r>
            <a:r>
              <a:rPr lang="ru-RU" sz="3600" dirty="0">
                <a:solidFill>
                  <a:srgbClr val="333333"/>
                </a:solidFill>
                <a:latin typeface="+mn-lt"/>
              </a:rPr>
              <a:t> и </a:t>
            </a:r>
            <a:r>
              <a:rPr lang="ru-RU" sz="3600" dirty="0" err="1">
                <a:solidFill>
                  <a:srgbClr val="333333"/>
                </a:solidFill>
                <a:latin typeface="+mn-lt"/>
              </a:rPr>
              <a:t>метапредметных</a:t>
            </a:r>
            <a:r>
              <a:rPr lang="ru-RU" sz="3600" dirty="0">
                <a:solidFill>
                  <a:srgbClr val="333333"/>
                </a:solidFill>
                <a:latin typeface="+mn-lt"/>
              </a:rPr>
              <a:t> связей, повышающих уровень познания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3600" dirty="0">
                <a:solidFill>
                  <a:srgbClr val="333333"/>
                </a:solidFill>
                <a:latin typeface="+mn-lt"/>
              </a:rPr>
              <a:t>Учет индивидуальных особенностей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81676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1188779"/>
            <a:ext cx="18645789" cy="8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4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Целеполагание</a:t>
            </a:r>
            <a:r>
              <a:rPr lang="ru-RU" sz="40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</a:p>
        </p:txBody>
      </p:sp>
      <p:sp>
        <p:nvSpPr>
          <p:cNvPr id="7" name="Google Shape;106;p3"/>
          <p:cNvSpPr txBox="1"/>
          <p:nvPr/>
        </p:nvSpPr>
        <p:spPr>
          <a:xfrm>
            <a:off x="447012" y="2684083"/>
            <a:ext cx="10045700" cy="476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Proxima Nova"/>
                <a:cs typeface="Proxima Nova"/>
                <a:sym typeface="Proxima Nova"/>
              </a:rPr>
              <a:t>Что мне известно по теме?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Proxima Nova"/>
                <a:cs typeface="Proxima Nova"/>
                <a:sym typeface="Proxima Nova"/>
              </a:rPr>
              <a:t>В чем вижу собственные затруднения?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rgbClr val="002060"/>
                </a:solidFill>
                <a:latin typeface="+mj-lt"/>
                <a:ea typeface="Proxima Nova"/>
                <a:cs typeface="Proxima Nova"/>
                <a:sym typeface="Proxima Nova"/>
              </a:rPr>
              <a:t>Какие вопросы наиболее актуальны и требуют разрешения?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020" y="4353161"/>
            <a:ext cx="8254193" cy="61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1188779"/>
            <a:ext cx="18645789" cy="8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4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Обсуждение в группе: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</a:p>
        </p:txBody>
      </p:sp>
      <p:sp>
        <p:nvSpPr>
          <p:cNvPr id="7" name="Google Shape;106;p3"/>
          <p:cNvSpPr txBox="1"/>
          <p:nvPr/>
        </p:nvSpPr>
        <p:spPr>
          <a:xfrm>
            <a:off x="8439035" y="2842202"/>
            <a:ext cx="9634994" cy="568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  <a:defRPr sz="4000">
                <a:solidFill>
                  <a:srgbClr val="002060"/>
                </a:solidFill>
                <a:latin typeface="+mj-lt"/>
                <a:ea typeface="Proxima Nova"/>
                <a:cs typeface="Proxima Nova"/>
              </a:defRPr>
            </a:lvl1pPr>
          </a:lstStyle>
          <a:p>
            <a:pPr marL="0" indent="0">
              <a:buNone/>
            </a:pPr>
            <a:r>
              <a:rPr lang="ru-RU" dirty="0">
                <a:sym typeface="Proxima Nova"/>
              </a:rPr>
              <a:t>Возможно ли внедрение финансовой грамотности в урок «Окружающий мир»? </a:t>
            </a:r>
          </a:p>
          <a:p>
            <a:pPr marL="0" indent="0">
              <a:buNone/>
            </a:pPr>
            <a:r>
              <a:rPr lang="ru-RU" dirty="0">
                <a:sym typeface="Proxima Nova"/>
              </a:rPr>
              <a:t>Свои выводы обоснуйте примерами.</a:t>
            </a:r>
          </a:p>
          <a:p>
            <a:pPr marL="0" indent="0">
              <a:buNone/>
            </a:pPr>
            <a:endParaRPr lang="ru-RU" dirty="0">
              <a:sym typeface="Proxima Nova"/>
            </a:endParaRPr>
          </a:p>
          <a:p>
            <a:pPr marL="0" indent="0">
              <a:buNone/>
            </a:pPr>
            <a:endParaRPr lang="ru-RU" dirty="0">
              <a:sym typeface="Proxima No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6" y="5407719"/>
            <a:ext cx="6539346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309" y="1125081"/>
            <a:ext cx="14511601" cy="8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ФИНАНСОВАЯ ГРАМОТНОСТЬ ВО ФГОС НОО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50294" y="1768747"/>
            <a:ext cx="17858730" cy="5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250" tIns="129250" rIns="129250" bIns="129250"/>
          <a:lstStyle>
            <a:lvl1pPr marL="342900" indent="-3429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algn="just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Элементы финансовой грамотности заложены в требованиях к предметным результатам по учебному предмету «</a:t>
            </a:r>
            <a:r>
              <a:rPr lang="ru-RU" sz="3600" b="1" dirty="0">
                <a:solidFill>
                  <a:srgbClr val="002060"/>
                </a:solidFill>
              </a:rPr>
              <a:t>Окружающий мир</a:t>
            </a:r>
            <a:r>
              <a:rPr lang="ru-RU" altLang="ru-RU" sz="3600" b="1" dirty="0">
                <a:solidFill>
                  <a:srgbClr val="002060"/>
                </a:solidFill>
              </a:rPr>
              <a:t>» предметной области «</a:t>
            </a:r>
            <a:r>
              <a:rPr lang="ru-RU" sz="3600" b="1" dirty="0">
                <a:solidFill>
                  <a:srgbClr val="002060"/>
                </a:solidFill>
              </a:rPr>
              <a:t>Обществознание и естествознание (окружающий мир)</a:t>
            </a:r>
            <a:r>
              <a:rPr lang="ru-RU" altLang="ru-RU" sz="3600" b="1" dirty="0">
                <a:solidFill>
                  <a:srgbClr val="002060"/>
                </a:solidFill>
              </a:rPr>
              <a:t>»: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309" y="4076646"/>
            <a:ext cx="16486095" cy="6118937"/>
          </a:xfrm>
          <a:prstGeom prst="rect">
            <a:avLst/>
          </a:prstGeom>
          <a:ln w="38100">
            <a:solidFill>
              <a:srgbClr val="009657"/>
            </a:solidFill>
            <a:prstDash val="sysDash"/>
          </a:ln>
        </p:spPr>
        <p:txBody>
          <a:bodyPr wrap="square" lIns="180000" tIns="180000" rIns="180000" bIns="180000">
            <a:spAutoFit/>
          </a:bodyPr>
          <a:lstStyle/>
          <a:p>
            <a:pPr marL="180000" algn="just"/>
            <a:r>
              <a:rPr lang="ru-RU" sz="3400" dirty="0"/>
              <a:t>П. 43.5. ФГОС НОО</a:t>
            </a:r>
          </a:p>
          <a:p>
            <a:pPr algn="just"/>
            <a:r>
              <a:rPr lang="ru-RU" sz="3400" dirty="0"/>
              <a:t>2) первоначальные представления о природных и социальных объектах как компонентах единого мира, о многообразии объектов и явлений природы; связи мира живой и неживой природы; </a:t>
            </a:r>
            <a:r>
              <a:rPr lang="ru-RU" sz="3400" b="1" dirty="0" err="1">
                <a:solidFill>
                  <a:srgbClr val="E2005B"/>
                </a:solidFill>
                <a:latin typeface="+mn-lt"/>
                <a:ea typeface="+mn-ea"/>
                <a:cs typeface="+mn-cs"/>
              </a:rPr>
              <a:t>сформированность</a:t>
            </a:r>
            <a:r>
              <a:rPr lang="ru-RU" sz="34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 основ рационального поведения и обоснованного принятия решений</a:t>
            </a:r>
            <a:r>
              <a:rPr lang="ru-RU" sz="3400" dirty="0"/>
              <a:t>;</a:t>
            </a:r>
          </a:p>
          <a:p>
            <a:pPr algn="just"/>
            <a:r>
              <a:rPr lang="ru-RU" sz="3400" dirty="0"/>
              <a:t>9) </a:t>
            </a:r>
            <a:r>
              <a:rPr lang="ru-RU" sz="34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формирование</a:t>
            </a:r>
            <a:r>
              <a:rPr lang="ru-RU" sz="3400" dirty="0"/>
              <a:t> навыков здорового и безопасного образа жизни на основе выполнения правил безопасного поведения в окружающей среде, в том числе </a:t>
            </a:r>
            <a:r>
              <a:rPr lang="ru-RU" sz="34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знаний о небезопасности разглашения личной и финансовой информации при общении с людьми вне семьи, в сети Интернет и опыта соблюдения правил безопасного поведения при использовании личных финансов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169894" y="5997388"/>
            <a:ext cx="430306" cy="15464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38166" y="1328091"/>
            <a:ext cx="18645789" cy="162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РАБОЧАЯ ПРОГРАММА НАЧАЛЬНОГО ОБЩЕГО ОБРАЗОВАНИЯ ОКРУЖАЮЩИЙ МИР</a:t>
            </a:r>
          </a:p>
          <a:p>
            <a:pPr algn="ctr"/>
            <a:r>
              <a:rPr lang="ru-RU" sz="3200" dirty="0"/>
              <a:t>В результате изучения у обучающегося будут сформированы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90421"/>
            <a:ext cx="6983566" cy="594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7526" y="3030060"/>
            <a:ext cx="6033779" cy="105285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rtlCol="0" anchor="ctr"/>
          <a:lstStyle/>
          <a:p>
            <a:pPr algn="ctr"/>
            <a:r>
              <a:rPr lang="ru-RU" sz="2800" b="1" dirty="0">
                <a:solidFill>
                  <a:srgbClr val="E2005B"/>
                </a:solidFill>
              </a:rPr>
              <a:t>ЛИЧНОСТНЫЕ РЕЗУЛЬТАТЫ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6753" y="4330325"/>
            <a:ext cx="7476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первоначальные представления о человеке как члене общества, осознание прав и ответственности человека как члена общества;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6753" y="5899985"/>
            <a:ext cx="74765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соблюдение правил организации здорового и безопасного (для себя и других людей) образа жизни; выполнение правил безопасного поведении в окружающей среде (в том числе информационной);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6752" y="8337511"/>
            <a:ext cx="747656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осознание ценности трудовой деятельности в жизни человека и общества, ответственное потребление и бережное отношение к результатам труда, навыки участия в различных видах трудовой деятельности, интерес к различным профессиям</a:t>
            </a:r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347034" y="4638367"/>
            <a:ext cx="975027" cy="800577"/>
          </a:xfrm>
          <a:prstGeom prst="hexagon">
            <a:avLst/>
          </a:prstGeom>
          <a:solidFill>
            <a:srgbClr val="009657"/>
          </a:solidFill>
          <a:ln w="38100">
            <a:solidFill>
              <a:srgbClr val="009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 rot="5400000">
            <a:off x="347033" y="6507549"/>
            <a:ext cx="975027" cy="800577"/>
          </a:xfrm>
          <a:prstGeom prst="hexagon">
            <a:avLst/>
          </a:prstGeom>
          <a:solidFill>
            <a:srgbClr val="009657"/>
          </a:solidFill>
          <a:ln w="38100">
            <a:solidFill>
              <a:srgbClr val="009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 rot="5400000">
            <a:off x="299138" y="8573489"/>
            <a:ext cx="975027" cy="800577"/>
          </a:xfrm>
          <a:prstGeom prst="hexagon">
            <a:avLst/>
          </a:prstGeom>
          <a:solidFill>
            <a:srgbClr val="00965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9416200" y="4638367"/>
            <a:ext cx="975027" cy="800577"/>
          </a:xfrm>
          <a:prstGeom prst="hexagon">
            <a:avLst/>
          </a:prstGeom>
          <a:solidFill>
            <a:srgbClr val="009657"/>
          </a:solidFill>
          <a:ln w="38100">
            <a:solidFill>
              <a:srgbClr val="009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63518" y="4339702"/>
            <a:ext cx="760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соблюдать правила информационной безопасности в условиях контролируемого доступа в информационно-телекоммуникационную сеть «Интернет» (с помощью учителя);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663518" y="6027770"/>
            <a:ext cx="7608152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понимать целостность окружающего мира (взаимосвязь природной и социальной среды обитания), проявлять способность ориентироваться в изменяющейся действительности;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663518" y="8337511"/>
            <a:ext cx="760815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предвидеть возможность возникновения трудностей и ошибок, предусматривать способы их предупреждения, в том числе в житейских ситуациях, опасных для здоровья и жизни</a:t>
            </a:r>
          </a:p>
        </p:txBody>
      </p:sp>
      <p:sp>
        <p:nvSpPr>
          <p:cNvPr id="24" name="Шестиугольник 23"/>
          <p:cNvSpPr/>
          <p:nvPr/>
        </p:nvSpPr>
        <p:spPr>
          <a:xfrm rot="5400000">
            <a:off x="9416199" y="6507549"/>
            <a:ext cx="975027" cy="800577"/>
          </a:xfrm>
          <a:prstGeom prst="hexagon">
            <a:avLst/>
          </a:prstGeom>
          <a:solidFill>
            <a:srgbClr val="009657"/>
          </a:solidFill>
          <a:ln w="38100">
            <a:solidFill>
              <a:srgbClr val="009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5400000">
            <a:off x="9416199" y="8573488"/>
            <a:ext cx="975027" cy="800577"/>
          </a:xfrm>
          <a:prstGeom prst="hexagon">
            <a:avLst/>
          </a:prstGeom>
          <a:solidFill>
            <a:srgbClr val="009657"/>
          </a:solidFill>
          <a:ln w="38100">
            <a:solidFill>
              <a:srgbClr val="009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898">
              <a:buClrTx/>
            </a:pPr>
            <a:endParaRPr lang="ru-RU" sz="3735" kern="1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02256" y="3030059"/>
            <a:ext cx="6997485" cy="105285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rtlCol="0" anchor="ctr"/>
          <a:lstStyle/>
          <a:p>
            <a:pPr algn="ctr"/>
            <a:r>
              <a:rPr lang="ru-RU" sz="2800" b="1" dirty="0">
                <a:solidFill>
                  <a:srgbClr val="E2005B"/>
                </a:solidFill>
              </a:rPr>
              <a:t>МЕТАПРЕДМЕТНЫЕ РЕЗУЛЬТАТЫ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565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7" y="6444714"/>
            <a:ext cx="6277364" cy="42371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4020" y="6444713"/>
            <a:ext cx="6324071" cy="42371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850" y="6444713"/>
            <a:ext cx="6304912" cy="424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</a:p>
        </p:txBody>
      </p:sp>
      <p:sp>
        <p:nvSpPr>
          <p:cNvPr id="8" name="Google Shape;106;p3"/>
          <p:cNvSpPr txBox="1"/>
          <p:nvPr/>
        </p:nvSpPr>
        <p:spPr>
          <a:xfrm>
            <a:off x="138166" y="1328091"/>
            <a:ext cx="18645789" cy="11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РАБОЧАЯ ПРОГРАММА НАЧАЛЬНОГО ОБЩЕГО ОБРАЗОВАНИЯ ОКРУЖАЮЩИЙ МИР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021" y="4131605"/>
            <a:ext cx="1595690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898">
              <a:lnSpc>
                <a:spcPct val="90000"/>
              </a:lnSpc>
              <a:buClrTx/>
              <a:defRPr/>
            </a:pP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у обучающегося будут сформированы следующие умения: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714"/>
            <a:ext cx="6281838" cy="4237127"/>
          </a:xfrm>
          <a:prstGeom prst="rect">
            <a:avLst/>
          </a:prstGeom>
          <a:solidFill>
            <a:srgbClr val="009657">
              <a:alpha val="66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различать расходы и доходы семейного бюджета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6387" y="6444714"/>
            <a:ext cx="6281838" cy="4237127"/>
          </a:xfrm>
          <a:prstGeom prst="rect">
            <a:avLst/>
          </a:prstGeom>
          <a:solidFill>
            <a:srgbClr val="009657">
              <a:alpha val="66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безопасно использовать персональные данные в условиях контролируемого доступа в информационно-коммуникационную сеть «Интернет» 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75136" y="6444713"/>
            <a:ext cx="6281838" cy="4237127"/>
          </a:xfrm>
          <a:prstGeom prst="rect">
            <a:avLst/>
          </a:prstGeom>
          <a:solidFill>
            <a:srgbClr val="009657">
              <a:alpha val="66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ориентироваться в возможных мошеннических действиях при общении в мессенджерах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3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2167888"/>
            <a:ext cx="18645789" cy="199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r"/>
            <a:r>
              <a:rPr lang="ru-RU" sz="4000" i="1" dirty="0">
                <a:solidFill>
                  <a:srgbClr val="002060"/>
                </a:solidFill>
                <a:latin typeface="+mj-lt"/>
              </a:rPr>
              <a:t>Окружающий мир – источник чувств. «Ум поднимается от смутных чувственных восприятий к чётким понятиям» (И.Г. Песталоцци)</a:t>
            </a:r>
            <a:endParaRPr lang="ru-RU" sz="4000" b="1" i="1" dirty="0">
              <a:solidFill>
                <a:srgbClr val="002060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endParaRPr lang="ru-RU" sz="4000" b="1" dirty="0">
              <a:solidFill>
                <a:srgbClr val="002060"/>
              </a:solidFill>
              <a:latin typeface="+mn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</a:p>
        </p:txBody>
      </p:sp>
      <p:sp>
        <p:nvSpPr>
          <p:cNvPr id="7" name="Google Shape;106;p3"/>
          <p:cNvSpPr txBox="1"/>
          <p:nvPr/>
        </p:nvSpPr>
        <p:spPr>
          <a:xfrm>
            <a:off x="326424" y="3924529"/>
            <a:ext cx="18101276" cy="38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endParaRPr lang="ru-RU" sz="4000" b="1" dirty="0">
              <a:solidFill>
                <a:srgbClr val="0070C0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just"/>
            <a:r>
              <a:rPr lang="ru-RU" sz="4000" dirty="0">
                <a:latin typeface="+mn-lt"/>
              </a:rPr>
              <a:t>Постоянно наблюдая явления окружающего мира и находясь во взаимодействии с его предметами и объектами, </a:t>
            </a:r>
            <a:r>
              <a:rPr lang="ru-RU" sz="40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младший</a:t>
            </a:r>
            <a:r>
              <a:rPr lang="ru-RU" sz="4400" b="1" dirty="0">
                <a:latin typeface="+mn-lt"/>
              </a:rPr>
              <a:t> </a:t>
            </a:r>
            <a:r>
              <a:rPr lang="ru-RU" sz="40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школьник приобретает </a:t>
            </a:r>
            <a:r>
              <a:rPr lang="ru-RU" sz="4000" dirty="0">
                <a:latin typeface="+mn-lt"/>
              </a:rPr>
              <a:t>не только богатый чувственный опыт, но и </a:t>
            </a:r>
            <a:r>
              <a:rPr lang="ru-RU" sz="40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развивает</a:t>
            </a:r>
            <a:r>
              <a:rPr lang="ru-RU" sz="4000" dirty="0">
                <a:latin typeface="+mn-lt"/>
              </a:rPr>
              <a:t> </a:t>
            </a:r>
            <a:r>
              <a:rPr lang="ru-RU" sz="4000" b="1" dirty="0">
                <a:solidFill>
                  <a:srgbClr val="E2005B"/>
                </a:solidFill>
                <a:latin typeface="+mn-lt"/>
                <a:ea typeface="+mn-ea"/>
                <a:cs typeface="+mn-cs"/>
              </a:rPr>
              <a:t>умения </a:t>
            </a:r>
            <a:r>
              <a:rPr lang="ru-RU" sz="4000" dirty="0">
                <a:latin typeface="+mn-lt"/>
              </a:rPr>
              <a:t>анализировать, устанавливать связи и зависимости, обобщать наблюдаемое и делать выводы.</a:t>
            </a:r>
            <a:r>
              <a:rPr lang="ru-RU" sz="4000" dirty="0">
                <a:latin typeface="Times New Roman" panose="02020603050405020304" pitchFamily="18" charset="0"/>
              </a:rPr>
              <a:t> </a:t>
            </a:r>
            <a:endParaRPr lang="ru-RU" sz="4000" b="1" dirty="0">
              <a:solidFill>
                <a:srgbClr val="0070C0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1023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26424" y="1606527"/>
            <a:ext cx="18645789" cy="568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</a:rPr>
              <a:t>ФГОС НОО </a:t>
            </a:r>
            <a:r>
              <a:rPr lang="ru-RU" sz="3600" dirty="0">
                <a:solidFill>
                  <a:srgbClr val="002060"/>
                </a:solidFill>
              </a:rPr>
              <a:t>содержит перечень личностных характеристик выпускника – «</a:t>
            </a:r>
            <a:r>
              <a:rPr lang="ru-RU" sz="3600" b="1" dirty="0">
                <a:solidFill>
                  <a:srgbClr val="002060"/>
                </a:solidFill>
              </a:rPr>
              <a:t>портрет выпускника начальной школы»</a:t>
            </a:r>
            <a:r>
              <a:rPr lang="ru-RU" sz="3600" dirty="0">
                <a:solidFill>
                  <a:srgbClr val="002060"/>
                </a:solidFill>
              </a:rPr>
              <a:t>, среди которых зафиксированы следующие характеристики: </a:t>
            </a:r>
          </a:p>
          <a:p>
            <a:pPr lvl="0" algn="ctr"/>
            <a:endParaRPr lang="ru-RU" sz="3600" dirty="0">
              <a:solidFill>
                <a:srgbClr val="7030A0"/>
              </a:solidFill>
            </a:endParaRPr>
          </a:p>
          <a:p>
            <a:pPr lvl="0" algn="ctr"/>
            <a:endParaRPr lang="ru-RU" sz="3600" dirty="0"/>
          </a:p>
          <a:p>
            <a:pPr marL="571500" lvl="0" indent="-571500" algn="just">
              <a:buFontTx/>
              <a:buChar char="-"/>
            </a:pPr>
            <a:r>
              <a:rPr lang="ru-RU" sz="3600" dirty="0"/>
              <a:t>любознательный, активно и заинтересованно познающий мир; </a:t>
            </a:r>
          </a:p>
          <a:p>
            <a:pPr marL="571500" lvl="0" indent="-571500" algn="just">
              <a:buFontTx/>
              <a:buChar char="-"/>
            </a:pPr>
            <a:r>
              <a:rPr lang="ru-RU" sz="3600" dirty="0"/>
              <a:t>готовый самостоятельно действовать и отвечать за свои поступки перед семьёй и обществом; </a:t>
            </a:r>
          </a:p>
          <a:p>
            <a:pPr marL="571500" lvl="0" indent="-571500" algn="just">
              <a:buFontTx/>
              <a:buChar char="-"/>
            </a:pPr>
            <a:r>
              <a:rPr lang="ru-RU" sz="3600" dirty="0"/>
              <a:t>выполняющий правила здорового и безопасного для себя и окружающих образа жизни. </a:t>
            </a:r>
            <a:r>
              <a:rPr lang="ru-RU" sz="36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Google Shape;107;p3"/>
          <p:cNvSpPr txBox="1">
            <a:spLocks/>
          </p:cNvSpPr>
          <p:nvPr/>
        </p:nvSpPr>
        <p:spPr>
          <a:xfrm>
            <a:off x="18271670" y="10088381"/>
            <a:ext cx="700543" cy="447696"/>
          </a:xfrm>
          <a:prstGeom prst="rect">
            <a:avLst/>
          </a:prstGeom>
          <a:solidFill>
            <a:srgbClr val="19BDC1"/>
          </a:solidFill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294339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1604</Words>
  <Application>Microsoft Office PowerPoint</Application>
  <PresentationFormat>Произвольный</PresentationFormat>
  <Paragraphs>177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Times New Roman</vt:lpstr>
      <vt:lpstr>Wingdings</vt:lpstr>
      <vt:lpstr>Proxima Nova Rg</vt:lpstr>
      <vt:lpstr>Calibri</vt:lpstr>
      <vt:lpstr>Arial Narrow</vt:lpstr>
      <vt:lpstr>PT Sans</vt:lpstr>
      <vt:lpstr>Proxima Nova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Татьяна</cp:lastModifiedBy>
  <cp:revision>137</cp:revision>
  <dcterms:created xsi:type="dcterms:W3CDTF">2003-02-28T13:27:04Z</dcterms:created>
  <dcterms:modified xsi:type="dcterms:W3CDTF">2024-09-26T08:12:10Z</dcterms:modified>
</cp:coreProperties>
</file>