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474" r:id="rId3"/>
    <p:sldId id="502" r:id="rId4"/>
    <p:sldId id="504" r:id="rId5"/>
    <p:sldId id="506" r:id="rId6"/>
    <p:sldId id="503" r:id="rId7"/>
    <p:sldId id="505" r:id="rId8"/>
    <p:sldId id="508" r:id="rId9"/>
    <p:sldId id="479" r:id="rId10"/>
    <p:sldId id="507" r:id="rId11"/>
    <p:sldId id="510" r:id="rId12"/>
    <p:sldId id="481" r:id="rId13"/>
    <p:sldId id="482" r:id="rId14"/>
    <p:sldId id="485" r:id="rId15"/>
    <p:sldId id="486" r:id="rId16"/>
    <p:sldId id="487" r:id="rId17"/>
    <p:sldId id="488" r:id="rId18"/>
    <p:sldId id="490" r:id="rId19"/>
    <p:sldId id="491" r:id="rId20"/>
    <p:sldId id="492" r:id="rId21"/>
    <p:sldId id="493" r:id="rId22"/>
    <p:sldId id="511" r:id="rId23"/>
    <p:sldId id="495" r:id="rId24"/>
    <p:sldId id="496" r:id="rId25"/>
    <p:sldId id="497" r:id="rId26"/>
    <p:sldId id="498" r:id="rId27"/>
    <p:sldId id="499" r:id="rId28"/>
    <p:sldId id="500" r:id="rId29"/>
    <p:sldId id="512" r:id="rId30"/>
  </p:sldIdLst>
  <p:sldSz cx="18972213" cy="1069181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Arial Nova Light" panose="020B0304020202020204" pitchFamily="34" charset="0"/>
      <p:regular r:id="rId38"/>
      <p:italic r:id="rId39"/>
    </p:embeddedFont>
    <p:embeddedFont>
      <p:font typeface="Arial Narrow" panose="020B0606020202030204" pitchFamily="34" charset="0"/>
      <p:regular r:id="rId40"/>
      <p:bold r:id="rId41"/>
      <p:italic r:id="rId42"/>
      <p:boldItalic r:id="rId43"/>
    </p:embeddedFont>
    <p:embeddedFont>
      <p:font typeface="Proxima Nova" panose="020B060402020202020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66" userDrawn="1">
          <p15:clr>
            <a:srgbClr val="A4A3A4"/>
          </p15:clr>
        </p15:guide>
        <p15:guide id="2" pos="1054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7" roundtripDataSignature="AMtx7mg14KWEQAwqBeKW3ZawvbmYUjr6L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вренова" initials="Л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7"/>
    <a:srgbClr val="DA0058"/>
    <a:srgbClr val="EE8E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8"/>
  </p:normalViewPr>
  <p:slideViewPr>
    <p:cSldViewPr snapToGrid="0">
      <p:cViewPr varScale="1">
        <p:scale>
          <a:sx n="42" d="100"/>
          <a:sy n="42" d="100"/>
        </p:scale>
        <p:origin x="688" y="64"/>
      </p:cViewPr>
      <p:guideLst>
        <p:guide orient="horz" pos="1266"/>
        <p:guide pos="10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10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11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10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07" Type="http://customschemas.google.com/relationships/presentationmetadata" Target="metadata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6B8E91-33CD-42B2-9D5B-75A0A112124D}" type="doc">
      <dgm:prSet loTypeId="urn:microsoft.com/office/officeart/2005/8/layout/cycle6" loCatId="cycle" qsTypeId="urn:microsoft.com/office/officeart/2005/8/quickstyle/simple2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55D5F0F2-4D7A-427A-8F0D-A3159B0934BF}">
      <dgm:prSet phldrT="[Текст]"/>
      <dgm:spPr>
        <a:solidFill>
          <a:srgbClr val="009657"/>
        </a:solidFill>
      </dgm:spPr>
      <dgm:t>
        <a:bodyPr/>
        <a:lstStyle/>
        <a:p>
          <a:r>
            <a:rPr lang="ru-RU" dirty="0" smtClean="0"/>
            <a:t>Активизация познавательных процессов</a:t>
          </a:r>
          <a:endParaRPr lang="ru-RU" dirty="0"/>
        </a:p>
      </dgm:t>
    </dgm:pt>
    <dgm:pt modelId="{DD5F2077-0D89-40E4-ADDC-A89651EC2EFC}" type="parTrans" cxnId="{E6754B2B-740B-42D3-B4E8-DB7FAD5DEAF9}">
      <dgm:prSet/>
      <dgm:spPr/>
      <dgm:t>
        <a:bodyPr/>
        <a:lstStyle/>
        <a:p>
          <a:endParaRPr lang="ru-RU"/>
        </a:p>
      </dgm:t>
    </dgm:pt>
    <dgm:pt modelId="{FA7C18B6-B69B-4326-AAFC-17146E216C45}" type="sibTrans" cxnId="{E6754B2B-740B-42D3-B4E8-DB7FAD5DEAF9}">
      <dgm:prSet/>
      <dgm:spPr>
        <a:ln>
          <a:solidFill>
            <a:srgbClr val="009657"/>
          </a:solidFill>
        </a:ln>
      </dgm:spPr>
      <dgm:t>
        <a:bodyPr/>
        <a:lstStyle/>
        <a:p>
          <a:endParaRPr lang="ru-RU"/>
        </a:p>
      </dgm:t>
    </dgm:pt>
    <dgm:pt modelId="{8E4F1E2E-5C17-4395-BA02-54408D161F16}">
      <dgm:prSet phldrT="[Текст]"/>
      <dgm:spPr>
        <a:solidFill>
          <a:srgbClr val="009657"/>
        </a:solidFill>
      </dgm:spPr>
      <dgm:t>
        <a:bodyPr/>
        <a:lstStyle/>
        <a:p>
          <a:r>
            <a:rPr lang="ru-RU" dirty="0" smtClean="0"/>
            <a:t>Освоение социальных ролей</a:t>
          </a:r>
          <a:endParaRPr lang="ru-RU" dirty="0"/>
        </a:p>
      </dgm:t>
    </dgm:pt>
    <dgm:pt modelId="{7812FB4F-B72E-4CCC-B743-0BFF6771DB37}" type="parTrans" cxnId="{96A44058-65FF-41BD-A29E-E2E7B6237E35}">
      <dgm:prSet/>
      <dgm:spPr/>
      <dgm:t>
        <a:bodyPr/>
        <a:lstStyle/>
        <a:p>
          <a:endParaRPr lang="ru-RU"/>
        </a:p>
      </dgm:t>
    </dgm:pt>
    <dgm:pt modelId="{65C76929-6932-4871-8E13-AED14122D2B1}" type="sibTrans" cxnId="{96A44058-65FF-41BD-A29E-E2E7B6237E35}">
      <dgm:prSet/>
      <dgm:spPr>
        <a:ln>
          <a:solidFill>
            <a:srgbClr val="009657"/>
          </a:solidFill>
        </a:ln>
      </dgm:spPr>
      <dgm:t>
        <a:bodyPr/>
        <a:lstStyle/>
        <a:p>
          <a:endParaRPr lang="ru-RU"/>
        </a:p>
      </dgm:t>
    </dgm:pt>
    <dgm:pt modelId="{DD90CF8F-345C-4C78-9C7A-4467197E5B53}">
      <dgm:prSet phldrT="[Текст]"/>
      <dgm:spPr>
        <a:solidFill>
          <a:srgbClr val="009657"/>
        </a:solidFill>
      </dgm:spPr>
      <dgm:t>
        <a:bodyPr/>
        <a:lstStyle/>
        <a:p>
          <a:r>
            <a:rPr lang="ru-RU" dirty="0" smtClean="0"/>
            <a:t>Сочетание эмоционального и логического усвоения знаний</a:t>
          </a:r>
          <a:endParaRPr lang="ru-RU" dirty="0"/>
        </a:p>
      </dgm:t>
    </dgm:pt>
    <dgm:pt modelId="{B4C586E2-B6A6-4412-A367-482BF884C358}" type="parTrans" cxnId="{6C21EC8C-371E-4737-9D81-8C78A0B883B1}">
      <dgm:prSet/>
      <dgm:spPr/>
      <dgm:t>
        <a:bodyPr/>
        <a:lstStyle/>
        <a:p>
          <a:endParaRPr lang="ru-RU"/>
        </a:p>
      </dgm:t>
    </dgm:pt>
    <dgm:pt modelId="{112B6814-7BCC-4DFF-BE4E-70876904E1D7}" type="sibTrans" cxnId="{6C21EC8C-371E-4737-9D81-8C78A0B883B1}">
      <dgm:prSet/>
      <dgm:spPr>
        <a:ln>
          <a:solidFill>
            <a:srgbClr val="009657"/>
          </a:solidFill>
        </a:ln>
      </dgm:spPr>
      <dgm:t>
        <a:bodyPr/>
        <a:lstStyle/>
        <a:p>
          <a:endParaRPr lang="ru-RU"/>
        </a:p>
      </dgm:t>
    </dgm:pt>
    <dgm:pt modelId="{2D881A59-E6DA-45D4-89E7-DD3A337A4DD9}">
      <dgm:prSet phldrT="[Текст]"/>
      <dgm:spPr>
        <a:solidFill>
          <a:srgbClr val="009657"/>
        </a:solidFill>
      </dgm:spPr>
      <dgm:t>
        <a:bodyPr/>
        <a:lstStyle/>
        <a:p>
          <a:r>
            <a:rPr lang="ru-RU" dirty="0" smtClean="0"/>
            <a:t>Формирование коммуникативных навыков</a:t>
          </a:r>
          <a:endParaRPr lang="ru-RU" dirty="0"/>
        </a:p>
      </dgm:t>
    </dgm:pt>
    <dgm:pt modelId="{CDE72EEF-AE43-488C-9661-83C669ECF184}" type="parTrans" cxnId="{8D1546E6-0FB8-48D6-8B10-8A0EA52578B0}">
      <dgm:prSet/>
      <dgm:spPr/>
      <dgm:t>
        <a:bodyPr/>
        <a:lstStyle/>
        <a:p>
          <a:endParaRPr lang="ru-RU"/>
        </a:p>
      </dgm:t>
    </dgm:pt>
    <dgm:pt modelId="{DB6C851A-4C13-40C7-80DF-03521575408E}" type="sibTrans" cxnId="{8D1546E6-0FB8-48D6-8B10-8A0EA52578B0}">
      <dgm:prSet/>
      <dgm:spPr>
        <a:ln>
          <a:solidFill>
            <a:srgbClr val="009657"/>
          </a:solidFill>
        </a:ln>
      </dgm:spPr>
      <dgm:t>
        <a:bodyPr/>
        <a:lstStyle/>
        <a:p>
          <a:endParaRPr lang="ru-RU"/>
        </a:p>
      </dgm:t>
    </dgm:pt>
    <dgm:pt modelId="{C232E793-F0DC-4F18-A932-61F92081CA90}">
      <dgm:prSet phldrT="[Текст]"/>
      <dgm:spPr>
        <a:solidFill>
          <a:srgbClr val="009657"/>
        </a:solidFill>
      </dgm:spPr>
      <dgm:t>
        <a:bodyPr/>
        <a:lstStyle/>
        <a:p>
          <a:r>
            <a:rPr lang="ru-RU" dirty="0" smtClean="0"/>
            <a:t>Моделирование реальных ситуаций</a:t>
          </a:r>
          <a:endParaRPr lang="ru-RU" dirty="0"/>
        </a:p>
      </dgm:t>
    </dgm:pt>
    <dgm:pt modelId="{5A46A1DD-F717-40AA-AC1B-EAED46457E64}" type="parTrans" cxnId="{F984B8EC-B105-42CE-8C3A-FC0939C4DF6E}">
      <dgm:prSet/>
      <dgm:spPr/>
      <dgm:t>
        <a:bodyPr/>
        <a:lstStyle/>
        <a:p>
          <a:endParaRPr lang="ru-RU"/>
        </a:p>
      </dgm:t>
    </dgm:pt>
    <dgm:pt modelId="{0A5A15E7-5763-4684-8CE7-D014DAF20619}" type="sibTrans" cxnId="{F984B8EC-B105-42CE-8C3A-FC0939C4DF6E}">
      <dgm:prSet/>
      <dgm:spPr>
        <a:ln>
          <a:solidFill>
            <a:srgbClr val="009657"/>
          </a:solidFill>
        </a:ln>
      </dgm:spPr>
      <dgm:t>
        <a:bodyPr/>
        <a:lstStyle/>
        <a:p>
          <a:endParaRPr lang="ru-RU"/>
        </a:p>
      </dgm:t>
    </dgm:pt>
    <dgm:pt modelId="{DBD2FBC8-18AD-470D-90AA-C8E9C9B7DDDE}" type="pres">
      <dgm:prSet presAssocID="{526B8E91-33CD-42B2-9D5B-75A0A112124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5BFD75-77CC-43B3-AA0D-95A949920106}" type="pres">
      <dgm:prSet presAssocID="{55D5F0F2-4D7A-427A-8F0D-A3159B0934BF}" presName="node" presStyleLbl="node1" presStyleIdx="0" presStyleCnt="5" custScaleX="145583" custRadScaleRad="98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BB6AC9-2786-4FCF-970A-9D949E88399C}" type="pres">
      <dgm:prSet presAssocID="{55D5F0F2-4D7A-427A-8F0D-A3159B0934BF}" presName="spNode" presStyleCnt="0"/>
      <dgm:spPr/>
      <dgm:t>
        <a:bodyPr/>
        <a:lstStyle/>
        <a:p>
          <a:endParaRPr lang="ru-RU"/>
        </a:p>
      </dgm:t>
    </dgm:pt>
    <dgm:pt modelId="{48A01BF1-E9E0-40AE-A9C4-871178633643}" type="pres">
      <dgm:prSet presAssocID="{FA7C18B6-B69B-4326-AAFC-17146E216C45}" presName="sibTrans" presStyleLbl="sibTrans1D1" presStyleIdx="0" presStyleCnt="5"/>
      <dgm:spPr/>
      <dgm:t>
        <a:bodyPr/>
        <a:lstStyle/>
        <a:p>
          <a:endParaRPr lang="ru-RU"/>
        </a:p>
      </dgm:t>
    </dgm:pt>
    <dgm:pt modelId="{40B28CA0-4F4D-4003-B354-2B8863B95DCB}" type="pres">
      <dgm:prSet presAssocID="{8E4F1E2E-5C17-4395-BA02-54408D161F16}" presName="node" presStyleLbl="node1" presStyleIdx="1" presStyleCnt="5" custScaleX="145583" custRadScaleRad="99675" custRadScaleInc="2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20861-DA9D-48CA-9410-5BCE2C0CCEFC}" type="pres">
      <dgm:prSet presAssocID="{8E4F1E2E-5C17-4395-BA02-54408D161F16}" presName="spNode" presStyleCnt="0"/>
      <dgm:spPr/>
      <dgm:t>
        <a:bodyPr/>
        <a:lstStyle/>
        <a:p>
          <a:endParaRPr lang="ru-RU"/>
        </a:p>
      </dgm:t>
    </dgm:pt>
    <dgm:pt modelId="{C5CF02FB-E148-49DB-8838-A3922CDB3730}" type="pres">
      <dgm:prSet presAssocID="{65C76929-6932-4871-8E13-AED14122D2B1}" presName="sibTrans" presStyleLbl="sibTrans1D1" presStyleIdx="1" presStyleCnt="5"/>
      <dgm:spPr/>
      <dgm:t>
        <a:bodyPr/>
        <a:lstStyle/>
        <a:p>
          <a:endParaRPr lang="ru-RU"/>
        </a:p>
      </dgm:t>
    </dgm:pt>
    <dgm:pt modelId="{BF3175D1-72C9-4D4D-929F-FF0BE950908C}" type="pres">
      <dgm:prSet presAssocID="{DD90CF8F-345C-4C78-9C7A-4467197E5B53}" presName="node" presStyleLbl="node1" presStyleIdx="2" presStyleCnt="5" custScaleX="145583" custRadScaleRad="100867" custRadScaleInc="14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CE39A8-94BA-4F20-A5EC-A9F1761E2221}" type="pres">
      <dgm:prSet presAssocID="{DD90CF8F-345C-4C78-9C7A-4467197E5B53}" presName="spNode" presStyleCnt="0"/>
      <dgm:spPr/>
      <dgm:t>
        <a:bodyPr/>
        <a:lstStyle/>
        <a:p>
          <a:endParaRPr lang="ru-RU"/>
        </a:p>
      </dgm:t>
    </dgm:pt>
    <dgm:pt modelId="{8B4750FD-15DE-44D5-B58B-7B4B76984DCD}" type="pres">
      <dgm:prSet presAssocID="{112B6814-7BCC-4DFF-BE4E-70876904E1D7}" presName="sibTrans" presStyleLbl="sibTrans1D1" presStyleIdx="2" presStyleCnt="5"/>
      <dgm:spPr/>
      <dgm:t>
        <a:bodyPr/>
        <a:lstStyle/>
        <a:p>
          <a:endParaRPr lang="ru-RU"/>
        </a:p>
      </dgm:t>
    </dgm:pt>
    <dgm:pt modelId="{AD4602AB-9431-46C0-9E04-31741C9FADA0}" type="pres">
      <dgm:prSet presAssocID="{2D881A59-E6DA-45D4-89E7-DD3A337A4DD9}" presName="node" presStyleLbl="node1" presStyleIdx="3" presStyleCnt="5" custScaleX="1455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6E0ABE-B91F-4BC3-9F02-B0E4F93677C2}" type="pres">
      <dgm:prSet presAssocID="{2D881A59-E6DA-45D4-89E7-DD3A337A4DD9}" presName="spNode" presStyleCnt="0"/>
      <dgm:spPr/>
      <dgm:t>
        <a:bodyPr/>
        <a:lstStyle/>
        <a:p>
          <a:endParaRPr lang="ru-RU"/>
        </a:p>
      </dgm:t>
    </dgm:pt>
    <dgm:pt modelId="{B17A9514-7019-4C6F-BCC4-8B8E9DBB8829}" type="pres">
      <dgm:prSet presAssocID="{DB6C851A-4C13-40C7-80DF-03521575408E}" presName="sibTrans" presStyleLbl="sibTrans1D1" presStyleIdx="3" presStyleCnt="5"/>
      <dgm:spPr/>
      <dgm:t>
        <a:bodyPr/>
        <a:lstStyle/>
        <a:p>
          <a:endParaRPr lang="ru-RU"/>
        </a:p>
      </dgm:t>
    </dgm:pt>
    <dgm:pt modelId="{FDDE056C-19A3-417F-8921-1C7E70584FA7}" type="pres">
      <dgm:prSet presAssocID="{C232E793-F0DC-4F18-A932-61F92081CA90}" presName="node" presStyleLbl="node1" presStyleIdx="4" presStyleCnt="5" custScaleX="1455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0387EE-76D1-46BB-A303-041D8F8958D5}" type="pres">
      <dgm:prSet presAssocID="{C232E793-F0DC-4F18-A932-61F92081CA90}" presName="spNode" presStyleCnt="0"/>
      <dgm:spPr/>
      <dgm:t>
        <a:bodyPr/>
        <a:lstStyle/>
        <a:p>
          <a:endParaRPr lang="ru-RU"/>
        </a:p>
      </dgm:t>
    </dgm:pt>
    <dgm:pt modelId="{68977D07-8590-43B3-B035-79697917FA32}" type="pres">
      <dgm:prSet presAssocID="{0A5A15E7-5763-4684-8CE7-D014DAF20619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F984B8EC-B105-42CE-8C3A-FC0939C4DF6E}" srcId="{526B8E91-33CD-42B2-9D5B-75A0A112124D}" destId="{C232E793-F0DC-4F18-A932-61F92081CA90}" srcOrd="4" destOrd="0" parTransId="{5A46A1DD-F717-40AA-AC1B-EAED46457E64}" sibTransId="{0A5A15E7-5763-4684-8CE7-D014DAF20619}"/>
    <dgm:cxn modelId="{8D1546E6-0FB8-48D6-8B10-8A0EA52578B0}" srcId="{526B8E91-33CD-42B2-9D5B-75A0A112124D}" destId="{2D881A59-E6DA-45D4-89E7-DD3A337A4DD9}" srcOrd="3" destOrd="0" parTransId="{CDE72EEF-AE43-488C-9661-83C669ECF184}" sibTransId="{DB6C851A-4C13-40C7-80DF-03521575408E}"/>
    <dgm:cxn modelId="{96A44058-65FF-41BD-A29E-E2E7B6237E35}" srcId="{526B8E91-33CD-42B2-9D5B-75A0A112124D}" destId="{8E4F1E2E-5C17-4395-BA02-54408D161F16}" srcOrd="1" destOrd="0" parTransId="{7812FB4F-B72E-4CCC-B743-0BFF6771DB37}" sibTransId="{65C76929-6932-4871-8E13-AED14122D2B1}"/>
    <dgm:cxn modelId="{E6754B2B-740B-42D3-B4E8-DB7FAD5DEAF9}" srcId="{526B8E91-33CD-42B2-9D5B-75A0A112124D}" destId="{55D5F0F2-4D7A-427A-8F0D-A3159B0934BF}" srcOrd="0" destOrd="0" parTransId="{DD5F2077-0D89-40E4-ADDC-A89651EC2EFC}" sibTransId="{FA7C18B6-B69B-4326-AAFC-17146E216C45}"/>
    <dgm:cxn modelId="{FDA8973C-EAE1-46C8-8380-194AC1824353}" type="presOf" srcId="{FA7C18B6-B69B-4326-AAFC-17146E216C45}" destId="{48A01BF1-E9E0-40AE-A9C4-871178633643}" srcOrd="0" destOrd="0" presId="urn:microsoft.com/office/officeart/2005/8/layout/cycle6"/>
    <dgm:cxn modelId="{D291EF5F-E8AD-453F-88BA-DFBBBFC20FF5}" type="presOf" srcId="{55D5F0F2-4D7A-427A-8F0D-A3159B0934BF}" destId="{6D5BFD75-77CC-43B3-AA0D-95A949920106}" srcOrd="0" destOrd="0" presId="urn:microsoft.com/office/officeart/2005/8/layout/cycle6"/>
    <dgm:cxn modelId="{8BCC7BB3-E9FF-4E06-BCBD-8542CA90A81F}" type="presOf" srcId="{0A5A15E7-5763-4684-8CE7-D014DAF20619}" destId="{68977D07-8590-43B3-B035-79697917FA32}" srcOrd="0" destOrd="0" presId="urn:microsoft.com/office/officeart/2005/8/layout/cycle6"/>
    <dgm:cxn modelId="{FEDEB945-4B2F-47CF-9A60-F3E19ADDD5D9}" type="presOf" srcId="{DD90CF8F-345C-4C78-9C7A-4467197E5B53}" destId="{BF3175D1-72C9-4D4D-929F-FF0BE950908C}" srcOrd="0" destOrd="0" presId="urn:microsoft.com/office/officeart/2005/8/layout/cycle6"/>
    <dgm:cxn modelId="{6C21EC8C-371E-4737-9D81-8C78A0B883B1}" srcId="{526B8E91-33CD-42B2-9D5B-75A0A112124D}" destId="{DD90CF8F-345C-4C78-9C7A-4467197E5B53}" srcOrd="2" destOrd="0" parTransId="{B4C586E2-B6A6-4412-A367-482BF884C358}" sibTransId="{112B6814-7BCC-4DFF-BE4E-70876904E1D7}"/>
    <dgm:cxn modelId="{1B686BDC-A091-49DA-A182-B737F611E96C}" type="presOf" srcId="{112B6814-7BCC-4DFF-BE4E-70876904E1D7}" destId="{8B4750FD-15DE-44D5-B58B-7B4B76984DCD}" srcOrd="0" destOrd="0" presId="urn:microsoft.com/office/officeart/2005/8/layout/cycle6"/>
    <dgm:cxn modelId="{FED8C378-D337-4721-A29D-F342C342EA93}" type="presOf" srcId="{65C76929-6932-4871-8E13-AED14122D2B1}" destId="{C5CF02FB-E148-49DB-8838-A3922CDB3730}" srcOrd="0" destOrd="0" presId="urn:microsoft.com/office/officeart/2005/8/layout/cycle6"/>
    <dgm:cxn modelId="{38951349-D535-4BD6-BD35-BD453DF219D9}" type="presOf" srcId="{526B8E91-33CD-42B2-9D5B-75A0A112124D}" destId="{DBD2FBC8-18AD-470D-90AA-C8E9C9B7DDDE}" srcOrd="0" destOrd="0" presId="urn:microsoft.com/office/officeart/2005/8/layout/cycle6"/>
    <dgm:cxn modelId="{C1401220-F510-4926-98D0-5C43437310ED}" type="presOf" srcId="{8E4F1E2E-5C17-4395-BA02-54408D161F16}" destId="{40B28CA0-4F4D-4003-B354-2B8863B95DCB}" srcOrd="0" destOrd="0" presId="urn:microsoft.com/office/officeart/2005/8/layout/cycle6"/>
    <dgm:cxn modelId="{8F868D2B-2CF7-48E0-B284-5E014D4AA758}" type="presOf" srcId="{C232E793-F0DC-4F18-A932-61F92081CA90}" destId="{FDDE056C-19A3-417F-8921-1C7E70584FA7}" srcOrd="0" destOrd="0" presId="urn:microsoft.com/office/officeart/2005/8/layout/cycle6"/>
    <dgm:cxn modelId="{A1453B65-B59D-40AB-8E95-0ABF07C2F669}" type="presOf" srcId="{2D881A59-E6DA-45D4-89E7-DD3A337A4DD9}" destId="{AD4602AB-9431-46C0-9E04-31741C9FADA0}" srcOrd="0" destOrd="0" presId="urn:microsoft.com/office/officeart/2005/8/layout/cycle6"/>
    <dgm:cxn modelId="{06656152-4722-42E8-A81B-0A645409B044}" type="presOf" srcId="{DB6C851A-4C13-40C7-80DF-03521575408E}" destId="{B17A9514-7019-4C6F-BCC4-8B8E9DBB8829}" srcOrd="0" destOrd="0" presId="urn:microsoft.com/office/officeart/2005/8/layout/cycle6"/>
    <dgm:cxn modelId="{04BBAEC7-AE90-448A-9971-B98F6A62BD17}" type="presParOf" srcId="{DBD2FBC8-18AD-470D-90AA-C8E9C9B7DDDE}" destId="{6D5BFD75-77CC-43B3-AA0D-95A949920106}" srcOrd="0" destOrd="0" presId="urn:microsoft.com/office/officeart/2005/8/layout/cycle6"/>
    <dgm:cxn modelId="{EEF6B53D-7726-49DD-97D1-1684BB8DBD10}" type="presParOf" srcId="{DBD2FBC8-18AD-470D-90AA-C8E9C9B7DDDE}" destId="{2DBB6AC9-2786-4FCF-970A-9D949E88399C}" srcOrd="1" destOrd="0" presId="urn:microsoft.com/office/officeart/2005/8/layout/cycle6"/>
    <dgm:cxn modelId="{1238D04F-C31F-4E07-9649-F5744F5759E3}" type="presParOf" srcId="{DBD2FBC8-18AD-470D-90AA-C8E9C9B7DDDE}" destId="{48A01BF1-E9E0-40AE-A9C4-871178633643}" srcOrd="2" destOrd="0" presId="urn:microsoft.com/office/officeart/2005/8/layout/cycle6"/>
    <dgm:cxn modelId="{4EE63C43-5C23-4701-B35C-A138F804758C}" type="presParOf" srcId="{DBD2FBC8-18AD-470D-90AA-C8E9C9B7DDDE}" destId="{40B28CA0-4F4D-4003-B354-2B8863B95DCB}" srcOrd="3" destOrd="0" presId="urn:microsoft.com/office/officeart/2005/8/layout/cycle6"/>
    <dgm:cxn modelId="{D294211B-AA5B-4BE1-9A35-D0E371A130F6}" type="presParOf" srcId="{DBD2FBC8-18AD-470D-90AA-C8E9C9B7DDDE}" destId="{24120861-DA9D-48CA-9410-5BCE2C0CCEFC}" srcOrd="4" destOrd="0" presId="urn:microsoft.com/office/officeart/2005/8/layout/cycle6"/>
    <dgm:cxn modelId="{24877865-9EE5-41A3-80E4-327F25481BDA}" type="presParOf" srcId="{DBD2FBC8-18AD-470D-90AA-C8E9C9B7DDDE}" destId="{C5CF02FB-E148-49DB-8838-A3922CDB3730}" srcOrd="5" destOrd="0" presId="urn:microsoft.com/office/officeart/2005/8/layout/cycle6"/>
    <dgm:cxn modelId="{C06221A7-E68D-47B6-AC64-D71875010BB5}" type="presParOf" srcId="{DBD2FBC8-18AD-470D-90AA-C8E9C9B7DDDE}" destId="{BF3175D1-72C9-4D4D-929F-FF0BE950908C}" srcOrd="6" destOrd="0" presId="urn:microsoft.com/office/officeart/2005/8/layout/cycle6"/>
    <dgm:cxn modelId="{1388A1AD-462F-40B8-B510-96F5EE1D6B4D}" type="presParOf" srcId="{DBD2FBC8-18AD-470D-90AA-C8E9C9B7DDDE}" destId="{3DCE39A8-94BA-4F20-A5EC-A9F1761E2221}" srcOrd="7" destOrd="0" presId="urn:microsoft.com/office/officeart/2005/8/layout/cycle6"/>
    <dgm:cxn modelId="{2A330C66-583B-49DB-9EE0-425C75C70591}" type="presParOf" srcId="{DBD2FBC8-18AD-470D-90AA-C8E9C9B7DDDE}" destId="{8B4750FD-15DE-44D5-B58B-7B4B76984DCD}" srcOrd="8" destOrd="0" presId="urn:microsoft.com/office/officeart/2005/8/layout/cycle6"/>
    <dgm:cxn modelId="{6F6B1D0B-DCCB-46A9-89EC-50B7E83D2696}" type="presParOf" srcId="{DBD2FBC8-18AD-470D-90AA-C8E9C9B7DDDE}" destId="{AD4602AB-9431-46C0-9E04-31741C9FADA0}" srcOrd="9" destOrd="0" presId="urn:microsoft.com/office/officeart/2005/8/layout/cycle6"/>
    <dgm:cxn modelId="{4D0B3491-0F71-4E9D-B312-1C4B53B71946}" type="presParOf" srcId="{DBD2FBC8-18AD-470D-90AA-C8E9C9B7DDDE}" destId="{D16E0ABE-B91F-4BC3-9F02-B0E4F93677C2}" srcOrd="10" destOrd="0" presId="urn:microsoft.com/office/officeart/2005/8/layout/cycle6"/>
    <dgm:cxn modelId="{317297AB-3343-439E-8E37-FD6160D9605B}" type="presParOf" srcId="{DBD2FBC8-18AD-470D-90AA-C8E9C9B7DDDE}" destId="{B17A9514-7019-4C6F-BCC4-8B8E9DBB8829}" srcOrd="11" destOrd="0" presId="urn:microsoft.com/office/officeart/2005/8/layout/cycle6"/>
    <dgm:cxn modelId="{4922F14C-39DF-4D76-8353-B1729256EEEA}" type="presParOf" srcId="{DBD2FBC8-18AD-470D-90AA-C8E9C9B7DDDE}" destId="{FDDE056C-19A3-417F-8921-1C7E70584FA7}" srcOrd="12" destOrd="0" presId="urn:microsoft.com/office/officeart/2005/8/layout/cycle6"/>
    <dgm:cxn modelId="{43687B3A-58B9-4E65-BBB7-FDD83382D805}" type="presParOf" srcId="{DBD2FBC8-18AD-470D-90AA-C8E9C9B7DDDE}" destId="{0B0387EE-76D1-46BB-A303-041D8F8958D5}" srcOrd="13" destOrd="0" presId="urn:microsoft.com/office/officeart/2005/8/layout/cycle6"/>
    <dgm:cxn modelId="{0BF05BA2-A34B-4264-9C2F-611A812842E4}" type="presParOf" srcId="{DBD2FBC8-18AD-470D-90AA-C8E9C9B7DDDE}" destId="{68977D07-8590-43B3-B035-79697917FA32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5BFD75-77CC-43B3-AA0D-95A949920106}">
      <dsp:nvSpPr>
        <dsp:cNvPr id="0" name=""/>
        <dsp:cNvSpPr/>
      </dsp:nvSpPr>
      <dsp:spPr>
        <a:xfrm>
          <a:off x="4689916" y="41224"/>
          <a:ext cx="4033178" cy="1800736"/>
        </a:xfrm>
        <a:prstGeom prst="roundRect">
          <a:avLst/>
        </a:prstGeom>
        <a:solidFill>
          <a:srgbClr val="009657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Активизация познавательных процессов</a:t>
          </a:r>
          <a:endParaRPr lang="ru-RU" sz="2600" kern="1200" dirty="0"/>
        </a:p>
      </dsp:txBody>
      <dsp:txXfrm>
        <a:off x="4777821" y="129129"/>
        <a:ext cx="3857368" cy="1624926"/>
      </dsp:txXfrm>
    </dsp:sp>
    <dsp:sp modelId="{48A01BF1-E9E0-40AE-A9C4-871178633643}">
      <dsp:nvSpPr>
        <dsp:cNvPr id="0" name=""/>
        <dsp:cNvSpPr/>
      </dsp:nvSpPr>
      <dsp:spPr>
        <a:xfrm>
          <a:off x="3141136" y="970777"/>
          <a:ext cx="7193734" cy="7193734"/>
        </a:xfrm>
        <a:custGeom>
          <a:avLst/>
          <a:gdLst/>
          <a:ahLst/>
          <a:cxnLst/>
          <a:rect l="0" t="0" r="0" b="0"/>
          <a:pathLst>
            <a:path>
              <a:moveTo>
                <a:pt x="5593355" y="604963"/>
              </a:moveTo>
              <a:arcTo wR="3596867" hR="3596867" stAng="18222903" swAng="1289655"/>
            </a:path>
          </a:pathLst>
        </a:custGeom>
        <a:noFill/>
        <a:ln w="9525" cap="flat" cmpd="sng" algn="ctr">
          <a:solidFill>
            <a:srgbClr val="009657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B28CA0-4F4D-4003-B354-2B8863B95DCB}">
      <dsp:nvSpPr>
        <dsp:cNvPr id="0" name=""/>
        <dsp:cNvSpPr/>
      </dsp:nvSpPr>
      <dsp:spPr>
        <a:xfrm>
          <a:off x="8110745" y="2526595"/>
          <a:ext cx="4033178" cy="1800736"/>
        </a:xfrm>
        <a:prstGeom prst="roundRect">
          <a:avLst/>
        </a:prstGeom>
        <a:solidFill>
          <a:srgbClr val="009657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Освоение социальных ролей</a:t>
          </a:r>
          <a:endParaRPr lang="ru-RU" sz="2600" kern="1200" dirty="0"/>
        </a:p>
      </dsp:txBody>
      <dsp:txXfrm>
        <a:off x="8198650" y="2614500"/>
        <a:ext cx="3857368" cy="1624926"/>
      </dsp:txXfrm>
    </dsp:sp>
    <dsp:sp modelId="{C5CF02FB-E148-49DB-8838-A3922CDB3730}">
      <dsp:nvSpPr>
        <dsp:cNvPr id="0" name=""/>
        <dsp:cNvSpPr/>
      </dsp:nvSpPr>
      <dsp:spPr>
        <a:xfrm>
          <a:off x="3101820" y="970710"/>
          <a:ext cx="7193734" cy="7193734"/>
        </a:xfrm>
        <a:custGeom>
          <a:avLst/>
          <a:gdLst/>
          <a:ahLst/>
          <a:cxnLst/>
          <a:rect l="0" t="0" r="0" b="0"/>
          <a:pathLst>
            <a:path>
              <a:moveTo>
                <a:pt x="7187163" y="3379542"/>
              </a:moveTo>
              <a:arcTo wR="3596867" hR="3596867" stAng="21392163" swAng="2190388"/>
            </a:path>
          </a:pathLst>
        </a:custGeom>
        <a:noFill/>
        <a:ln w="9525" cap="flat" cmpd="sng" algn="ctr">
          <a:solidFill>
            <a:srgbClr val="009657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3175D1-72C9-4D4D-929F-FF0BE950908C}">
      <dsp:nvSpPr>
        <dsp:cNvPr id="0" name=""/>
        <dsp:cNvSpPr/>
      </dsp:nvSpPr>
      <dsp:spPr>
        <a:xfrm>
          <a:off x="6804108" y="6548023"/>
          <a:ext cx="4033178" cy="1800736"/>
        </a:xfrm>
        <a:prstGeom prst="roundRect">
          <a:avLst/>
        </a:prstGeom>
        <a:solidFill>
          <a:srgbClr val="009657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Сочетание эмоционального и логического усвоения знаний</a:t>
          </a:r>
          <a:endParaRPr lang="ru-RU" sz="2600" kern="1200" dirty="0"/>
        </a:p>
      </dsp:txBody>
      <dsp:txXfrm>
        <a:off x="6892013" y="6635928"/>
        <a:ext cx="3857368" cy="1624926"/>
      </dsp:txXfrm>
    </dsp:sp>
    <dsp:sp modelId="{8B4750FD-15DE-44D5-B58B-7B4B76984DCD}">
      <dsp:nvSpPr>
        <dsp:cNvPr id="0" name=""/>
        <dsp:cNvSpPr/>
      </dsp:nvSpPr>
      <dsp:spPr>
        <a:xfrm>
          <a:off x="3677062" y="963830"/>
          <a:ext cx="7193734" cy="7193734"/>
        </a:xfrm>
        <a:custGeom>
          <a:avLst/>
          <a:gdLst/>
          <a:ahLst/>
          <a:cxnLst/>
          <a:rect l="0" t="0" r="0" b="0"/>
          <a:pathLst>
            <a:path>
              <a:moveTo>
                <a:pt x="3125087" y="7162659"/>
              </a:moveTo>
              <a:arcTo wR="3596867" hR="3596867" stAng="5852212" swAng="185177"/>
            </a:path>
          </a:pathLst>
        </a:custGeom>
        <a:noFill/>
        <a:ln w="9525" cap="flat" cmpd="sng" algn="ctr">
          <a:solidFill>
            <a:srgbClr val="009657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602AB-9431-46C0-9E04-31741C9FADA0}">
      <dsp:nvSpPr>
        <dsp:cNvPr id="0" name=""/>
        <dsp:cNvSpPr/>
      </dsp:nvSpPr>
      <dsp:spPr>
        <a:xfrm>
          <a:off x="2575731" y="6509568"/>
          <a:ext cx="4033178" cy="1800736"/>
        </a:xfrm>
        <a:prstGeom prst="roundRect">
          <a:avLst/>
        </a:prstGeom>
        <a:solidFill>
          <a:srgbClr val="009657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Формирование коммуникативных навыков</a:t>
          </a:r>
          <a:endParaRPr lang="ru-RU" sz="2600" kern="1200" dirty="0"/>
        </a:p>
      </dsp:txBody>
      <dsp:txXfrm>
        <a:off x="2663636" y="6597473"/>
        <a:ext cx="3857368" cy="1624926"/>
      </dsp:txXfrm>
    </dsp:sp>
    <dsp:sp modelId="{B17A9514-7019-4C6F-BCC4-8B8E9DBB8829}">
      <dsp:nvSpPr>
        <dsp:cNvPr id="0" name=""/>
        <dsp:cNvSpPr/>
      </dsp:nvSpPr>
      <dsp:spPr>
        <a:xfrm>
          <a:off x="3109638" y="903142"/>
          <a:ext cx="7193734" cy="7193734"/>
        </a:xfrm>
        <a:custGeom>
          <a:avLst/>
          <a:gdLst/>
          <a:ahLst/>
          <a:cxnLst/>
          <a:rect l="0" t="0" r="0" b="0"/>
          <a:pathLst>
            <a:path>
              <a:moveTo>
                <a:pt x="600925" y="5587290"/>
              </a:moveTo>
              <a:arcTo wR="3596867" hR="3596867" stAng="8784061" swAng="2195836"/>
            </a:path>
          </a:pathLst>
        </a:custGeom>
        <a:noFill/>
        <a:ln w="9525" cap="flat" cmpd="sng" algn="ctr">
          <a:solidFill>
            <a:srgbClr val="009657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E056C-19A3-417F-8921-1C7E70584FA7}">
      <dsp:nvSpPr>
        <dsp:cNvPr id="0" name=""/>
        <dsp:cNvSpPr/>
      </dsp:nvSpPr>
      <dsp:spPr>
        <a:xfrm>
          <a:off x="1269092" y="2488148"/>
          <a:ext cx="4033178" cy="1800736"/>
        </a:xfrm>
        <a:prstGeom prst="roundRect">
          <a:avLst/>
        </a:prstGeom>
        <a:solidFill>
          <a:srgbClr val="009657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Моделирование реальных ситуаций</a:t>
          </a:r>
          <a:endParaRPr lang="ru-RU" sz="2600" kern="1200" dirty="0"/>
        </a:p>
      </dsp:txBody>
      <dsp:txXfrm>
        <a:off x="1356997" y="2576053"/>
        <a:ext cx="3857368" cy="1624926"/>
      </dsp:txXfrm>
    </dsp:sp>
    <dsp:sp modelId="{68977D07-8590-43B3-B035-79697917FA32}">
      <dsp:nvSpPr>
        <dsp:cNvPr id="0" name=""/>
        <dsp:cNvSpPr/>
      </dsp:nvSpPr>
      <dsp:spPr>
        <a:xfrm>
          <a:off x="3049470" y="989556"/>
          <a:ext cx="7193734" cy="7193734"/>
        </a:xfrm>
        <a:custGeom>
          <a:avLst/>
          <a:gdLst/>
          <a:ahLst/>
          <a:cxnLst/>
          <a:rect l="0" t="0" r="0" b="0"/>
          <a:pathLst>
            <a:path>
              <a:moveTo>
                <a:pt x="683245" y="1487777"/>
              </a:moveTo>
              <a:arcTo wR="3596867" hR="3596867" stAng="12953984" swAng="1256205"/>
            </a:path>
          </a:pathLst>
        </a:custGeom>
        <a:noFill/>
        <a:ln w="9525" cap="flat" cmpd="sng" algn="ctr">
          <a:solidFill>
            <a:srgbClr val="009657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840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095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9087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6299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sz="18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При формировании образа будущего в целом, и в сфере образования в частности, необходимо учитывать происходящие, а также возможные изменения во всех сферах общественной деятельности: науке и технологиях, экономике, культуре, социальных, общественных отношениях. Поэтому важной составляющей в таком подходе является выделение глобальных вызовов и ключевых трендов, влияющих на развитие общества и конкретную сферу.</a:t>
            </a:r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Pts val="1200"/>
              <a:buFont typeface="Calibri" panose="020F0502020204030204" pitchFamily="34" charset="0"/>
              <a:buNone/>
            </a:pPr>
            <a:fld id="{EC25EF05-BA2B-4903-BA9B-6CA0C9FEF0B0}" type="slidenum">
              <a:rPr lang="en-US" altLang="ru-RU" sz="1200" smtClean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>
                <a:buClr>
                  <a:srgbClr val="000000"/>
                </a:buClr>
                <a:buSzPts val="1200"/>
                <a:buFont typeface="Calibri" panose="020F0502020204030204" pitchFamily="34" charset="0"/>
                <a:buNone/>
              </a:pPr>
              <a:t>22</a:t>
            </a:fld>
            <a:endParaRPr lang="en-US" altLang="ru-RU" sz="1200" smtClean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848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9087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177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9087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8734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9087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22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9087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065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9087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943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2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16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01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1304340" y="569242"/>
            <a:ext cx="16363534" cy="2066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684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1304340" y="2846200"/>
            <a:ext cx="16363534" cy="6783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711449" marR="0" lvl="0" indent="-632399" algn="l" rtl="0">
              <a:lnSpc>
                <a:spcPct val="90000"/>
              </a:lnSpc>
              <a:spcBef>
                <a:spcPts val="155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43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22898" marR="0" lvl="1" indent="-592874" algn="l" rtl="0">
              <a:lnSpc>
                <a:spcPct val="90000"/>
              </a:lnSpc>
              <a:spcBef>
                <a:spcPts val="77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134347" marR="0" lvl="2" indent="-553349" algn="l" rtl="0">
              <a:lnSpc>
                <a:spcPct val="90000"/>
              </a:lnSpc>
              <a:spcBef>
                <a:spcPts val="77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31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845796" marR="0" lvl="3" indent="-533587" algn="l" rtl="0">
              <a:lnSpc>
                <a:spcPct val="90000"/>
              </a:lnSpc>
              <a:spcBef>
                <a:spcPts val="77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557245" marR="0" lvl="4" indent="-533587" algn="l" rtl="0">
              <a:lnSpc>
                <a:spcPct val="90000"/>
              </a:lnSpc>
              <a:spcBef>
                <a:spcPts val="77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268694" marR="0" lvl="5" indent="-533587" algn="l" rtl="0">
              <a:lnSpc>
                <a:spcPct val="90000"/>
              </a:lnSpc>
              <a:spcBef>
                <a:spcPts val="77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980142" marR="0" lvl="6" indent="-533587" algn="l" rtl="0">
              <a:lnSpc>
                <a:spcPct val="90000"/>
              </a:lnSpc>
              <a:spcBef>
                <a:spcPts val="77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691591" marR="0" lvl="7" indent="-533587" algn="l" rtl="0">
              <a:lnSpc>
                <a:spcPct val="90000"/>
              </a:lnSpc>
              <a:spcBef>
                <a:spcPts val="77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3040" marR="0" lvl="8" indent="-533587" algn="l" rtl="0">
              <a:lnSpc>
                <a:spcPct val="90000"/>
              </a:lnSpc>
              <a:spcBef>
                <a:spcPts val="77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1304340" y="9909767"/>
            <a:ext cx="4268748" cy="56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6284546" y="9909767"/>
            <a:ext cx="6403122" cy="56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13399125" y="9909767"/>
            <a:ext cx="4268748" cy="56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80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646723" y="925076"/>
            <a:ext cx="17678611" cy="119031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7578879" y="9693446"/>
            <a:ext cx="1138613" cy="8180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86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375463" y="9909729"/>
            <a:ext cx="8329497" cy="569240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>
              <a:defRPr sz="1411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/>
              <a:t>Список амбассадоров и рекомендации по взаимодействию с ними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704958" y="9903360"/>
            <a:ext cx="4426851" cy="569240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835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8117" y="614040"/>
            <a:ext cx="3158184" cy="53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9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306810" y="712788"/>
            <a:ext cx="6119035" cy="2494756"/>
          </a:xfrm>
          <a:prstGeom prst="rect">
            <a:avLst/>
          </a:prstGeom>
        </p:spPr>
        <p:txBody>
          <a:bodyPr anchor="b"/>
          <a:lstStyle>
            <a:lvl1pPr>
              <a:defRPr sz="498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065661" y="1539424"/>
            <a:ext cx="9604684" cy="7598117"/>
          </a:xfrm>
          <a:prstGeom prst="rect">
            <a:avLst/>
          </a:prstGeom>
        </p:spPr>
        <p:txBody>
          <a:bodyPr/>
          <a:lstStyle>
            <a:lvl1pPr>
              <a:defRPr sz="4980"/>
            </a:lvl1pPr>
            <a:lvl2pPr marL="1117991" indent="-406542">
              <a:defRPr sz="4980"/>
            </a:lvl2pPr>
            <a:lvl3pPr marL="1897197" indent="-474299">
              <a:defRPr sz="4980"/>
            </a:lvl3pPr>
            <a:lvl4pPr marL="2703506" indent="-569159">
              <a:defRPr sz="4980"/>
            </a:lvl4pPr>
            <a:lvl5pPr marL="3414955" indent="-569159">
              <a:defRPr sz="498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13"/>
          </p:nvPr>
        </p:nvSpPr>
        <p:spPr>
          <a:xfrm>
            <a:off x="1306809" y="3207544"/>
            <a:ext cx="6119034" cy="594237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417190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450553" y="9943389"/>
            <a:ext cx="6071108" cy="43184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948611" y="9943389"/>
            <a:ext cx="4363609" cy="4318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8251466" y="9701831"/>
            <a:ext cx="266076" cy="25911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344201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45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2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99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55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4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05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1422916" y="950383"/>
            <a:ext cx="16126381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1422916" y="3088746"/>
            <a:ext cx="16126381" cy="6415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1" r:id="rId12"/>
    <p:sldLayoutId id="2147483673" r:id="rId13"/>
    <p:sldLayoutId id="2147483674" r:id="rId14"/>
    <p:sldLayoutId id="2147483675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Dnrbn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doligra.ru/" TargetMode="External"/><Relationship Id="rId4" Type="http://schemas.openxmlformats.org/officeDocument/2006/relationships/hyperlink" Target="https://clck.ru/3DnrjX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sberbank.com/ru/person/bank_cards/debit/sberkarta_kids/video4" TargetMode="Externa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2457831" y="2878902"/>
            <a:ext cx="14242473" cy="238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1245"/>
              </a:spcAft>
            </a:pPr>
            <a:r>
              <a:rPr lang="ru-RU" sz="3600" b="1" dirty="0" smtClean="0">
                <a:solidFill>
                  <a:schemeClr val="dk1"/>
                </a:solidFill>
                <a:latin typeface="+mj-lt"/>
                <a:ea typeface="Proxima Nova"/>
                <a:cs typeface="Proxima Nova"/>
              </a:rPr>
              <a:t>ИГРОВЫЕ ТЕХНОЛОГИИ ФОРМИРОВАНИЯ ФИНАНСОВОЙ </a:t>
            </a:r>
          </a:p>
          <a:p>
            <a:pPr algn="ctr">
              <a:lnSpc>
                <a:spcPct val="107000"/>
              </a:lnSpc>
              <a:spcAft>
                <a:spcPts val="1245"/>
              </a:spcAft>
            </a:pPr>
            <a:r>
              <a:rPr lang="ru-RU" sz="3600" b="1" dirty="0" smtClean="0">
                <a:solidFill>
                  <a:schemeClr val="dk1"/>
                </a:solidFill>
                <a:latin typeface="+mj-lt"/>
                <a:ea typeface="Proxima Nova"/>
                <a:cs typeface="Proxima Nova"/>
              </a:rPr>
              <a:t>ГРАМОТНОСТИ НА УРОКАХ ОКРУЖАЮЩЕГО МИРА </a:t>
            </a:r>
          </a:p>
          <a:p>
            <a:pPr algn="ctr">
              <a:lnSpc>
                <a:spcPct val="107000"/>
              </a:lnSpc>
              <a:spcAft>
                <a:spcPts val="1245"/>
              </a:spcAft>
            </a:pPr>
            <a:r>
              <a:rPr lang="ru-RU" sz="3600" b="1" dirty="0" smtClean="0">
                <a:solidFill>
                  <a:schemeClr val="dk1"/>
                </a:solidFill>
                <a:latin typeface="+mj-lt"/>
                <a:ea typeface="Proxima Nova"/>
                <a:cs typeface="Proxima Nova"/>
              </a:rPr>
              <a:t>В НАЧАЛЬНОЙ ШКОЛЕ</a:t>
            </a:r>
            <a:endParaRPr lang="ru-RU" sz="3600" b="1" dirty="0">
              <a:solidFill>
                <a:schemeClr val="dk1"/>
              </a:solidFill>
              <a:latin typeface="+mj-lt"/>
              <a:ea typeface="Proxima Nova"/>
              <a:cs typeface="Proxima Nov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354"/>
            <a:ext cx="10149123" cy="8635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832735" y="2915630"/>
            <a:ext cx="14828838" cy="7383463"/>
          </a:xfrm>
        </p:spPr>
        <p:txBody>
          <a:bodyPr/>
          <a:lstStyle/>
          <a:p>
            <a:pPr marL="79050" indent="0" algn="just">
              <a:spcAft>
                <a:spcPts val="1556"/>
              </a:spcAft>
              <a:buNone/>
            </a:pPr>
            <a:r>
              <a:rPr lang="ru-RU" sz="4000" dirty="0" smtClean="0">
                <a:latin typeface="+mn-lt"/>
              </a:rPr>
              <a:t>дидактическая </a:t>
            </a:r>
            <a:r>
              <a:rPr lang="ru-RU" sz="4000" dirty="0">
                <a:latin typeface="+mn-lt"/>
              </a:rPr>
              <a:t>цель ставится </a:t>
            </a:r>
            <a:r>
              <a:rPr lang="ru-RU" sz="4000" dirty="0" smtClean="0">
                <a:latin typeface="+mn-lt"/>
              </a:rPr>
              <a:t>в форме </a:t>
            </a:r>
            <a:r>
              <a:rPr lang="ru-RU" sz="4000" dirty="0">
                <a:latin typeface="+mn-lt"/>
              </a:rPr>
              <a:t>игровой задачи;</a:t>
            </a:r>
          </a:p>
          <a:p>
            <a:pPr marL="79050" indent="0" algn="just">
              <a:spcAft>
                <a:spcPts val="1556"/>
              </a:spcAft>
              <a:buNone/>
            </a:pPr>
            <a:r>
              <a:rPr lang="ru-RU" sz="4000" dirty="0" smtClean="0">
                <a:latin typeface="+mn-lt"/>
              </a:rPr>
              <a:t>учебная/ воспитательная деятельность </a:t>
            </a:r>
            <a:r>
              <a:rPr lang="ru-RU" sz="4000" dirty="0">
                <a:latin typeface="+mn-lt"/>
              </a:rPr>
              <a:t>подчиняется правилам игры;</a:t>
            </a:r>
          </a:p>
          <a:p>
            <a:pPr marL="79050" indent="0" algn="just">
              <a:spcAft>
                <a:spcPts val="1556"/>
              </a:spcAft>
              <a:buNone/>
            </a:pPr>
            <a:r>
              <a:rPr lang="ru-RU" sz="4000" dirty="0">
                <a:latin typeface="+mn-lt"/>
              </a:rPr>
              <a:t>учебный материал используется в качестве ее средства;</a:t>
            </a:r>
          </a:p>
          <a:p>
            <a:pPr marL="79050" indent="0" algn="just">
              <a:spcAft>
                <a:spcPts val="1556"/>
              </a:spcAft>
              <a:buNone/>
            </a:pPr>
            <a:r>
              <a:rPr lang="ru-RU" sz="4000" dirty="0">
                <a:latin typeface="+mn-lt"/>
              </a:rPr>
              <a:t>в учебную/ воспитательную деятельность </a:t>
            </a:r>
            <a:r>
              <a:rPr lang="ru-RU" sz="4000" dirty="0" smtClean="0">
                <a:latin typeface="+mn-lt"/>
              </a:rPr>
              <a:t>может быть введен </a:t>
            </a:r>
            <a:r>
              <a:rPr lang="ru-RU" sz="4000" dirty="0">
                <a:latin typeface="+mn-lt"/>
              </a:rPr>
              <a:t>элемент соревнования, который переводит дидактическую задачу в игровую;</a:t>
            </a:r>
          </a:p>
          <a:p>
            <a:pPr marL="79050" indent="0" algn="just">
              <a:spcAft>
                <a:spcPts val="1556"/>
              </a:spcAft>
              <a:buNone/>
            </a:pPr>
            <a:r>
              <a:rPr lang="ru-RU" sz="4000" dirty="0">
                <a:latin typeface="+mn-lt"/>
              </a:rPr>
              <a:t>успешное выполнение дидактического задания связывается с игровым результатом.</a:t>
            </a:r>
          </a:p>
          <a:p>
            <a:pPr marL="0" indent="0" algn="just">
              <a:spcAft>
                <a:spcPts val="1556"/>
              </a:spcAft>
              <a:buNone/>
            </a:pPr>
            <a:endParaRPr lang="ru-RU" sz="4000" b="1" u="sng" dirty="0">
              <a:solidFill>
                <a:srgbClr val="4CAF90"/>
              </a:solidFill>
              <a:latin typeface="+mn-lt"/>
            </a:endParaRPr>
          </a:p>
          <a:p>
            <a:pPr marL="0" indent="0" algn="just">
              <a:spcAft>
                <a:spcPts val="1556"/>
              </a:spcAft>
              <a:buNone/>
            </a:pPr>
            <a:endParaRPr lang="ru-RU" sz="4000" b="1" u="sng" dirty="0">
              <a:solidFill>
                <a:srgbClr val="4CAF90"/>
              </a:solidFill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5452725" y="9894888"/>
            <a:ext cx="3519488" cy="568325"/>
          </a:xfrm>
          <a:prstGeom prst="rect">
            <a:avLst/>
          </a:prstGeom>
        </p:spPr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62805" y="1122800"/>
            <a:ext cx="14109584" cy="1568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68" tIns="142268" rIns="142268" bIns="14226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r>
              <a:rPr lang="ru-RU" sz="6000" b="1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ПРОЕКТИРОВАНИЕ УЧЕБНОЙ ИГРЫ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929871" y="2980974"/>
            <a:ext cx="668878" cy="733608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12">
              <a:solidFill>
                <a:srgbClr val="FFFFFF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923466" y="4151008"/>
            <a:ext cx="668878" cy="733608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12">
              <a:solidFill>
                <a:srgbClr val="FFFFFF"/>
              </a:solidFill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923466" y="5321042"/>
            <a:ext cx="668878" cy="733608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12">
              <a:solidFill>
                <a:srgbClr val="FFFFFF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923466" y="6989446"/>
            <a:ext cx="668878" cy="733608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12">
              <a:solidFill>
                <a:srgbClr val="FFFFFF"/>
              </a:solidFill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929871" y="8657850"/>
            <a:ext cx="668878" cy="733608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12">
              <a:solidFill>
                <a:srgbClr val="FFFFFF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09387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636926" y="962025"/>
            <a:ext cx="13574713" cy="79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6000" b="1" baseline="-25000" dirty="0" smtClean="0">
                <a:solidFill>
                  <a:srgbClr val="000000"/>
                </a:solidFill>
              </a:rPr>
              <a:t>ПРОЕКТИРОВАНИЕ УЧЕБНОЙ ИГРЫ</a:t>
            </a:r>
            <a:endParaRPr lang="ru-RU" sz="6000" b="1" baseline="-25000" dirty="0">
              <a:solidFill>
                <a:srgbClr val="000000"/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051377" y="1868623"/>
            <a:ext cx="14349413" cy="842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 defTabSz="614088">
              <a:lnSpc>
                <a:spcPct val="130000"/>
              </a:lnSpc>
              <a:spcBef>
                <a:spcPts val="847"/>
              </a:spcBef>
              <a:buFont typeface="Arial"/>
              <a:buNone/>
            </a:pPr>
            <a:r>
              <a:rPr lang="ru-RU" sz="44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под цели и имеющиеся условия игровой технологии и/или конкретной игры</a:t>
            </a:r>
          </a:p>
          <a:p>
            <a:pPr marL="0" indent="0" defTabSz="614088">
              <a:buFont typeface="Arial"/>
              <a:buNone/>
            </a:pPr>
            <a:endParaRPr lang="ru-RU" sz="4093" b="1" dirty="0" smtClean="0">
              <a:solidFill>
                <a:srgbClr val="4CAF90"/>
              </a:solidFill>
            </a:endParaRPr>
          </a:p>
          <a:p>
            <a:pPr marL="0" indent="0" defTabSz="614088">
              <a:buFont typeface="Arial"/>
              <a:buNone/>
            </a:pPr>
            <a:endParaRPr lang="ru-RU" sz="4093" b="1" dirty="0" smtClean="0">
              <a:solidFill>
                <a:srgbClr val="4CAF90"/>
              </a:solidFill>
            </a:endParaRPr>
          </a:p>
          <a:p>
            <a:pPr marL="0" indent="0" defTabSz="614088">
              <a:buFont typeface="Arial"/>
              <a:buNone/>
            </a:pPr>
            <a:endParaRPr lang="ru-RU" sz="4093" b="1" dirty="0">
              <a:solidFill>
                <a:srgbClr val="4CAF9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grpSp>
        <p:nvGrpSpPr>
          <p:cNvPr id="5" name="Группа 4"/>
          <p:cNvGrpSpPr/>
          <p:nvPr/>
        </p:nvGrpSpPr>
        <p:grpSpPr>
          <a:xfrm>
            <a:off x="10209245" y="7702640"/>
            <a:ext cx="6036590" cy="2446349"/>
            <a:chOff x="5916423" y="3862671"/>
            <a:chExt cx="6036590" cy="2446349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5916423" y="3862671"/>
              <a:ext cx="6036590" cy="2446349"/>
            </a:xfrm>
            <a:prstGeom prst="roundRect">
              <a:avLst>
                <a:gd name="adj" fmla="val 10000"/>
              </a:avLst>
            </a:prstGeom>
            <a:ln w="38100">
              <a:solidFill>
                <a:srgbClr val="003399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7781138" y="4527997"/>
              <a:ext cx="4118137" cy="1727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600" b="1" kern="1200" dirty="0">
                <a:solidFill>
                  <a:srgbClr val="4CAF9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637520" y="7702641"/>
            <a:ext cx="6036590" cy="2446349"/>
            <a:chOff x="5916423" y="3862671"/>
            <a:chExt cx="6036590" cy="2446349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5916423" y="3862671"/>
              <a:ext cx="6036590" cy="2446349"/>
            </a:xfrm>
            <a:prstGeom prst="roundRect">
              <a:avLst>
                <a:gd name="adj" fmla="val 10000"/>
              </a:avLst>
            </a:prstGeom>
            <a:ln w="38100">
              <a:solidFill>
                <a:srgbClr val="003399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7781138" y="4527997"/>
              <a:ext cx="4118137" cy="1727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600" b="1" kern="1200" dirty="0">
                <a:solidFill>
                  <a:srgbClr val="4CAF9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637520" y="4174045"/>
            <a:ext cx="6036590" cy="2446349"/>
            <a:chOff x="5916423" y="3862671"/>
            <a:chExt cx="6036590" cy="2446349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5916423" y="3862671"/>
              <a:ext cx="6036590" cy="2446349"/>
            </a:xfrm>
            <a:prstGeom prst="roundRect">
              <a:avLst>
                <a:gd name="adj" fmla="val 10000"/>
              </a:avLst>
            </a:prstGeom>
            <a:ln w="38100">
              <a:solidFill>
                <a:srgbClr val="003399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7781138" y="4527997"/>
              <a:ext cx="4118137" cy="1727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600" b="1" kern="1200" dirty="0">
                <a:solidFill>
                  <a:srgbClr val="4CAF90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0209245" y="4174045"/>
            <a:ext cx="6036590" cy="2446349"/>
            <a:chOff x="5916423" y="3862671"/>
            <a:chExt cx="6036590" cy="2446349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5916423" y="3862671"/>
              <a:ext cx="6036590" cy="2446349"/>
            </a:xfrm>
            <a:prstGeom prst="roundRect">
              <a:avLst>
                <a:gd name="adj" fmla="val 10000"/>
              </a:avLst>
            </a:prstGeom>
            <a:ln w="38100">
              <a:solidFill>
                <a:srgbClr val="003399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7781138" y="4527997"/>
              <a:ext cx="4118137" cy="1727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600" b="1" kern="1200" dirty="0">
                <a:solidFill>
                  <a:srgbClr val="4CAF90"/>
                </a:solidFill>
              </a:endParaRPr>
            </a:p>
          </p:txBody>
        </p:sp>
      </p:grpSp>
      <p:sp>
        <p:nvSpPr>
          <p:cNvPr id="26" name="Овал 25"/>
          <p:cNvSpPr/>
          <p:nvPr/>
        </p:nvSpPr>
        <p:spPr>
          <a:xfrm>
            <a:off x="5291886" y="4859987"/>
            <a:ext cx="7284720" cy="4371621"/>
          </a:xfrm>
          <a:prstGeom prst="ellipse">
            <a:avLst/>
          </a:prstGeom>
          <a:solidFill>
            <a:srgbClr val="00965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>
            <a:stCxn id="26" idx="0"/>
            <a:endCxn id="26" idx="4"/>
          </p:cNvCxnSpPr>
          <p:nvPr/>
        </p:nvCxnSpPr>
        <p:spPr>
          <a:xfrm>
            <a:off x="8934246" y="4859987"/>
            <a:ext cx="0" cy="437162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26" idx="2"/>
            <a:endCxn id="26" idx="6"/>
          </p:cNvCxnSpPr>
          <p:nvPr/>
        </p:nvCxnSpPr>
        <p:spPr>
          <a:xfrm>
            <a:off x="5291886" y="7045798"/>
            <a:ext cx="728472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6016243" y="5958623"/>
            <a:ext cx="2674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chemeClr val="bg1"/>
                </a:solidFill>
              </a:rPr>
              <a:t>обучающие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009883" y="5958623"/>
            <a:ext cx="29354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chemeClr val="bg1"/>
                </a:solidFill>
              </a:rPr>
              <a:t>тренинговые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802907" y="7481832"/>
            <a:ext cx="31037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chemeClr val="bg1"/>
                </a:solidFill>
              </a:rPr>
              <a:t>обобщающие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011203" y="7398955"/>
            <a:ext cx="28879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>
                <a:solidFill>
                  <a:schemeClr val="bg1"/>
                </a:solidFill>
              </a:rPr>
              <a:t>контролирующие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683334" y="4174650"/>
            <a:ext cx="52465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</a:rPr>
              <a:t>Формирование новых компетенций </a:t>
            </a:r>
            <a:r>
              <a:rPr lang="ru-RU" sz="2800" b="1" dirty="0" err="1" smtClean="0">
                <a:solidFill>
                  <a:schemeClr val="tx1"/>
                </a:solidFill>
              </a:rPr>
              <a:t>финан</a:t>
            </a:r>
            <a:r>
              <a:rPr lang="ru-RU" sz="2800" b="1" dirty="0" smtClean="0">
                <a:solidFill>
                  <a:schemeClr val="tx1"/>
                </a:solidFill>
              </a:rPr>
              <a:t>-</a:t>
            </a:r>
          </a:p>
          <a:p>
            <a:pPr lvl="0"/>
            <a:r>
              <a:rPr lang="ru-RU" sz="2800" b="1" dirty="0" smtClean="0">
                <a:solidFill>
                  <a:schemeClr val="tx1"/>
                </a:solidFill>
              </a:rPr>
              <a:t>совой </a:t>
            </a:r>
            <a:r>
              <a:rPr lang="ru-RU" sz="2800" b="1" dirty="0">
                <a:solidFill>
                  <a:schemeClr val="tx1"/>
                </a:solidFill>
              </a:rPr>
              <a:t>грамотности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0931439" y="4165121"/>
            <a:ext cx="52606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>
                <a:solidFill>
                  <a:schemeClr val="tx1"/>
                </a:solidFill>
              </a:rPr>
              <a:t>Отработка освоенных компетенций финансовой грамотности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637520" y="7952906"/>
            <a:ext cx="5029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</a:rPr>
              <a:t>Формирование общих способов деятельности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1212426" y="7702640"/>
            <a:ext cx="49796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>
                <a:solidFill>
                  <a:schemeClr val="tx1"/>
                </a:solidFill>
              </a:rPr>
              <a:t>Определение уровня </a:t>
            </a:r>
            <a:r>
              <a:rPr lang="ru-RU" sz="2800" b="1" dirty="0" err="1">
                <a:solidFill>
                  <a:schemeClr val="tx1"/>
                </a:solidFill>
              </a:rPr>
              <a:t>сформированности</a:t>
            </a:r>
            <a:r>
              <a:rPr lang="ru-RU" sz="2800" b="1" dirty="0">
                <a:solidFill>
                  <a:schemeClr val="tx1"/>
                </a:solidFill>
              </a:rPr>
              <a:t> компетенций финансовой грамотности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683334" y="5494036"/>
            <a:ext cx="42042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занятие-игра </a:t>
            </a:r>
            <a:r>
              <a:rPr lang="ru-RU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«</a:t>
            </a:r>
            <a:r>
              <a:rPr lang="ru-RU" sz="2000" dirty="0">
                <a:solidFill>
                  <a:srgbClr val="003399"/>
                </a:solidFill>
              </a:rPr>
              <a:t>Учимся обращаться с деньгами</a:t>
            </a:r>
            <a:r>
              <a:rPr lang="ru-RU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» </a:t>
            </a:r>
            <a:endParaRPr lang="ru-RU" sz="2000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r>
              <a:rPr lang="ru-RU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УМК </a:t>
            </a:r>
            <a:r>
              <a:rPr lang="ru-RU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2-3 </a:t>
            </a:r>
            <a:r>
              <a:rPr lang="ru-RU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</a:t>
            </a:r>
            <a:r>
              <a:rPr lang="ru-RU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.</a:t>
            </a:r>
            <a:endParaRPr lang="ru-RU" sz="2000" dirty="0">
              <a:solidFill>
                <a:srgbClr val="003399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681801" y="8858367"/>
            <a:ext cx="55716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3399"/>
                </a:solidFill>
              </a:rPr>
              <a:t>онлайн-викторина «</a:t>
            </a:r>
            <a:r>
              <a:rPr lang="ru-RU" sz="2000" dirty="0" err="1">
                <a:solidFill>
                  <a:srgbClr val="003399"/>
                </a:solidFill>
              </a:rPr>
              <a:t>Смешарики</a:t>
            </a:r>
            <a:r>
              <a:rPr lang="ru-RU" sz="2000" dirty="0">
                <a:solidFill>
                  <a:srgbClr val="003399"/>
                </a:solidFill>
              </a:rPr>
              <a:t> в мире финансов» </a:t>
            </a:r>
            <a:r>
              <a:rPr lang="en-US" sz="2000" dirty="0">
                <a:solidFill>
                  <a:schemeClr val="tx1"/>
                </a:solidFill>
                <a:hlinkClick r:id="rId3"/>
              </a:rPr>
              <a:t>https://</a:t>
            </a:r>
            <a:r>
              <a:rPr lang="en-US" sz="2000" dirty="0" smtClean="0">
                <a:solidFill>
                  <a:schemeClr val="tx1"/>
                </a:solidFill>
                <a:hlinkClick r:id="rId3"/>
              </a:rPr>
              <a:t>clck.ru/3Dnrbn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1910742" y="5437066"/>
            <a:ext cx="4271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тренинг-игра «</a:t>
            </a:r>
            <a:r>
              <a:rPr lang="ru-RU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 деньгах счастье</a:t>
            </a:r>
            <a:r>
              <a:rPr lang="ru-RU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» </a:t>
            </a:r>
            <a:r>
              <a:rPr 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  <a:hlinkClick r:id="rId4"/>
              </a:rPr>
              <a:t>https://</a:t>
            </a: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  <a:hlinkClick r:id="rId4"/>
              </a:rPr>
              <a:t>clck.ru/3DnrjX</a:t>
            </a:r>
            <a:r>
              <a:rPr lang="ru-RU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endParaRPr lang="ru-RU" sz="2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1586455" y="9380617"/>
            <a:ext cx="46325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игра «Финансовые ребусы</a:t>
            </a:r>
            <a:r>
              <a:rPr lang="ru-RU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» 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  <a:hlinkClick r:id="rId5"/>
              </a:rPr>
              <a:t>https://doligra.ru</a:t>
            </a:r>
            <a:r>
              <a:rPr lang="en-US" sz="20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  <a:hlinkClick r:id="rId5"/>
              </a:rPr>
              <a:t>/</a:t>
            </a:r>
            <a:r>
              <a:rPr lang="ru-RU" sz="20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endParaRPr lang="ru-RU" sz="2000" dirty="0"/>
          </a:p>
          <a:p>
            <a:pPr algn="r"/>
            <a:endParaRPr lang="ru-RU" sz="2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254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70760" y="1202444"/>
            <a:ext cx="13574713" cy="793750"/>
          </a:xfrm>
        </p:spPr>
        <p:txBody>
          <a:bodyPr/>
          <a:lstStyle/>
          <a:p>
            <a:pPr algn="ctr"/>
            <a:r>
              <a:rPr lang="ru-RU" sz="6000" b="1" baseline="-25000" dirty="0">
                <a:solidFill>
                  <a:srgbClr val="000000"/>
                </a:solidFill>
              </a:rPr>
              <a:t>ПРОЕКТИРОВАНИЕ УЧЕБНОЙ ИГРЫ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38730" y="2425383"/>
            <a:ext cx="14349413" cy="8421687"/>
          </a:xfrm>
        </p:spPr>
        <p:txBody>
          <a:bodyPr/>
          <a:lstStyle/>
          <a:p>
            <a:pPr marL="0" indent="0" defTabSz="614088">
              <a:buNone/>
            </a:pPr>
            <a:r>
              <a:rPr lang="ru-RU" sz="4093" b="1" dirty="0">
                <a:solidFill>
                  <a:srgbClr val="003399"/>
                </a:solidFill>
                <a:latin typeface="+mn-lt"/>
              </a:rPr>
              <a:t>Подбор игры:</a:t>
            </a:r>
          </a:p>
          <a:p>
            <a:pPr marL="0" indent="0" defTabSz="614088">
              <a:buNone/>
            </a:pPr>
            <a:endParaRPr lang="ru-RU" sz="3386" dirty="0">
              <a:solidFill>
                <a:srgbClr val="00339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5452725" y="9894888"/>
            <a:ext cx="3519488" cy="568325"/>
          </a:xfrm>
          <a:prstGeom prst="rect">
            <a:avLst/>
          </a:prstGeom>
        </p:spPr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664758"/>
              </p:ext>
            </p:extLst>
          </p:nvPr>
        </p:nvGraphicFramePr>
        <p:xfrm>
          <a:off x="2698932" y="3603157"/>
          <a:ext cx="13676514" cy="630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2080"/>
                <a:gridCol w="833480"/>
                <a:gridCol w="3045337"/>
                <a:gridCol w="348717"/>
                <a:gridCol w="3211729"/>
                <a:gridCol w="239562"/>
                <a:gridCol w="3265609"/>
              </a:tblGrid>
              <a:tr h="1483847">
                <a:tc>
                  <a:txBody>
                    <a:bodyPr/>
                    <a:lstStyle/>
                    <a:p>
                      <a:pPr algn="ctr"/>
                      <a:endParaRPr lang="ru-RU" sz="3000" dirty="0" smtClean="0"/>
                    </a:p>
                    <a:p>
                      <a:pPr algn="ctr"/>
                      <a:r>
                        <a:rPr lang="ru-RU" sz="3000" dirty="0" smtClean="0"/>
                        <a:t>Обучающие</a:t>
                      </a:r>
                    </a:p>
                    <a:p>
                      <a:pPr algn="ctr"/>
                      <a:endParaRPr lang="ru-RU" sz="3000" dirty="0"/>
                    </a:p>
                  </a:txBody>
                  <a:tcPr marL="129030" marR="129030" marT="64515" marB="645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5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3000" dirty="0" smtClean="0"/>
                    </a:p>
                    <a:p>
                      <a:pPr algn="ctr"/>
                      <a:r>
                        <a:rPr lang="ru-RU" sz="3000" dirty="0" smtClean="0"/>
                        <a:t>Тренинговые</a:t>
                      </a:r>
                      <a:r>
                        <a:rPr lang="ru-RU" sz="3000" baseline="0" dirty="0" smtClean="0"/>
                        <a:t> </a:t>
                      </a:r>
                      <a:endParaRPr lang="ru-RU" sz="3000" dirty="0"/>
                    </a:p>
                  </a:txBody>
                  <a:tcPr marL="129030" marR="129030" marT="64515" marB="645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3000" dirty="0" smtClean="0"/>
                    </a:p>
                    <a:p>
                      <a:pPr algn="ctr"/>
                      <a:r>
                        <a:rPr lang="ru-RU" sz="3000" dirty="0" smtClean="0"/>
                        <a:t>Обобщающие </a:t>
                      </a:r>
                      <a:endParaRPr lang="ru-RU" sz="3000" dirty="0"/>
                    </a:p>
                  </a:txBody>
                  <a:tcPr marL="129030" marR="129030" marT="64515" marB="645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5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000" dirty="0" smtClean="0"/>
                    </a:p>
                    <a:p>
                      <a:pPr algn="ctr"/>
                      <a:r>
                        <a:rPr lang="ru-RU" sz="3000" dirty="0" smtClean="0"/>
                        <a:t>Контролирующие</a:t>
                      </a:r>
                      <a:endParaRPr lang="ru-RU" sz="3000" dirty="0"/>
                    </a:p>
                  </a:txBody>
                  <a:tcPr marL="129030" marR="129030" marT="64515" marB="645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57"/>
                    </a:solidFill>
                  </a:tcPr>
                </a:tc>
              </a:tr>
              <a:tr h="2838663">
                <a:tc gridSpan="7">
                  <a:txBody>
                    <a:bodyPr/>
                    <a:lstStyle/>
                    <a:p>
                      <a:endParaRPr lang="ru-RU" sz="3000" dirty="0" smtClean="0"/>
                    </a:p>
                    <a:p>
                      <a:endParaRPr lang="ru-RU" sz="3000" dirty="0" smtClean="0"/>
                    </a:p>
                    <a:p>
                      <a:endParaRPr lang="ru-RU" sz="3000" dirty="0" smtClean="0"/>
                    </a:p>
                    <a:p>
                      <a:endParaRPr lang="ru-RU" sz="3000" dirty="0" smtClean="0"/>
                    </a:p>
                    <a:p>
                      <a:endParaRPr lang="ru-RU" sz="3000" dirty="0" smtClean="0"/>
                    </a:p>
                    <a:p>
                      <a:endParaRPr lang="ru-RU" sz="3000" dirty="0"/>
                    </a:p>
                  </a:txBody>
                  <a:tcPr marL="129030" marR="129030" marT="64515" marB="64515"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5452">
                <a:tc gridSpan="2">
                  <a:txBody>
                    <a:bodyPr/>
                    <a:lstStyle/>
                    <a:p>
                      <a:pPr algn="ctr"/>
                      <a:endParaRPr lang="ru-RU" sz="3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000" b="1" dirty="0" smtClean="0">
                          <a:solidFill>
                            <a:schemeClr val="bg1"/>
                          </a:solidFill>
                        </a:rPr>
                        <a:t>Настольные </a:t>
                      </a:r>
                      <a:endParaRPr lang="ru-RU" sz="3000" b="1" dirty="0">
                        <a:solidFill>
                          <a:schemeClr val="bg1"/>
                        </a:solidFill>
                      </a:endParaRPr>
                    </a:p>
                  </a:txBody>
                  <a:tcPr marL="129030" marR="129030" marT="64515" marB="6451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5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AF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3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000" b="1" dirty="0" smtClean="0">
                          <a:solidFill>
                            <a:schemeClr val="bg1"/>
                          </a:solidFill>
                        </a:rPr>
                        <a:t>Интеллектуальные</a:t>
                      </a:r>
                      <a:endParaRPr lang="ru-RU" sz="3000" b="1" dirty="0">
                        <a:solidFill>
                          <a:schemeClr val="bg1"/>
                        </a:solidFill>
                      </a:endParaRPr>
                    </a:p>
                  </a:txBody>
                  <a:tcPr marL="129030" marR="129030" marT="64515" marB="6451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000" b="1" dirty="0" smtClean="0">
                          <a:solidFill>
                            <a:schemeClr val="bg1"/>
                          </a:solidFill>
                        </a:rPr>
                        <a:t>Деловые </a:t>
                      </a:r>
                      <a:endParaRPr lang="ru-RU" sz="3000" b="1" dirty="0">
                        <a:solidFill>
                          <a:schemeClr val="bg1"/>
                        </a:solidFill>
                      </a:endParaRPr>
                    </a:p>
                  </a:txBody>
                  <a:tcPr marL="129030" marR="129030" marT="64515" marB="6451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5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3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000" b="1" dirty="0" smtClean="0">
                          <a:solidFill>
                            <a:schemeClr val="bg1"/>
                          </a:solidFill>
                        </a:rPr>
                        <a:t>Имитационно-ролевые</a:t>
                      </a:r>
                      <a:endParaRPr lang="ru-RU" sz="3000" b="1" dirty="0">
                        <a:solidFill>
                          <a:schemeClr val="bg1"/>
                        </a:solidFill>
                      </a:endParaRPr>
                    </a:p>
                  </a:txBody>
                  <a:tcPr marL="129030" marR="129030" marT="64515" marB="645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2682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5452725" y="9894888"/>
            <a:ext cx="3519488" cy="568325"/>
          </a:xfrm>
          <a:prstGeom prst="rect">
            <a:avLst/>
          </a:prstGeom>
        </p:spPr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4600" y="1381660"/>
            <a:ext cx="13574713" cy="793750"/>
          </a:xfrm>
        </p:spPr>
        <p:txBody>
          <a:bodyPr/>
          <a:lstStyle/>
          <a:p>
            <a:pPr algn="ctr"/>
            <a:r>
              <a:rPr lang="ru-RU" sz="6000" b="1" baseline="-25000" dirty="0">
                <a:solidFill>
                  <a:srgbClr val="000000"/>
                </a:solidFill>
              </a:rPr>
              <a:t>ПРОЕКТИРОВАНИЕ УЧЕБНОЙ ИГРЫ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269545"/>
              </p:ext>
            </p:extLst>
          </p:nvPr>
        </p:nvGraphicFramePr>
        <p:xfrm>
          <a:off x="2698932" y="3603157"/>
          <a:ext cx="13676514" cy="630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2080"/>
                <a:gridCol w="833480"/>
                <a:gridCol w="3045337"/>
                <a:gridCol w="348717"/>
                <a:gridCol w="3211729"/>
                <a:gridCol w="239562"/>
                <a:gridCol w="3265609"/>
              </a:tblGrid>
              <a:tr h="1483847">
                <a:tc>
                  <a:txBody>
                    <a:bodyPr/>
                    <a:lstStyle/>
                    <a:p>
                      <a:pPr algn="ctr"/>
                      <a:endParaRPr lang="ru-RU" sz="3000" dirty="0" smtClean="0"/>
                    </a:p>
                    <a:p>
                      <a:pPr algn="ctr"/>
                      <a:r>
                        <a:rPr lang="ru-RU" sz="3000" dirty="0" smtClean="0"/>
                        <a:t>Обучающие</a:t>
                      </a:r>
                    </a:p>
                    <a:p>
                      <a:pPr algn="ctr"/>
                      <a:endParaRPr lang="ru-RU" sz="3000" dirty="0"/>
                    </a:p>
                  </a:txBody>
                  <a:tcPr marL="129030" marR="129030" marT="64515" marB="645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5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3000" dirty="0" smtClean="0"/>
                    </a:p>
                    <a:p>
                      <a:pPr algn="ctr"/>
                      <a:r>
                        <a:rPr lang="ru-RU" sz="3000" dirty="0" smtClean="0"/>
                        <a:t>Тренинговые</a:t>
                      </a:r>
                      <a:r>
                        <a:rPr lang="ru-RU" sz="3000" baseline="0" dirty="0" smtClean="0"/>
                        <a:t> </a:t>
                      </a:r>
                      <a:endParaRPr lang="ru-RU" sz="3000" dirty="0"/>
                    </a:p>
                  </a:txBody>
                  <a:tcPr marL="129030" marR="129030" marT="64515" marB="645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3000" dirty="0" smtClean="0"/>
                    </a:p>
                    <a:p>
                      <a:pPr algn="ctr"/>
                      <a:r>
                        <a:rPr lang="ru-RU" sz="3000" dirty="0" smtClean="0"/>
                        <a:t>Обобщающие </a:t>
                      </a:r>
                      <a:endParaRPr lang="ru-RU" sz="3000" dirty="0"/>
                    </a:p>
                  </a:txBody>
                  <a:tcPr marL="129030" marR="129030" marT="64515" marB="645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5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000" dirty="0" smtClean="0"/>
                    </a:p>
                    <a:p>
                      <a:pPr algn="ctr"/>
                      <a:r>
                        <a:rPr lang="ru-RU" sz="3000" dirty="0" smtClean="0"/>
                        <a:t>Контролирующие</a:t>
                      </a:r>
                      <a:endParaRPr lang="ru-RU" sz="3000" dirty="0"/>
                    </a:p>
                  </a:txBody>
                  <a:tcPr marL="129030" marR="129030" marT="64515" marB="645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57"/>
                    </a:solidFill>
                  </a:tcPr>
                </a:tc>
              </a:tr>
              <a:tr h="2838663">
                <a:tc gridSpan="7">
                  <a:txBody>
                    <a:bodyPr/>
                    <a:lstStyle/>
                    <a:p>
                      <a:endParaRPr lang="ru-RU" sz="3000" dirty="0" smtClean="0"/>
                    </a:p>
                    <a:p>
                      <a:endParaRPr lang="ru-RU" sz="3000" dirty="0" smtClean="0"/>
                    </a:p>
                    <a:p>
                      <a:endParaRPr lang="ru-RU" sz="3000" dirty="0" smtClean="0"/>
                    </a:p>
                    <a:p>
                      <a:endParaRPr lang="ru-RU" sz="3000" dirty="0" smtClean="0"/>
                    </a:p>
                    <a:p>
                      <a:endParaRPr lang="ru-RU" sz="3000" dirty="0" smtClean="0"/>
                    </a:p>
                    <a:p>
                      <a:endParaRPr lang="ru-RU" sz="3000" dirty="0"/>
                    </a:p>
                  </a:txBody>
                  <a:tcPr marL="129030" marR="129030" marT="64515" marB="64515"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5452">
                <a:tc gridSpan="2">
                  <a:txBody>
                    <a:bodyPr/>
                    <a:lstStyle/>
                    <a:p>
                      <a:pPr algn="ctr"/>
                      <a:endParaRPr lang="ru-RU" sz="3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000" b="1" dirty="0" smtClean="0">
                          <a:solidFill>
                            <a:schemeClr val="bg1"/>
                          </a:solidFill>
                        </a:rPr>
                        <a:t>Настольные </a:t>
                      </a:r>
                      <a:endParaRPr lang="ru-RU" sz="3000" b="1" dirty="0">
                        <a:solidFill>
                          <a:schemeClr val="bg1"/>
                        </a:solidFill>
                      </a:endParaRPr>
                    </a:p>
                  </a:txBody>
                  <a:tcPr marL="129030" marR="129030" marT="64515" marB="6451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5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AF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3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000" b="1" dirty="0" smtClean="0">
                          <a:solidFill>
                            <a:schemeClr val="bg1"/>
                          </a:solidFill>
                        </a:rPr>
                        <a:t>Интеллектуальные</a:t>
                      </a:r>
                      <a:endParaRPr lang="ru-RU" sz="3000" b="1" dirty="0">
                        <a:solidFill>
                          <a:schemeClr val="bg1"/>
                        </a:solidFill>
                      </a:endParaRPr>
                    </a:p>
                  </a:txBody>
                  <a:tcPr marL="129030" marR="129030" marT="64515" marB="6451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000" b="1" dirty="0" smtClean="0">
                          <a:solidFill>
                            <a:schemeClr val="bg1"/>
                          </a:solidFill>
                        </a:rPr>
                        <a:t>Деловые </a:t>
                      </a:r>
                      <a:endParaRPr lang="ru-RU" sz="3000" b="1" dirty="0">
                        <a:solidFill>
                          <a:schemeClr val="bg1"/>
                        </a:solidFill>
                      </a:endParaRPr>
                    </a:p>
                  </a:txBody>
                  <a:tcPr marL="129030" marR="129030" marT="64515" marB="6451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5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3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000" b="1" dirty="0" smtClean="0">
                          <a:solidFill>
                            <a:schemeClr val="bg1"/>
                          </a:solidFill>
                        </a:rPr>
                        <a:t>Имитационно-ролевые</a:t>
                      </a:r>
                      <a:endParaRPr lang="ru-RU" sz="3000" b="1" dirty="0">
                        <a:solidFill>
                          <a:schemeClr val="bg1"/>
                        </a:solidFill>
                      </a:endParaRPr>
                    </a:p>
                  </a:txBody>
                  <a:tcPr marL="129030" marR="129030" marT="64515" marB="645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3433597" y="4859238"/>
            <a:ext cx="10804504" cy="35863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3433599" y="4880510"/>
            <a:ext cx="4598046" cy="3565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4045662" y="5064826"/>
            <a:ext cx="2782691" cy="30059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828354" y="5064826"/>
            <a:ext cx="1638067" cy="3169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828358" y="5149659"/>
            <a:ext cx="4681490" cy="3295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828357" y="5064826"/>
            <a:ext cx="8089570" cy="33807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4833940" y="4859238"/>
            <a:ext cx="5972811" cy="3586336"/>
          </a:xfrm>
          <a:prstGeom prst="straightConnector1">
            <a:avLst/>
          </a:prstGeom>
          <a:ln>
            <a:solidFill>
              <a:srgbClr val="009657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8578619" y="4880495"/>
            <a:ext cx="2228132" cy="3565080"/>
          </a:xfrm>
          <a:prstGeom prst="straightConnector1">
            <a:avLst/>
          </a:prstGeom>
          <a:ln>
            <a:solidFill>
              <a:srgbClr val="00965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0806751" y="4859224"/>
            <a:ext cx="703097" cy="3586350"/>
          </a:xfrm>
          <a:prstGeom prst="straightConnector1">
            <a:avLst/>
          </a:prstGeom>
          <a:ln>
            <a:solidFill>
              <a:srgbClr val="00965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7658994" y="4880504"/>
            <a:ext cx="6834344" cy="367949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14493325" y="4880495"/>
            <a:ext cx="170149" cy="335337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10353024" y="4880510"/>
            <a:ext cx="4140304" cy="356507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8" name="Объект 2"/>
          <p:cNvSpPr txBox="1">
            <a:spLocks/>
          </p:cNvSpPr>
          <p:nvPr/>
        </p:nvSpPr>
        <p:spPr>
          <a:xfrm>
            <a:off x="738730" y="2425383"/>
            <a:ext cx="14349413" cy="847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614088">
              <a:buFont typeface="Arial"/>
              <a:buNone/>
            </a:pPr>
            <a:r>
              <a:rPr lang="ru-RU" sz="4093" b="1" smtClean="0">
                <a:solidFill>
                  <a:srgbClr val="003399"/>
                </a:solidFill>
                <a:latin typeface="+mn-lt"/>
              </a:rPr>
              <a:t>Подбор игры:</a:t>
            </a:r>
          </a:p>
          <a:p>
            <a:pPr marL="0" indent="0" defTabSz="614088">
              <a:buFont typeface="Arial"/>
              <a:buNone/>
            </a:pPr>
            <a:endParaRPr lang="ru-RU" sz="3386" dirty="0">
              <a:solidFill>
                <a:srgbClr val="003399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5046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9120" y="1470025"/>
            <a:ext cx="17708880" cy="1235075"/>
          </a:xfrm>
        </p:spPr>
        <p:txBody>
          <a:bodyPr/>
          <a:lstStyle/>
          <a:p>
            <a:pPr algn="ctr"/>
            <a:r>
              <a:rPr lang="ru-RU" sz="6000" b="1" baseline="-25000" dirty="0" smtClean="0">
                <a:solidFill>
                  <a:srgbClr val="000000"/>
                </a:solidFill>
              </a:rPr>
              <a:t>МОДЕЛЬ ВЗАИМОСВЯЗИ МЕЖДУ ПЕДАГОГОМ И ОБУЧАЮЩИМИСЯ </a:t>
            </a:r>
            <a:br>
              <a:rPr lang="ru-RU" sz="6000" b="1" baseline="-25000" dirty="0" smtClean="0">
                <a:solidFill>
                  <a:srgbClr val="000000"/>
                </a:solidFill>
              </a:rPr>
            </a:br>
            <a:r>
              <a:rPr lang="ru-RU" sz="6000" b="1" baseline="-25000" dirty="0" smtClean="0">
                <a:solidFill>
                  <a:srgbClr val="000000"/>
                </a:solidFill>
              </a:rPr>
              <a:t>ПРИ РЕАЛИЗАЦИИ ИГРОВЫХ ТЕХНОЛОГИЙ</a:t>
            </a:r>
            <a:br>
              <a:rPr lang="ru-RU" sz="6000" b="1" baseline="-25000" dirty="0" smtClean="0">
                <a:solidFill>
                  <a:srgbClr val="000000"/>
                </a:solidFill>
              </a:rPr>
            </a:br>
            <a:endParaRPr lang="ru-RU" sz="6000" b="1" baseline="-25000" dirty="0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5452725" y="9894888"/>
            <a:ext cx="3519488" cy="568325"/>
          </a:xfrm>
          <a:prstGeom prst="rect">
            <a:avLst/>
          </a:prstGeom>
        </p:spPr>
        <p:txBody>
          <a:bodyPr/>
          <a:lstStyle/>
          <a:p>
            <a:fld id="{23D704CE-4D68-584A-838A-AE5576E77FBD}" type="slidenum">
              <a:rPr lang="ru-RU" smtClean="0"/>
              <a:pPr/>
              <a:t>14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691656" y="2979153"/>
            <a:ext cx="12029581" cy="7358875"/>
            <a:chOff x="0" y="0"/>
            <a:chExt cx="5955228" cy="375133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78295" y="0"/>
              <a:ext cx="1829223" cy="614963"/>
            </a:xfrm>
            <a:prstGeom prst="rect">
              <a:avLst/>
            </a:prstGeom>
            <a:solidFill>
              <a:srgbClr val="00965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9030" tIns="64515" rIns="129030" bIns="645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24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ПЕДАГОГ</a:t>
              </a:r>
              <a:endParaRPr lang="ru-RU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784821" y="0"/>
              <a:ext cx="1829223" cy="614963"/>
            </a:xfrm>
            <a:prstGeom prst="rect">
              <a:avLst/>
            </a:prstGeom>
            <a:solidFill>
              <a:srgbClr val="003399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129030" tIns="64515" rIns="129030" bIns="645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24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ОБУЧАЮЩИЕСЯ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0" y="770457"/>
              <a:ext cx="2329815" cy="44545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129030" tIns="64515" rIns="129030" bIns="64515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2258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Определение целей игровой деятельности </a:t>
              </a:r>
              <a:endParaRPr lang="ru-RU" sz="1976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1295200"/>
              <a:ext cx="2329815" cy="44545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129030" tIns="64515" rIns="129030" bIns="64515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2258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Инструктаж обучающихся</a:t>
              </a:r>
              <a:endParaRPr lang="ru-RU" sz="1976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</a:pPr>
              <a:r>
                <a:rPr lang="ru-RU" sz="2258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(установление правил игры)</a:t>
              </a:r>
              <a:endParaRPr lang="ru-RU" sz="1976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0" y="1819937"/>
              <a:ext cx="2329815" cy="44545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129030" tIns="64515" rIns="129030" bIns="64515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2258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Текущий контроль игровой деятельности</a:t>
              </a:r>
              <a:endParaRPr lang="ru-RU" sz="1976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2368530"/>
              <a:ext cx="2329815" cy="44545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129030" tIns="64515" rIns="129030" bIns="64515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2258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Анализ выявления ошибок и помощь в их исправлении</a:t>
              </a:r>
              <a:endParaRPr lang="ru-RU" sz="1976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0" y="2844098"/>
              <a:ext cx="2329815" cy="44545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129030" tIns="64515" rIns="129030" bIns="64515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2258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Оценивание работы обучающихся</a:t>
              </a:r>
              <a:endParaRPr lang="ru-RU" sz="1976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569837" y="764625"/>
              <a:ext cx="2376805" cy="63496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129030" tIns="64515" rIns="129030" bIns="64515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2258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Осмысление задания и подготовка к его выполнению (распределение ролей, функций) </a:t>
              </a:r>
              <a:endParaRPr lang="ru-RU" sz="197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577788" y="1457051"/>
              <a:ext cx="2377440" cy="63496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129030" tIns="64515" rIns="129030" bIns="64515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2258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Определение последовательности выполнения заданий игры </a:t>
              </a:r>
              <a:endParaRPr lang="ru-RU" sz="197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577788" y="2143794"/>
              <a:ext cx="2377440" cy="25593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129030" tIns="64515" rIns="129030" bIns="64515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2258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Выполнение игрового задания </a:t>
              </a:r>
              <a:endParaRPr lang="ru-RU" sz="1976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0" y="3328435"/>
              <a:ext cx="2329815" cy="25593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129030" tIns="64515" rIns="129030" bIns="64515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2258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Подведение итогов игры</a:t>
              </a:r>
              <a:endParaRPr lang="ru-RU" sz="1976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577788" y="2511640"/>
              <a:ext cx="2377440" cy="44545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129030" tIns="64515" rIns="129030" bIns="64515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2258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Само- и взаимооценивание участников игровой деятельности </a:t>
              </a:r>
              <a:endParaRPr lang="ru-RU" sz="1976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2122998" y="373711"/>
              <a:ext cx="550530" cy="3078810"/>
              <a:chOff x="0" y="0"/>
              <a:chExt cx="544996" cy="3290523"/>
            </a:xfrm>
          </p:grpSpPr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532710" y="0"/>
                <a:ext cx="11818" cy="32632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>
              <a:xfrm flipH="1">
                <a:off x="0" y="0"/>
                <a:ext cx="5321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>
              <a:xfrm flipH="1">
                <a:off x="206734" y="661102"/>
                <a:ext cx="3382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>
              <a:xfrm flipH="1">
                <a:off x="206734" y="1225141"/>
                <a:ext cx="3378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>
              <a:xfrm flipH="1">
                <a:off x="206734" y="1778501"/>
                <a:ext cx="3378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>
              <a:xfrm flipH="1">
                <a:off x="206734" y="2358984"/>
                <a:ext cx="3378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/>
              <p:cNvCxnSpPr/>
              <p:nvPr/>
            </p:nvCxnSpPr>
            <p:spPr>
              <a:xfrm flipH="1">
                <a:off x="206734" y="2862998"/>
                <a:ext cx="3378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/>
              <p:cNvCxnSpPr/>
              <p:nvPr/>
            </p:nvCxnSpPr>
            <p:spPr>
              <a:xfrm flipH="1">
                <a:off x="206734" y="3290523"/>
                <a:ext cx="3378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Группа 20"/>
            <p:cNvGrpSpPr/>
            <p:nvPr/>
          </p:nvGrpSpPr>
          <p:grpSpPr>
            <a:xfrm>
              <a:off x="3244132" y="381663"/>
              <a:ext cx="521970" cy="3230217"/>
              <a:chOff x="0" y="0"/>
              <a:chExt cx="516835" cy="3452474"/>
            </a:xfrm>
          </p:grpSpPr>
          <p:cxnSp>
            <p:nvCxnSpPr>
              <p:cNvPr id="24" name="Прямая соединительная линия 23"/>
              <p:cNvCxnSpPr/>
              <p:nvPr/>
            </p:nvCxnSpPr>
            <p:spPr>
              <a:xfrm flipH="1" flipV="1">
                <a:off x="0" y="0"/>
                <a:ext cx="7952" cy="3452473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 rot="10800000" flipH="1">
                <a:off x="0" y="0"/>
                <a:ext cx="516835" cy="1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rot="10800000" flipH="1">
                <a:off x="0" y="739764"/>
                <a:ext cx="310164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 rot="10800000" flipH="1">
                <a:off x="0" y="1447180"/>
                <a:ext cx="310164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 rot="10800000" flipH="1">
                <a:off x="0" y="2018620"/>
                <a:ext cx="310164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 rot="10800000" flipH="1">
                <a:off x="0" y="2503420"/>
                <a:ext cx="310164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 rot="10800000" flipH="1">
                <a:off x="0" y="3032371"/>
                <a:ext cx="310570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>
              <a:xfrm rot="10800000" flipH="1" flipV="1">
                <a:off x="7952" y="3452473"/>
                <a:ext cx="318052" cy="1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22" name="Прямоугольник 21"/>
            <p:cNvSpPr/>
            <p:nvPr/>
          </p:nvSpPr>
          <p:spPr>
            <a:xfrm>
              <a:off x="3577788" y="3495398"/>
              <a:ext cx="2377440" cy="25593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129030" tIns="64515" rIns="129030" bIns="64515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2258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Подведение итогов игры </a:t>
              </a:r>
              <a:endParaRPr lang="ru-RU" sz="1976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577788" y="3106043"/>
              <a:ext cx="2377440" cy="25593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129030" tIns="64515" rIns="129030" bIns="64515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2258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Рефлексия </a:t>
              </a:r>
              <a:endParaRPr lang="ru-RU" sz="1976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4" name="Рисунок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0849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0" y="4193176"/>
            <a:ext cx="5520032" cy="552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11711" y="2804783"/>
            <a:ext cx="11347014" cy="5245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ru-RU" sz="3735" i="1" dirty="0">
              <a:solidFill>
                <a:schemeClr val="tx1"/>
              </a:solidFill>
              <a:latin typeface="+mn-lt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altLang="ru-RU" sz="4357" b="1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Игротека как образовательное событие </a:t>
            </a:r>
            <a:r>
              <a:rPr lang="ru-RU" altLang="ru-RU" sz="4357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– познавательное мероприятие, направленное на активизацию высших психических функций (внимания, памяти, мышления, воображения) на основе содержания увлекательных заданий (упражнений)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8524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780096"/>
            <a:ext cx="13366690" cy="93655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3327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7920" y="2802226"/>
            <a:ext cx="11070680" cy="3904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ru-RU" sz="3735" i="1" dirty="0">
              <a:solidFill>
                <a:schemeClr val="tx1"/>
              </a:solidFill>
              <a:latin typeface="Helvetica Neue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altLang="ru-RU" sz="4357" b="1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Игротека по финансовой грамотности </a:t>
            </a:r>
            <a:r>
              <a:rPr lang="ru-RU" altLang="ru-RU" sz="4357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– комплекс игр, предназначенных для организации игровой деятельности в обучении и воспитании на материале финансовой грамотности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254" y="2110454"/>
            <a:ext cx="5404104" cy="7202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7026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05214" y="1524622"/>
            <a:ext cx="12941760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ru-RU" sz="3735" i="1" dirty="0">
              <a:solidFill>
                <a:schemeClr val="tx1"/>
              </a:solidFill>
              <a:latin typeface="Helvetica Neue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altLang="ru-RU" sz="4357" b="1" kern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275178" y="2299389"/>
            <a:ext cx="5272182" cy="1340225"/>
          </a:xfrm>
        </p:spPr>
        <p:txBody>
          <a:bodyPr/>
          <a:lstStyle/>
          <a:p>
            <a:pPr marL="118575" indent="0" algn="just">
              <a:buClr>
                <a:srgbClr val="595959"/>
              </a:buClr>
              <a:buSzPts val="2400"/>
              <a:buNone/>
            </a:pPr>
            <a:r>
              <a:rPr lang="ru-RU" b="1" dirty="0">
                <a:solidFill>
                  <a:srgbClr val="009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– </a:t>
            </a:r>
            <a:r>
              <a:rPr lang="ru-RU" b="1" dirty="0" err="1">
                <a:solidFill>
                  <a:srgbClr val="009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энергизатор</a:t>
            </a:r>
            <a:r>
              <a:rPr lang="ru-RU" b="1" dirty="0">
                <a:solidFill>
                  <a:srgbClr val="009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«Финансовый клубок</a:t>
            </a:r>
            <a:r>
              <a:rPr lang="ru-RU" b="1" dirty="0" smtClean="0">
                <a:solidFill>
                  <a:srgbClr val="009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3600" dirty="0">
              <a:solidFill>
                <a:srgbClr val="009657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10504170" y="2299389"/>
            <a:ext cx="5286057" cy="752728"/>
          </a:xfrm>
        </p:spPr>
        <p:txBody>
          <a:bodyPr/>
          <a:lstStyle/>
          <a:p>
            <a:pPr marL="118575" indent="0" algn="just">
              <a:buClr>
                <a:srgbClr val="595959"/>
              </a:buClr>
              <a:buSzPts val="2400"/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Игра-соревнование «Финансовый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564" y="1994536"/>
            <a:ext cx="2972873" cy="294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5178" y="4065966"/>
            <a:ext cx="829295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92874" algn="just">
              <a:buClr>
                <a:srgbClr val="595959"/>
              </a:buClr>
              <a:buSzPts val="2400"/>
            </a:pP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Ведущий-</a:t>
            </a:r>
            <a:r>
              <a:rPr 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игротехник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предлагает участникам передавать клубок (любому участнику, стоящему в круге) и произносить финансовый термин, имеющий отношение к рассматриваемой теме. Например, «Деньги», участники произносят слова: монета, банкнота, копилка, валюта и т.п., передавая мяч, пока у каждого участника будет в руке нить клубка 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254" y="1707994"/>
            <a:ext cx="2891706" cy="252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14560" y="4065966"/>
            <a:ext cx="85664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92874" algn="just">
              <a:buClr>
                <a:srgbClr val="595959"/>
              </a:buClr>
              <a:buSzPts val="2400"/>
            </a:pP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Ведущий-</a:t>
            </a:r>
            <a:r>
              <a:rPr 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игротехник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представляет командам понятия, например: «доходы». Игроки в течение 1 минуты  записывают все, что они могут отнести к данному понятию (зарплата, премия, стипендия, пенсия, пособие по уходу за ребенком, выигрыш в лотерею, доход от аренды и т.п.) Затем, после сигнала команда 1 перечисляет все, что удалось записать, вторая команды вычеркивает то, что совпало. Выигрывает команда, у которой остались примеры, которые не были названы.</a:t>
            </a:r>
          </a:p>
        </p:txBody>
      </p:sp>
    </p:spTree>
    <p:extLst>
      <p:ext uri="{BB962C8B-B14F-4D97-AF65-F5344CB8AC3E}">
        <p14:creationId xmlns:p14="http://schemas.microsoft.com/office/powerpoint/2010/main" val="30749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402955"/>
              </p:ext>
            </p:extLst>
          </p:nvPr>
        </p:nvGraphicFramePr>
        <p:xfrm>
          <a:off x="2548340" y="2513821"/>
          <a:ext cx="13896575" cy="70276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32538"/>
                <a:gridCol w="10532231"/>
                <a:gridCol w="1187743"/>
                <a:gridCol w="1544063"/>
              </a:tblGrid>
              <a:tr h="1946205">
                <a:tc gridSpan="4"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3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Тема </a:t>
                      </a:r>
                      <a:r>
                        <a:rPr lang="ru-RU" sz="3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поединка: «Как</a:t>
                      </a:r>
                      <a:r>
                        <a:rPr lang="ru-RU" sz="3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выбрать товар в магазине: акция или реклама?</a:t>
                      </a:r>
                      <a:r>
                        <a:rPr lang="ru-RU" sz="3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3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Подготовьте не менее 3 аргументов (за акцию) и не менее 3 контраргументов (за рекламу)</a:t>
                      </a:r>
                      <a:endParaRPr lang="ru-RU" sz="3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21" marR="113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6910">
                <a:tc gridSpan="2"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3100" dirty="0">
                          <a:effectLst/>
                        </a:rPr>
                        <a:t>Что</a:t>
                      </a:r>
                      <a:r>
                        <a:rPr lang="ru-RU" sz="3100" dirty="0" smtClean="0">
                          <a:effectLst/>
                        </a:rPr>
                        <a:t>? (аргумент</a:t>
                      </a:r>
                      <a:r>
                        <a:rPr lang="ru-RU" sz="3100" baseline="0" dirty="0" smtClean="0">
                          <a:effectLst/>
                        </a:rPr>
                        <a:t> / контраргумент)</a:t>
                      </a:r>
                      <a:endParaRPr lang="ru-RU" sz="3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3100" dirty="0">
                          <a:effectLst/>
                        </a:rPr>
                        <a:t>Кто?</a:t>
                      </a:r>
                      <a:endParaRPr lang="ru-RU" sz="3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3100" dirty="0" smtClean="0">
                          <a:effectLst/>
                        </a:rPr>
                        <a:t>Баллы</a:t>
                      </a:r>
                      <a:endParaRPr lang="ru-RU" sz="3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</a:tr>
              <a:tr h="84691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/>
                        </a:rPr>
                        <a:t> </a:t>
                      </a:r>
                      <a:endParaRPr lang="ru-RU" sz="2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/>
                        </a:rPr>
                        <a:t> </a:t>
                      </a:r>
                      <a:endParaRPr lang="ru-RU" sz="2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 </a:t>
                      </a:r>
                      <a:endParaRPr lang="ru-RU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 </a:t>
                      </a:r>
                      <a:endParaRPr lang="ru-RU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</a:tr>
              <a:tr h="84691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/>
                        </a:rPr>
                        <a:t> </a:t>
                      </a:r>
                      <a:endParaRPr lang="ru-RU" sz="2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/>
                        </a:rPr>
                        <a:t> </a:t>
                      </a:r>
                      <a:endParaRPr lang="ru-RU" sz="2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 </a:t>
                      </a:r>
                      <a:endParaRPr lang="ru-RU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 </a:t>
                      </a:r>
                      <a:endParaRPr lang="ru-RU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</a:tr>
              <a:tr h="84691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/>
                        </a:rPr>
                        <a:t> </a:t>
                      </a:r>
                      <a:endParaRPr lang="ru-RU" sz="2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/>
                        </a:rPr>
                        <a:t> </a:t>
                      </a:r>
                      <a:endParaRPr lang="ru-RU" sz="2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 </a:t>
                      </a:r>
                      <a:endParaRPr lang="ru-RU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 </a:t>
                      </a:r>
                      <a:endParaRPr lang="ru-RU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</a:tr>
              <a:tr h="84691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2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2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</a:tr>
              <a:tr h="84691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2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2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121" marR="113121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1136891"/>
            <a:ext cx="18221229" cy="72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baseline="-25000" dirty="0"/>
              <a:t>ИГРА «ФИНАНСОВЫЙ ПОЕДИНОК»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6541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850633" y="634044"/>
            <a:ext cx="13664896" cy="76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2292" tIns="71146" rIns="142292" bIns="71146" numCol="1" rtlCol="0" anchor="b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endParaRPr lang="ru-RU" altLang="ru-RU" sz="3735" b="1" kern="0" dirty="0">
              <a:solidFill>
                <a:srgbClr val="1E4E79"/>
              </a:solidFill>
              <a:latin typeface="Roboto Thin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4" y="1988332"/>
            <a:ext cx="7362159" cy="491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3" name="Прямоугольник 12"/>
          <p:cNvSpPr/>
          <p:nvPr/>
        </p:nvSpPr>
        <p:spPr>
          <a:xfrm>
            <a:off x="7530354" y="5379719"/>
            <a:ext cx="10614958" cy="4077311"/>
          </a:xfrm>
          <a:prstGeom prst="rect">
            <a:avLst/>
          </a:prstGeom>
          <a:ln>
            <a:solidFill>
              <a:srgbClr val="009657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0" tIns="108000" rIns="360000" bIns="108000" rtlCol="0" anchor="ctr"/>
          <a:lstStyle/>
          <a:p>
            <a:pPr algn="just"/>
            <a:r>
              <a:rPr lang="en-US" sz="4000" b="1" dirty="0" smtClean="0">
                <a:solidFill>
                  <a:srgbClr val="009657"/>
                </a:solidFill>
              </a:rPr>
              <a:t>“</a:t>
            </a:r>
            <a:r>
              <a:rPr lang="ru-RU" sz="4000" b="1" dirty="0">
                <a:solidFill>
                  <a:srgbClr val="009657"/>
                </a:solidFill>
              </a:rPr>
              <a:t>Наша задача – создать те условия, в которых ребенок захочет </a:t>
            </a:r>
            <a:r>
              <a:rPr lang="ru-RU" sz="4000" b="1" dirty="0" smtClean="0">
                <a:solidFill>
                  <a:srgbClr val="009657"/>
                </a:solidFill>
              </a:rPr>
              <a:t>развиваться</a:t>
            </a:r>
            <a:r>
              <a:rPr lang="en-US" sz="4000" b="1" dirty="0" smtClean="0">
                <a:solidFill>
                  <a:srgbClr val="009657"/>
                </a:solidFill>
              </a:rPr>
              <a:t>”</a:t>
            </a:r>
            <a:endParaRPr lang="en-US" sz="4000" b="1" dirty="0">
              <a:solidFill>
                <a:srgbClr val="009657"/>
              </a:solidFill>
            </a:endParaRPr>
          </a:p>
          <a:p>
            <a:pPr algn="just"/>
            <a:endParaRPr lang="ru-RU" sz="2400" dirty="0" smtClean="0"/>
          </a:p>
          <a:p>
            <a:pPr marL="142290" indent="-142290" algn="r" defTabSz="1422898">
              <a:buClr>
                <a:srgbClr val="5B9BD5"/>
              </a:buClr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Сергей</a:t>
            </a:r>
            <a:r>
              <a:rPr lang="ru-RU" sz="3200" b="1" dirty="0">
                <a:solidFill>
                  <a:schemeClr val="tx1"/>
                </a:solidFill>
              </a:rPr>
              <a:t> </a:t>
            </a:r>
            <a:r>
              <a:rPr lang="ru-RU" sz="3200" b="1" dirty="0" smtClean="0">
                <a:solidFill>
                  <a:schemeClr val="tx1"/>
                </a:solidFill>
              </a:rPr>
              <a:t>Кравцов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министр Просвещения Российской Федерации</a:t>
            </a:r>
            <a:endParaRPr lang="ru-RU" sz="2800" dirty="0">
              <a:solidFill>
                <a:schemeClr val="tx1"/>
              </a:solidFill>
            </a:endParaRPr>
          </a:p>
          <a:p>
            <a:pPr marL="142290" indent="-142290" algn="r" defTabSz="1422898">
              <a:buClr>
                <a:srgbClr val="5B9BD5"/>
              </a:buClr>
              <a:defRPr/>
            </a:pPr>
            <a:endParaRPr lang="ru-RU" sz="1800" dirty="0" smtClean="0">
              <a:solidFill>
                <a:schemeClr val="tx1"/>
              </a:solidFill>
            </a:endParaRPr>
          </a:p>
          <a:p>
            <a:pPr marL="142290" indent="-142290" algn="r" defTabSz="1422898">
              <a:buClr>
                <a:srgbClr val="5B9BD5"/>
              </a:buClr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заседание </a:t>
            </a:r>
            <a:r>
              <a:rPr lang="ru-RU" sz="1800" dirty="0">
                <a:solidFill>
                  <a:schemeClr val="tx1"/>
                </a:solidFill>
              </a:rPr>
              <a:t>комиссий Государственного Совета Российской Федерации </a:t>
            </a:r>
          </a:p>
          <a:p>
            <a:pPr marL="142290" indent="-142290" algn="r" defTabSz="1422898">
              <a:buClr>
                <a:srgbClr val="5B9BD5"/>
              </a:buClr>
              <a:defRPr/>
            </a:pPr>
            <a:r>
              <a:rPr lang="ru-RU" sz="1800" dirty="0">
                <a:solidFill>
                  <a:schemeClr val="tx1"/>
                </a:solidFill>
              </a:rPr>
              <a:t>по направлениям «Культура» и «Молодежная политика</a:t>
            </a:r>
            <a:r>
              <a:rPr lang="ru-RU" sz="1800" dirty="0" smtClean="0">
                <a:solidFill>
                  <a:schemeClr val="tx1"/>
                </a:solidFill>
              </a:rPr>
              <a:t>»</a:t>
            </a:r>
            <a:endParaRPr lang="ru-RU" sz="1800" dirty="0">
              <a:ln>
                <a:solidFill>
                  <a:schemeClr val="tx1"/>
                </a:solidFill>
                <a:prstDash val="dash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4544675" y="9902825"/>
            <a:ext cx="4427538" cy="569913"/>
          </a:xfrm>
        </p:spPr>
        <p:txBody>
          <a:bodyPr/>
          <a:lstStyle/>
          <a:p>
            <a:fld id="{23D704CE-4D68-584A-838A-AE5576E77FBD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014449" y="3046498"/>
            <a:ext cx="10110118" cy="7132449"/>
          </a:xfrm>
          <a:prstGeom prst="rect">
            <a:avLst/>
          </a:prstGeom>
        </p:spPr>
        <p:txBody>
          <a:bodyPr>
            <a:noAutofit/>
          </a:bodyPr>
          <a:lstStyle>
            <a:lvl1pPr marL="373315" indent="-373315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35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ru-RU" sz="2823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привычный формат, который копирует известные на телевидении развлекательные передачи, что во многом предопределяет его особенности.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823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«интеллектуальных шоу» - это такие известные телепередачи, как «Что? Где? Когда?», «Кто хочет стать миллионером», «Своя игра», «Слабое звено», «Умники и умницы», «Где логика?» и другие.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823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понимать, что несмотря на многообразие вариантов проведения интеллектуальных шоу, в конечном итоге </a:t>
            </a:r>
            <a:r>
              <a:rPr lang="ru-RU" sz="2823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суть любого из них сводится к схеме «вопрос - ответ»</a:t>
            </a:r>
            <a:r>
              <a:rPr lang="ru-RU" sz="2823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Таким образом, все интеллектуальные шоу представляют собой викторину со значительном элементом театральности, сценичности.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328" y="5583286"/>
            <a:ext cx="4268762" cy="239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stadion-kuban.ru/800/600/http/prorealgames.ru/uploads/7c/d6/7cd62bedc04f460ba87f07fe558ccaa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328" y="8124312"/>
            <a:ext cx="4268762" cy="2194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zen_doc/51182/pub_5e7dc7ef46dea17ef5bb94ac_5e7dc98d27ac4739966cbf89/scale_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8" t="14622" r="19251" b="10724"/>
          <a:stretch/>
        </p:blipFill>
        <p:spPr bwMode="auto">
          <a:xfrm>
            <a:off x="12435256" y="2846808"/>
            <a:ext cx="4294838" cy="2583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3612" y="1249666"/>
            <a:ext cx="161967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baseline="-25000" dirty="0" smtClean="0"/>
              <a:t>ИНТЕЛЛЕКТУАЛЬНОЕ ШОУ КАК ИТОГОВЫЙ УРОК ПО ТЕМЕ </a:t>
            </a:r>
            <a:endParaRPr lang="ru-RU" sz="6000" b="1" baseline="-25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63371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2A459F1-47A8-4269-B197-16B874755290}"/>
              </a:ext>
            </a:extLst>
          </p:cNvPr>
          <p:cNvSpPr txBox="1"/>
          <p:nvPr/>
        </p:nvSpPr>
        <p:spPr>
          <a:xfrm>
            <a:off x="633280" y="700321"/>
            <a:ext cx="17933596" cy="661720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lvl="0" algn="ctr"/>
            <a:r>
              <a:rPr lang="ru-RU" sz="6000" b="1" baseline="-25000" dirty="0">
                <a:sym typeface="Calibri Light"/>
              </a:rPr>
              <a:t>«АУКЦИОН»</a:t>
            </a:r>
            <a:endParaRPr lang="ru-RU" sz="6000" b="1" baseline="-25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633280" y="1644969"/>
            <a:ext cx="17933596" cy="6416992"/>
          </a:xfrm>
        </p:spPr>
        <p:txBody>
          <a:bodyPr>
            <a:noAutofit/>
          </a:bodyPr>
          <a:lstStyle/>
          <a:p>
            <a:pPr marL="25400" indent="0" algn="just">
              <a:spcBef>
                <a:spcPts val="0"/>
              </a:spcBef>
              <a:buNone/>
            </a:pPr>
            <a:r>
              <a:rPr lang="ru-RU" b="1" dirty="0">
                <a:solidFill>
                  <a:schemeClr val="tx1"/>
                </a:solidFill>
                <a:ea typeface="Times New Roman" panose="02020603050405020304" pitchFamily="18" charset="0"/>
              </a:rPr>
              <a:t>Игра проходит по следующим правилам</a:t>
            </a:r>
            <a:r>
              <a:rPr lang="ru-RU" b="1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:</a:t>
            </a:r>
          </a:p>
          <a:p>
            <a:pPr marL="25400" indent="0" algn="just">
              <a:spcBef>
                <a:spcPts val="0"/>
              </a:spcBef>
              <a:buNone/>
            </a:pPr>
            <a:endParaRPr lang="ru-RU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539750" indent="-514350" algn="just"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У каждого участника в начале игры 100 баллов (очков, монет, фишек и т. п.).</a:t>
            </a:r>
          </a:p>
          <a:p>
            <a:pPr marL="539750" indent="-514350" algn="just"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Право ответа на вопрос покупается.</a:t>
            </a:r>
          </a:p>
          <a:p>
            <a:pPr marL="539750" indent="-514350" algn="just"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Стартовая цена простого вопроса </a:t>
            </a:r>
            <a:r>
              <a:rPr lang="ru-RU" i="1" dirty="0">
                <a:solidFill>
                  <a:schemeClr val="tx1"/>
                </a:solidFill>
                <a:ea typeface="Times New Roman" panose="02020603050405020304" pitchFamily="18" charset="0"/>
              </a:rPr>
              <a:t>— </a:t>
            </a: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5 баллов, сложного </a:t>
            </a:r>
            <a:r>
              <a:rPr lang="ru-RU" i="1" dirty="0">
                <a:solidFill>
                  <a:schemeClr val="tx1"/>
                </a:solidFill>
                <a:ea typeface="Times New Roman" panose="02020603050405020304" pitchFamily="18" charset="0"/>
              </a:rPr>
              <a:t>— </a:t>
            </a: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10 баллов.</a:t>
            </a:r>
          </a:p>
          <a:p>
            <a:pPr marL="539750" indent="-514350" algn="just"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Цена может меняться с шагом 5 баллов.</a:t>
            </a:r>
          </a:p>
          <a:p>
            <a:pPr marL="539750" indent="-514350" algn="just"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Окончательная цена определяется в результате торгов.</a:t>
            </a:r>
          </a:p>
          <a:p>
            <a:pPr marL="539750" indent="-514350" algn="just"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При верном ответе цена вопроса прибавляется к баллам того, кто отвечал, при неверном </a:t>
            </a:r>
            <a:r>
              <a:rPr lang="ru-RU" i="1" dirty="0">
                <a:solidFill>
                  <a:schemeClr val="tx1"/>
                </a:solidFill>
                <a:ea typeface="Times New Roman" panose="02020603050405020304" pitchFamily="18" charset="0"/>
              </a:rPr>
              <a:t>—</a:t>
            </a: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 вычитается.</a:t>
            </a:r>
          </a:p>
          <a:p>
            <a:pPr marL="539750" indent="-514350" algn="just"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Роль аукциониста могут выполнять и учитель, и ученик. Кроме них необходима комиссия из нескольких человек (число зависит от количества участников), которая будет проверять начисление баллов самими участниками игры или вести собственные ведомости</a:t>
            </a:r>
            <a:r>
              <a:rPr lang="ru-RU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688330" y="7744287"/>
            <a:ext cx="12066270" cy="2379498"/>
          </a:xfrm>
          <a:prstGeom prst="rect">
            <a:avLst/>
          </a:prstGeom>
          <a:ln w="38100">
            <a:solidFill>
              <a:srgbClr val="009657"/>
            </a:solidFill>
            <a:prstDash val="dash"/>
          </a:ln>
        </p:spPr>
        <p:txBody>
          <a:bodyPr wrap="square">
            <a:spAutoFit/>
          </a:bodyPr>
          <a:lstStyle/>
          <a:p>
            <a:pPr marL="118575" algn="just"/>
            <a:r>
              <a:rPr lang="ru-RU" b="1" dirty="0">
                <a:solidFill>
                  <a:schemeClr val="tx1"/>
                </a:solidFill>
                <a:ea typeface="Times New Roman" panose="02020603050405020304" pitchFamily="18" charset="0"/>
              </a:rPr>
              <a:t>Варианты вопросов:</a:t>
            </a:r>
          </a:p>
          <a:p>
            <a:pPr marL="118575" algn="just"/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Планируя путешествие по городам России, какие купюры ты обязательно возьмешь с собой, чтобы сделать </a:t>
            </a:r>
            <a:r>
              <a:rPr lang="ru-RU" dirty="0" err="1">
                <a:solidFill>
                  <a:schemeClr val="tx1"/>
                </a:solidFill>
                <a:ea typeface="Times New Roman" panose="02020603050405020304" pitchFamily="18" charset="0"/>
              </a:rPr>
              <a:t>селфи</a:t>
            </a: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 рядом с достопримечательностями этого города?</a:t>
            </a:r>
          </a:p>
          <a:p>
            <a:pPr marL="118575" algn="just"/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Какие денежные знаки были выпущены к Олимпиаде 2014 года?</a:t>
            </a:r>
          </a:p>
          <a:p>
            <a:pPr marL="118575" algn="just"/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Какие животные есть на монетах Банка России?</a:t>
            </a:r>
            <a:endParaRPr lang="ru-RU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0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/>
            </a:extLst>
          </p:cNvPr>
          <p:cNvSpPr txBox="1"/>
          <p:nvPr/>
        </p:nvSpPr>
        <p:spPr>
          <a:xfrm>
            <a:off x="14285527" y="5902491"/>
            <a:ext cx="2100658" cy="5500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133298">
              <a:defRPr/>
            </a:pPr>
            <a:r>
              <a:rPr lang="ru-RU" sz="2974" dirty="0">
                <a:solidFill>
                  <a:schemeClr val="bg1"/>
                </a:solidFill>
                <a:latin typeface="Arial Narrow" panose="020B0606020202030204" pitchFamily="34" charset="0"/>
              </a:rPr>
              <a:t>Текст</a:t>
            </a:r>
          </a:p>
        </p:txBody>
      </p:sp>
      <p:pic>
        <p:nvPicPr>
          <p:cNvPr id="16387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655" y="4973353"/>
            <a:ext cx="583516" cy="5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620" y="4109302"/>
            <a:ext cx="697974" cy="69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434" y="4104813"/>
            <a:ext cx="659822" cy="65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951" y="4107056"/>
            <a:ext cx="666554" cy="66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997" y="4104813"/>
            <a:ext cx="675532" cy="67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Рисунок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169" y="4147454"/>
            <a:ext cx="688999" cy="68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2" descr="https://cdn1.ozone.ru/multimedia/101841914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38" r="34610"/>
          <a:stretch>
            <a:fillRect/>
          </a:stretch>
        </p:blipFill>
        <p:spPr bwMode="auto">
          <a:xfrm rot="1300652">
            <a:off x="14484146" y="2198652"/>
            <a:ext cx="3804078" cy="296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96331" y="2522150"/>
            <a:ext cx="13589196" cy="31062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3471" dirty="0">
                <a:solidFill>
                  <a:schemeClr val="tx1"/>
                </a:solidFill>
                <a:latin typeface="+mn-lt"/>
              </a:rPr>
              <a:t>Суть игры заключается в том, что учащимся демонстрируются заранее подготовленные карточки с изображением предметов двух категорий: являвшихся товарными деньгами в древности и никогда не являвшиеся таковыми. После демонстрации каждой карточки учащимся задается вопрос:</a:t>
            </a:r>
            <a:endParaRPr lang="ru-RU" sz="3471" b="1" dirty="0">
              <a:solidFill>
                <a:schemeClr val="tx1"/>
              </a:solidFill>
              <a:latin typeface="+mn-lt"/>
            </a:endParaRPr>
          </a:p>
          <a:p>
            <a:pPr algn="just">
              <a:defRPr/>
            </a:pPr>
            <a:endParaRPr lang="ru-RU" sz="2231" dirty="0">
              <a:solidFill>
                <a:srgbClr val="102D69"/>
              </a:solidFill>
              <a:latin typeface="+mn-lt"/>
            </a:endParaRPr>
          </a:p>
        </p:txBody>
      </p:sp>
      <p:sp>
        <p:nvSpPr>
          <p:cNvPr id="16396" name="Прямоугольник 10"/>
          <p:cNvSpPr>
            <a:spLocks noChangeArrowheads="1"/>
          </p:cNvSpPr>
          <p:nvPr/>
        </p:nvSpPr>
        <p:spPr bwMode="auto">
          <a:xfrm>
            <a:off x="6173188" y="1212442"/>
            <a:ext cx="70006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ru-RU" altLang="ru-RU" sz="6000" b="1" baseline="-25000" dirty="0" smtClean="0">
                <a:latin typeface="Arial"/>
                <a:cs typeface="Arial"/>
                <a:sym typeface="Arial"/>
              </a:rPr>
              <a:t>ИГРА «ВЕРЮ – НЕ ВЕРЮ» </a:t>
            </a:r>
            <a:endParaRPr lang="ru-RU" altLang="ru-RU" sz="6000" b="1" baseline="-25000" dirty="0">
              <a:latin typeface="Arial"/>
              <a:cs typeface="Arial"/>
              <a:sym typeface="Arial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8012" y="5559114"/>
            <a:ext cx="12665809" cy="116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471" b="1" i="1" dirty="0" smtClean="0">
                <a:solidFill>
                  <a:srgbClr val="009657"/>
                </a:solidFill>
                <a:latin typeface="+mn-lt"/>
              </a:rPr>
              <a:t>Например, являлся </a:t>
            </a:r>
            <a:r>
              <a:rPr lang="ru-RU" sz="3471" b="1" i="1" dirty="0">
                <a:solidFill>
                  <a:srgbClr val="009657"/>
                </a:solidFill>
                <a:latin typeface="+mn-lt"/>
              </a:rPr>
              <a:t>ли демонстрируемый товар деньгами в древности и, если нет - почему?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9" name="Объект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331" y="7636649"/>
            <a:ext cx="2116137" cy="2057400"/>
          </a:xfrm>
          <a:prstGeom prst="rect">
            <a:avLst/>
          </a:prstGeom>
          <a:effectLst>
            <a:outerShdw blurRad="63500" sx="102000" sy="102000" algn="ctr" rotWithShape="0">
              <a:srgbClr val="102D69">
                <a:alpha val="40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3268081" y="7736661"/>
            <a:ext cx="51596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800" b="1" dirty="0">
                <a:solidFill>
                  <a:srgbClr val="00A07E"/>
                </a:solidFill>
                <a:latin typeface="+mn-lt"/>
              </a:rPr>
              <a:t>Сушеная рыба </a:t>
            </a:r>
            <a:r>
              <a:rPr lang="ru-RU" sz="2000" dirty="0">
                <a:solidFill>
                  <a:srgbClr val="00A07E"/>
                </a:solidFill>
                <a:latin typeface="+mn-lt"/>
              </a:rPr>
              <a:t>– 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валюта древней Исландии. Государство-остров, основным промыслом была добыча рыбы. Сушеная рыба почти не портится и могла использоваться в качестве еды во времена плохого улова</a:t>
            </a:r>
          </a:p>
        </p:txBody>
      </p:sp>
      <p:grpSp>
        <p:nvGrpSpPr>
          <p:cNvPr id="21" name="Группа 20"/>
          <p:cNvGrpSpPr>
            <a:grpSpLocks/>
          </p:cNvGrpSpPr>
          <p:nvPr/>
        </p:nvGrpSpPr>
        <p:grpSpPr bwMode="auto">
          <a:xfrm>
            <a:off x="8813705" y="7680089"/>
            <a:ext cx="2374900" cy="2109788"/>
            <a:chOff x="541042" y="2297830"/>
            <a:chExt cx="2375890" cy="2109453"/>
          </a:xfrm>
        </p:grpSpPr>
        <p:pic>
          <p:nvPicPr>
            <p:cNvPr id="22" name="Рисунок 21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41042" y="2297830"/>
              <a:ext cx="2375890" cy="1739624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102D69">
                  <a:alpha val="40000"/>
                </a:srgbClr>
              </a:outerShdw>
            </a:effectLst>
          </p:spPr>
        </p:pic>
        <p:sp>
          <p:nvSpPr>
            <p:cNvPr id="23" name="TextBox 9"/>
            <p:cNvSpPr txBox="1">
              <a:spLocks noChangeArrowheads="1"/>
            </p:cNvSpPr>
            <p:nvPr/>
          </p:nvSpPr>
          <p:spPr bwMode="auto">
            <a:xfrm>
              <a:off x="1044911" y="4037951"/>
              <a:ext cx="17797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ru-RU" altLang="ru-RU" sz="1800" b="1">
                  <a:solidFill>
                    <a:schemeClr val="tx1"/>
                  </a:solidFill>
                  <a:latin typeface="HSE Sans"/>
                  <a:cs typeface="Times New Roman" panose="02020603050405020304" pitchFamily="18" charset="0"/>
                </a:rPr>
                <a:t>Водоросли</a:t>
              </a:r>
              <a:endParaRPr lang="ru-RU" altLang="ru-RU" sz="3200" b="1">
                <a:solidFill>
                  <a:schemeClr val="tx1"/>
                </a:solidFill>
                <a:latin typeface="HSE Sans"/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11538919" y="7736661"/>
            <a:ext cx="7200900" cy="22479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800" b="1" dirty="0">
                <a:solidFill>
                  <a:srgbClr val="00A07E"/>
                </a:solidFill>
                <a:latin typeface="+mn-lt"/>
              </a:rPr>
              <a:t>Водоросли</a:t>
            </a:r>
            <a:r>
              <a:rPr lang="ru-RU" sz="2000" dirty="0">
                <a:solidFill>
                  <a:srgbClr val="00A07E"/>
                </a:solidFill>
                <a:latin typeface="+mn-lt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не являлись валютой, так как плохо хранятся, не представляют особой ценности, сложно использовать в хозяйстве. Некоторые водоросли в Северной Америке выступали в роли товара (краситель для тканей), однако их было проще «купить», чем использовать в качестве денег</a:t>
            </a:r>
          </a:p>
          <a:p>
            <a:pPr algn="just">
              <a:defRPr/>
            </a:pPr>
            <a:endParaRPr lang="ru-RU" sz="1100" dirty="0">
              <a:solidFill>
                <a:srgbClr val="00A07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21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697" y="5357609"/>
            <a:ext cx="6542516" cy="43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2A459F1-47A8-4269-B197-16B874755290}"/>
              </a:ext>
            </a:extLst>
          </p:cNvPr>
          <p:cNvSpPr txBox="1"/>
          <p:nvPr/>
        </p:nvSpPr>
        <p:spPr>
          <a:xfrm>
            <a:off x="663649" y="865328"/>
            <a:ext cx="17933596" cy="661720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lvl="0" algn="ctr"/>
            <a:r>
              <a:rPr lang="ru-RU" sz="6000" b="1" baseline="-25000" dirty="0" smtClean="0">
                <a:sym typeface="Calibri Light"/>
              </a:rPr>
              <a:t>«ФИНАНСОВЫЙ ЭКСПЕРТ»</a:t>
            </a:r>
            <a:endParaRPr lang="ru-RU" sz="6000" b="1" baseline="-25000" dirty="0">
              <a:sym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1354005" y="1966456"/>
            <a:ext cx="17243240" cy="2515552"/>
          </a:xfrm>
          <a:ln w="38100">
            <a:solidFill>
              <a:srgbClr val="009657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18575" indent="0" algn="just"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Педагог организует работу в группах и сообщает инструкцию</a:t>
            </a:r>
            <a:r>
              <a:rPr lang="ru-RU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: «Внимательно посмотрите </a:t>
            </a: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ролик и ответьте на вопросы</a:t>
            </a:r>
            <a:r>
              <a:rPr lang="ru-RU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.»</a:t>
            </a:r>
            <a:endParaRPr lang="ru-RU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118575" indent="0" algn="just">
              <a:buNone/>
            </a:pP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Далее предлагает для просмотра сюжет «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На все хватает, потому что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</a:rPr>
              <a:t>…» </a:t>
            </a:r>
          </a:p>
          <a:p>
            <a:pPr marL="118575" indent="0" algn="just">
              <a:buNone/>
            </a:pPr>
            <a:endParaRPr lang="ru-RU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1856925" y="4805652"/>
            <a:ext cx="10725150" cy="3236784"/>
          </a:xfrm>
          <a:prstGeom prst="rect">
            <a:avLst/>
          </a:prstGeom>
          <a:ln w="38100">
            <a:solidFill>
              <a:srgbClr val="EE8E00"/>
            </a:solidFill>
            <a:prstDash val="lgDash"/>
          </a:ln>
        </p:spPr>
        <p:txBody>
          <a:bodyPr wrap="square">
            <a:spAutoFit/>
          </a:bodyPr>
          <a:lstStyle/>
          <a:p>
            <a:pPr marL="118575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Затем раздает каждой группе вопросы:</a:t>
            </a:r>
          </a:p>
          <a:p>
            <a:pPr algn="just">
              <a:spcBef>
                <a:spcPts val="467"/>
              </a:spcBef>
            </a:pP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Какие расходы у главной героини были желательными? Какие обязательными?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467"/>
              </a:spcBef>
            </a:pP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Какие обязательные расходы есть в твоей семье?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Что может произойти, если сначала осуществлять желательные расходы, а потом обязательные?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Как можно закончить название ролика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4005" y="3574067"/>
            <a:ext cx="17654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575" indent="0" algn="just">
              <a:buNone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ru-RU" sz="2000" dirty="0"/>
              <a:t>Благотворительный фонд Сбербанка «Вклад в будущее</a:t>
            </a:r>
            <a:r>
              <a:rPr lang="ru-RU" sz="2000" dirty="0" smtClean="0"/>
              <a:t>»,  </a:t>
            </a:r>
            <a:r>
              <a:rPr lang="ru-RU" sz="2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5"/>
              </a:rPr>
              <a:t>https://www.sberbank.com/ru/person/bank_cards/debit/sberkarta_kids/video4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5530" y="8481844"/>
            <a:ext cx="9483725" cy="1815882"/>
          </a:xfrm>
          <a:prstGeom prst="rect">
            <a:avLst/>
          </a:prstGeom>
          <a:ln w="38100">
            <a:solidFill>
              <a:srgbClr val="DA0058"/>
            </a:solidFill>
            <a:prstDash val="lgDash"/>
          </a:ln>
        </p:spPr>
        <p:txBody>
          <a:bodyPr>
            <a:spAutoFit/>
          </a:bodyPr>
          <a:lstStyle/>
          <a:p>
            <a:pPr marL="118575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Победителем становится команда, которая обосновала каждый ответ, подтверждая экспертными выводами, ссылаясь на источники и факты. А также представила креативное завершение ролика.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6141" y="266304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9871" y="5753768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01349" y="879425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753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2A459F1-47A8-4269-B197-16B874755290}"/>
              </a:ext>
            </a:extLst>
          </p:cNvPr>
          <p:cNvSpPr txBox="1"/>
          <p:nvPr/>
        </p:nvSpPr>
        <p:spPr>
          <a:xfrm>
            <a:off x="344842" y="1053279"/>
            <a:ext cx="17933596" cy="661720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6000" b="1" baseline="-25000"/>
            </a:lvl1pPr>
          </a:lstStyle>
          <a:p>
            <a:r>
              <a:rPr lang="ru-RU" dirty="0" smtClean="0">
                <a:sym typeface="Calibri Light"/>
              </a:rPr>
              <a:t>«4-Й ЛИШНИЙ»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609600" y="1996735"/>
            <a:ext cx="17404080" cy="1997391"/>
          </a:xfrm>
        </p:spPr>
        <p:txBody>
          <a:bodyPr>
            <a:noAutofit/>
          </a:bodyPr>
          <a:lstStyle/>
          <a:p>
            <a:pPr marL="118575" indent="0" algn="just">
              <a:lnSpc>
                <a:spcPts val="45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Педагог предлагает карточки или слайды на экране, на которых </a:t>
            </a:r>
            <a:r>
              <a:rPr lang="ru-RU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представлены изображения </a:t>
            </a: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по определенной теме.</a:t>
            </a:r>
          </a:p>
          <a:p>
            <a:pPr marL="118575" indent="0" algn="just">
              <a:lnSpc>
                <a:spcPts val="45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После того, как перечислены изображения, необходимо исключить одно, которое не подходит к остальным и объяснить свой выбор.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080" y="5273040"/>
            <a:ext cx="3148350" cy="19677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18" y="7223760"/>
            <a:ext cx="3475417" cy="33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73040"/>
            <a:ext cx="4437816" cy="216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4" t="10262" r="21720" b="8204"/>
          <a:stretch/>
        </p:blipFill>
        <p:spPr bwMode="auto">
          <a:xfrm>
            <a:off x="15255240" y="6488104"/>
            <a:ext cx="2621280" cy="378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323198" y="796398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12054" y="5273038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835561" y="791826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396974" y="527304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070230" y="7911734"/>
            <a:ext cx="1136282" cy="1119053"/>
          </a:xfrm>
          <a:prstGeom prst="ellipse">
            <a:avLst/>
          </a:prstGeom>
          <a:noFill/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228607" y="5175177"/>
            <a:ext cx="1136282" cy="1119053"/>
          </a:xfrm>
          <a:prstGeom prst="ellipse">
            <a:avLst/>
          </a:prstGeom>
          <a:noFill/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6113526" y="5175178"/>
            <a:ext cx="1136282" cy="1119053"/>
          </a:xfrm>
          <a:prstGeom prst="ellipse">
            <a:avLst/>
          </a:prstGeom>
          <a:noFill/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1552113" y="7866125"/>
            <a:ext cx="1136282" cy="1119053"/>
          </a:xfrm>
          <a:prstGeom prst="ellipse">
            <a:avLst/>
          </a:prstGeom>
          <a:noFill/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1886387" y="7240759"/>
            <a:ext cx="15240" cy="943456"/>
          </a:xfrm>
          <a:prstGeom prst="straightConnector1">
            <a:avLst/>
          </a:prstGeom>
          <a:ln w="57150">
            <a:solidFill>
              <a:srgbClr val="0096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11402769" y="7240759"/>
            <a:ext cx="15240" cy="943456"/>
          </a:xfrm>
          <a:prstGeom prst="straightConnector1">
            <a:avLst/>
          </a:prstGeom>
          <a:ln w="57150">
            <a:solidFill>
              <a:srgbClr val="0096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079263" y="6167647"/>
            <a:ext cx="15240" cy="886001"/>
          </a:xfrm>
          <a:prstGeom prst="straightConnector1">
            <a:avLst/>
          </a:prstGeom>
          <a:ln w="57150">
            <a:solidFill>
              <a:srgbClr val="0096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7876520" y="6167646"/>
            <a:ext cx="15240" cy="886001"/>
          </a:xfrm>
          <a:prstGeom prst="straightConnector1">
            <a:avLst/>
          </a:prstGeom>
          <a:ln w="57150">
            <a:solidFill>
              <a:srgbClr val="0096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77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2A459F1-47A8-4269-B197-16B874755290}"/>
              </a:ext>
            </a:extLst>
          </p:cNvPr>
          <p:cNvSpPr txBox="1"/>
          <p:nvPr/>
        </p:nvSpPr>
        <p:spPr>
          <a:xfrm>
            <a:off x="1038617" y="1276452"/>
            <a:ext cx="17933596" cy="661720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baseline="-25000"/>
            </a:lvl1pPr>
          </a:lstStyle>
          <a:p>
            <a:r>
              <a:rPr lang="ru-RU" dirty="0" smtClean="0">
                <a:sym typeface="Calibri Light"/>
              </a:rPr>
              <a:t>«ФИНАНСОВЫЙ ПЛАНШЕТ»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691740" y="2483169"/>
            <a:ext cx="16407540" cy="2805112"/>
          </a:xfrm>
        </p:spPr>
        <p:txBody>
          <a:bodyPr>
            <a:normAutofit/>
          </a:bodyPr>
          <a:lstStyle/>
          <a:p>
            <a:pPr marL="118575" indent="0" algn="just">
              <a:lnSpc>
                <a:spcPts val="4500"/>
              </a:lnSpc>
              <a:spcBef>
                <a:spcPts val="0"/>
              </a:spcBef>
              <a:buNone/>
            </a:pPr>
            <a:r>
              <a:rPr lang="ru-RU" sz="3700" dirty="0">
                <a:solidFill>
                  <a:schemeClr val="tx1"/>
                </a:solidFill>
                <a:latin typeface="+mn-lt"/>
              </a:rPr>
              <a:t>Педагог предлагает каждой команде расположить вкладыши на планшете и затем объяснить свой выбор. </a:t>
            </a:r>
            <a:r>
              <a:rPr lang="ru-RU" sz="3700" dirty="0">
                <a:solidFill>
                  <a:schemeClr val="tx1"/>
                </a:solidFill>
                <a:latin typeface="+mn-lt"/>
              </a:rPr>
              <a:t>Вкладыши распределяются на «доходы» и «расходы», каждый выбор сопровождается комментарием</a:t>
            </a:r>
            <a:r>
              <a:rPr lang="ru-RU" sz="3700" dirty="0" smtClean="0">
                <a:solidFill>
                  <a:schemeClr val="tx1"/>
                </a:solidFill>
                <a:latin typeface="+mn-lt"/>
              </a:rPr>
              <a:t>.</a:t>
            </a:r>
            <a:endParaRPr lang="ru-RU" sz="37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198351" y="4985930"/>
            <a:ext cx="10362969" cy="2228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575" algn="just"/>
            <a:r>
              <a:rPr lang="ru-RU" sz="3471" b="1" i="1" dirty="0">
                <a:solidFill>
                  <a:srgbClr val="009657"/>
                </a:solidFill>
                <a:latin typeface="+mn-lt"/>
              </a:rPr>
              <a:t>Например, я расположил вкладыш с изображением плодов (яблоки, груши) в доходы, потому что бабушка продает урожай с дачи и получает доход.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986" y="5604678"/>
            <a:ext cx="6047900" cy="4031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9057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2A459F1-47A8-4269-B197-16B874755290}"/>
              </a:ext>
            </a:extLst>
          </p:cNvPr>
          <p:cNvSpPr txBox="1"/>
          <p:nvPr/>
        </p:nvSpPr>
        <p:spPr>
          <a:xfrm>
            <a:off x="541729" y="1169688"/>
            <a:ext cx="17933596" cy="661720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lvl="0" algn="ctr"/>
            <a:r>
              <a:rPr lang="ru-RU" sz="6000" b="1" baseline="-25000" dirty="0" smtClean="0">
                <a:sym typeface="Calibri Light"/>
              </a:rPr>
              <a:t>«ФИНАНСОВЫЙ ЛОГОПОЕЗД»</a:t>
            </a:r>
            <a:endParaRPr lang="ru-RU" sz="6000" b="1" baseline="-25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304800" y="2239328"/>
            <a:ext cx="17373600" cy="8626475"/>
          </a:xfrm>
        </p:spPr>
        <p:txBody>
          <a:bodyPr>
            <a:noAutofit/>
          </a:bodyPr>
          <a:lstStyle/>
          <a:p>
            <a:pPr marL="118575" indent="0" algn="just">
              <a:spcBef>
                <a:spcPts val="0"/>
              </a:spcBef>
              <a:buNone/>
            </a:pPr>
            <a:r>
              <a:rPr lang="ru-RU" sz="2800" dirty="0">
                <a:solidFill>
                  <a:schemeClr val="tx1"/>
                </a:solidFill>
                <a:ea typeface="Times New Roman" panose="02020603050405020304" pitchFamily="18" charset="0"/>
              </a:rPr>
              <a:t>Ведущий определяет по какой теме будет сформирован состав из вагонов: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2800" dirty="0">
                <a:solidFill>
                  <a:schemeClr val="tx1"/>
                </a:solidFill>
                <a:ea typeface="Times New Roman" panose="02020603050405020304" pitchFamily="18" charset="0"/>
              </a:rPr>
              <a:t>Что такое деньги и откуда они взялись?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2800" dirty="0">
                <a:solidFill>
                  <a:schemeClr val="tx1"/>
                </a:solidFill>
                <a:ea typeface="Times New Roman" panose="02020603050405020304" pitchFamily="18" charset="0"/>
              </a:rPr>
              <a:t>Характеристика денег. Защита от подделок.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2800" dirty="0">
                <a:solidFill>
                  <a:schemeClr val="tx1"/>
                </a:solidFill>
                <a:ea typeface="Times New Roman" panose="02020603050405020304" pitchFamily="18" charset="0"/>
              </a:rPr>
              <a:t>Деньги России и других стран.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2800" dirty="0">
                <a:solidFill>
                  <a:schemeClr val="tx1"/>
                </a:solidFill>
                <a:ea typeface="Times New Roman" panose="02020603050405020304" pitchFamily="18" charset="0"/>
              </a:rPr>
              <a:t>Откуда в семье деньги?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2800" dirty="0">
                <a:solidFill>
                  <a:schemeClr val="tx1"/>
                </a:solidFill>
                <a:ea typeface="Times New Roman" panose="02020603050405020304" pitchFamily="18" charset="0"/>
              </a:rPr>
              <a:t>Семейный бюджет.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2800" dirty="0">
                <a:solidFill>
                  <a:schemeClr val="tx1"/>
                </a:solidFill>
                <a:ea typeface="Times New Roman" panose="02020603050405020304" pitchFamily="18" charset="0"/>
              </a:rPr>
              <a:t>Семейные сбережения и инвестиции.</a:t>
            </a:r>
          </a:p>
          <a:p>
            <a:pPr marL="118575" indent="0" algn="just">
              <a:spcBef>
                <a:spcPts val="0"/>
              </a:spcBef>
              <a:buNone/>
            </a:pPr>
            <a:endParaRPr lang="ru-RU" sz="28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Tx/>
              <a:buChar char="-"/>
            </a:pPr>
            <a:endParaRPr lang="ru-RU" sz="2800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1554480" y="7322435"/>
            <a:ext cx="9483725" cy="2246769"/>
          </a:xfrm>
          <a:prstGeom prst="rect">
            <a:avLst/>
          </a:prstGeom>
          <a:ln w="38100">
            <a:solidFill>
              <a:srgbClr val="009657"/>
            </a:solidFill>
            <a:prstDash val="lgDash"/>
          </a:ln>
        </p:spPr>
        <p:txBody>
          <a:bodyPr>
            <a:spAutoFit/>
          </a:bodyPr>
          <a:lstStyle/>
          <a:p>
            <a:pPr marL="118575" algn="just"/>
            <a:r>
              <a:rPr lang="ru-RU" sz="2800" dirty="0">
                <a:solidFill>
                  <a:schemeClr val="tx1"/>
                </a:solidFill>
                <a:ea typeface="Times New Roman" panose="02020603050405020304" pitchFamily="18" charset="0"/>
              </a:rPr>
              <a:t>Может быть предложено 4 варианта игры:</a:t>
            </a:r>
          </a:p>
          <a:p>
            <a:pPr marL="118575" algn="just"/>
            <a:r>
              <a:rPr lang="ru-RU" sz="2800" dirty="0">
                <a:solidFill>
                  <a:schemeClr val="tx1"/>
                </a:solidFill>
                <a:ea typeface="Times New Roman" panose="02020603050405020304" pitchFamily="18" charset="0"/>
              </a:rPr>
              <a:t>Собери состав</a:t>
            </a:r>
          </a:p>
          <a:p>
            <a:pPr marL="118575" algn="just"/>
            <a:r>
              <a:rPr lang="ru-RU" sz="2800" dirty="0">
                <a:solidFill>
                  <a:schemeClr val="tx1"/>
                </a:solidFill>
                <a:ea typeface="Times New Roman" panose="02020603050405020304" pitchFamily="18" charset="0"/>
              </a:rPr>
              <a:t>Найди связь между вагонами</a:t>
            </a:r>
          </a:p>
          <a:p>
            <a:pPr marL="118575" algn="just"/>
            <a:r>
              <a:rPr lang="ru-RU" sz="2800" dirty="0">
                <a:solidFill>
                  <a:schemeClr val="tx1"/>
                </a:solidFill>
                <a:ea typeface="Times New Roman" panose="02020603050405020304" pitchFamily="18" charset="0"/>
              </a:rPr>
              <a:t>Групповой рассказ по теме</a:t>
            </a:r>
          </a:p>
          <a:p>
            <a:pPr marL="118575" algn="just"/>
            <a:r>
              <a:rPr lang="ru-RU" sz="2800" dirty="0">
                <a:solidFill>
                  <a:schemeClr val="tx1"/>
                </a:solidFill>
                <a:ea typeface="Times New Roman" panose="02020603050405020304" pitchFamily="18" charset="0"/>
              </a:rPr>
              <a:t>Восстанови состав поезда</a:t>
            </a:r>
            <a:endParaRPr lang="ru-RU" sz="2800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13826" r="1674" b="6067"/>
          <a:stretch/>
        </p:blipFill>
        <p:spPr>
          <a:xfrm>
            <a:off x="12287885" y="6662740"/>
            <a:ext cx="6402592" cy="3566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8991600" y="3459606"/>
            <a:ext cx="9483725" cy="3046988"/>
          </a:xfrm>
          <a:prstGeom prst="rect">
            <a:avLst/>
          </a:prstGeom>
          <a:ln w="38100">
            <a:solidFill>
              <a:srgbClr val="DA0058"/>
            </a:solidFill>
            <a:prstDash val="lgDash"/>
          </a:ln>
        </p:spPr>
        <p:txBody>
          <a:bodyPr>
            <a:spAutoFit/>
          </a:bodyPr>
          <a:lstStyle/>
          <a:p>
            <a:pPr marL="118575" algn="just"/>
            <a:r>
              <a:rPr lang="ru-RU" sz="2400" dirty="0">
                <a:solidFill>
                  <a:schemeClr val="tx1"/>
                </a:solidFill>
                <a:ea typeface="Times New Roman" panose="02020603050405020304" pitchFamily="18" charset="0"/>
              </a:rPr>
              <a:t>Педагог выставляет паровоз из вагонов (не более 10) с пустыми окнами, в которые будут вставляться выбираемые детьми карточки.</a:t>
            </a:r>
          </a:p>
          <a:p>
            <a:pPr marL="118575" algn="just"/>
            <a:r>
              <a:rPr lang="ru-RU" sz="2400" dirty="0">
                <a:solidFill>
                  <a:schemeClr val="tx1"/>
                </a:solidFill>
                <a:ea typeface="Times New Roman" panose="02020603050405020304" pitchFamily="18" charset="0"/>
              </a:rPr>
              <a:t>Каждый участник выставляет свой вагон и объясняет логическую связь с предыдущим вагоном в составе.</a:t>
            </a:r>
          </a:p>
          <a:p>
            <a:pPr marL="118575" algn="just"/>
            <a:r>
              <a:rPr lang="ru-RU" sz="2400" i="1" dirty="0">
                <a:solidFill>
                  <a:schemeClr val="tx1"/>
                </a:solidFill>
                <a:ea typeface="Times New Roman" panose="02020603050405020304" pitchFamily="18" charset="0"/>
              </a:rPr>
              <a:t>Например, я ставлю после вагона с банкоматом купюры, потому что их можно снять или положить в это устройство.</a:t>
            </a:r>
            <a:endParaRPr lang="ru-RU" sz="2400" i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75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2A459F1-47A8-4269-B197-16B874755290}"/>
              </a:ext>
            </a:extLst>
          </p:cNvPr>
          <p:cNvSpPr txBox="1"/>
          <p:nvPr/>
        </p:nvSpPr>
        <p:spPr>
          <a:xfrm>
            <a:off x="749057" y="1268320"/>
            <a:ext cx="17933596" cy="661720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lvl="0" algn="ctr"/>
            <a:r>
              <a:rPr lang="ru-RU" sz="6000" b="1" baseline="-25000" dirty="0" smtClean="0">
                <a:sym typeface="Calibri Light"/>
              </a:rPr>
              <a:t>«УПРАВЛЯЙ РАСХОДАМИ»</a:t>
            </a:r>
            <a:endParaRPr lang="ru-RU" sz="6000" b="1" baseline="-25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749057" y="2528889"/>
            <a:ext cx="17105423" cy="1022032"/>
          </a:xfrm>
        </p:spPr>
        <p:txBody>
          <a:bodyPr>
            <a:noAutofit/>
          </a:bodyPr>
          <a:lstStyle/>
          <a:p>
            <a:pPr marL="118575" indent="0" algn="just">
              <a:spcBef>
                <a:spcPts val="0"/>
              </a:spcBef>
              <a:buNone/>
            </a:pPr>
            <a:r>
              <a:rPr lang="ru-RU" sz="3600" dirty="0">
                <a:solidFill>
                  <a:schemeClr val="tx1"/>
                </a:solidFill>
                <a:ea typeface="Times New Roman" panose="02020603050405020304" pitchFamily="18" charset="0"/>
              </a:rPr>
              <a:t>Набор из 20 карточек – иллюстраций и трех карточек с заданием по теме «Семейное путешествие».</a:t>
            </a:r>
          </a:p>
          <a:p>
            <a:pPr marL="118575" indent="0" algn="just">
              <a:spcBef>
                <a:spcPts val="0"/>
              </a:spcBef>
              <a:buNone/>
            </a:pPr>
            <a:endParaRPr lang="ru-RU" sz="36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118575" indent="0" algn="just">
              <a:spcBef>
                <a:spcPts val="0"/>
              </a:spcBef>
              <a:buNone/>
            </a:pPr>
            <a:endParaRPr lang="ru-RU" sz="3600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t="8126" r="8857" b="5496"/>
          <a:stretch/>
        </p:blipFill>
        <p:spPr>
          <a:xfrm>
            <a:off x="12524865" y="5806441"/>
            <a:ext cx="5915535" cy="4023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929871" y="3902344"/>
            <a:ext cx="9483725" cy="1815882"/>
          </a:xfrm>
          <a:prstGeom prst="rect">
            <a:avLst/>
          </a:prstGeom>
          <a:ln w="38100">
            <a:solidFill>
              <a:srgbClr val="009657"/>
            </a:solidFill>
            <a:prstDash val="lgDash"/>
          </a:ln>
        </p:spPr>
        <p:txBody>
          <a:bodyPr>
            <a:spAutoFit/>
          </a:bodyPr>
          <a:lstStyle/>
          <a:p>
            <a:pPr marL="118575" indent="0" algn="just">
              <a:buNone/>
            </a:pPr>
            <a:r>
              <a:rPr lang="ru-RU" sz="2800" b="1" dirty="0">
                <a:solidFill>
                  <a:schemeClr val="tx1"/>
                </a:solidFill>
                <a:ea typeface="Times New Roman" panose="02020603050405020304" pitchFamily="18" charset="0"/>
              </a:rPr>
              <a:t>На 1 этапе </a:t>
            </a:r>
            <a:r>
              <a:rPr lang="ru-RU" sz="2800" dirty="0">
                <a:solidFill>
                  <a:schemeClr val="tx1"/>
                </a:solidFill>
                <a:ea typeface="Times New Roman" panose="02020603050405020304" pitchFamily="18" charset="0"/>
              </a:rPr>
              <a:t>игры участники не взаимодействуют друг с другом – все поочередные действия по раскладыванию карточек на «важно» и «неважно». Участники выполняют индивидуально задание 1</a:t>
            </a:r>
            <a:r>
              <a:rPr lang="ru-RU" sz="28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250" y="5941765"/>
            <a:ext cx="9483725" cy="1815882"/>
          </a:xfrm>
          <a:prstGeom prst="rect">
            <a:avLst/>
          </a:prstGeom>
          <a:ln w="38100">
            <a:solidFill>
              <a:srgbClr val="EE8E00"/>
            </a:solidFill>
            <a:prstDash val="lgDash"/>
          </a:ln>
        </p:spPr>
        <p:txBody>
          <a:bodyPr>
            <a:spAutoFit/>
          </a:bodyPr>
          <a:lstStyle/>
          <a:p>
            <a:pPr marL="118575" algn="just"/>
            <a:r>
              <a:rPr lang="ru-RU" sz="2800" b="1" dirty="0">
                <a:solidFill>
                  <a:schemeClr val="tx1"/>
                </a:solidFill>
                <a:ea typeface="Times New Roman" panose="02020603050405020304" pitchFamily="18" charset="0"/>
              </a:rPr>
              <a:t>2 этап игры</a:t>
            </a:r>
            <a:r>
              <a:rPr lang="ru-RU" sz="2800" dirty="0">
                <a:solidFill>
                  <a:schemeClr val="tx1"/>
                </a:solidFill>
                <a:ea typeface="Times New Roman" panose="02020603050405020304" pitchFamily="18" charset="0"/>
              </a:rPr>
              <a:t>. Участникам предлагается коллективно обсудить, как лучше расположить карточки на шкале приоритетности для достижения цели при соблюдении ограниченности бюджета.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30195" y="8109070"/>
            <a:ext cx="9483725" cy="1815882"/>
          </a:xfrm>
          <a:prstGeom prst="rect">
            <a:avLst/>
          </a:prstGeom>
          <a:ln w="38100">
            <a:solidFill>
              <a:srgbClr val="DA0058"/>
            </a:solidFill>
            <a:prstDash val="lgDash"/>
          </a:ln>
        </p:spPr>
        <p:txBody>
          <a:bodyPr>
            <a:spAutoFit/>
          </a:bodyPr>
          <a:lstStyle/>
          <a:p>
            <a:pPr marL="118575" algn="just"/>
            <a:r>
              <a:rPr lang="ru-RU" sz="2800" b="1" dirty="0">
                <a:solidFill>
                  <a:schemeClr val="tx1"/>
                </a:solidFill>
                <a:ea typeface="Times New Roman" panose="02020603050405020304" pitchFamily="18" charset="0"/>
              </a:rPr>
              <a:t>На 3 этапе </a:t>
            </a:r>
            <a:r>
              <a:rPr lang="ru-RU" sz="2800" dirty="0">
                <a:solidFill>
                  <a:schemeClr val="tx1"/>
                </a:solidFill>
                <a:ea typeface="Times New Roman" panose="02020603050405020304" pitchFamily="18" charset="0"/>
              </a:rPr>
              <a:t>участникам предлагается выполнить новое условие и осуществить экономию бюджета. После коллективного обсуждения выбирается спикер, который презентует работу группы.</a:t>
            </a:r>
            <a:endParaRPr lang="ru-RU" sz="2800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84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9392F8C3-408F-AB47-9335-4AFD7C3005D5}"/>
              </a:ext>
            </a:extLst>
          </p:cNvPr>
          <p:cNvSpPr txBox="1"/>
          <p:nvPr/>
        </p:nvSpPr>
        <p:spPr>
          <a:xfrm>
            <a:off x="537272" y="1297525"/>
            <a:ext cx="17806229" cy="639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82B0"/>
                </a:solidFill>
                <a:effectLst/>
                <a:uLnTx/>
                <a:uFillTx/>
                <a:latin typeface="Exo 2 Semi Bold" panose="00000700000000000000" pitchFamily="2" charset="-52"/>
              </a:defRPr>
            </a:lvl1pPr>
          </a:lstStyle>
          <a:p>
            <a:pPr lvl="0" algn="ctr">
              <a:defRPr/>
            </a:pPr>
            <a:r>
              <a:rPr lang="ru-RU" sz="6000" b="1" baseline="-25000" dirty="0" smtClean="0">
                <a:solidFill>
                  <a:srgbClr val="000000"/>
                </a:solidFill>
                <a:latin typeface="Arial"/>
              </a:rPr>
              <a:t>ПОДВОДИМ ИТОГИ:</a:t>
            </a:r>
          </a:p>
          <a:p>
            <a:pPr lvl="0" algn="just">
              <a:defRPr/>
            </a:pPr>
            <a:endParaRPr lang="ru-RU" sz="498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marL="914400" indent="-914400" algn="just">
              <a:buFont typeface="+mj-lt"/>
              <a:buAutoNum type="arabicPeriod"/>
              <a:defRPr/>
            </a:pPr>
            <a:r>
              <a:rPr lang="ru-RU" sz="4000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</a:rPr>
              <a:t>Почему целесообразно использовать игровые технологии с детьми </a:t>
            </a:r>
            <a:r>
              <a:rPr lang="ru-RU" sz="4000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</a:rPr>
              <a:t>младшего школьного </a:t>
            </a:r>
            <a:r>
              <a:rPr lang="ru-RU" sz="4000" dirty="0" smtClean="0">
                <a:solidFill>
                  <a:schemeClr val="tx1"/>
                </a:solidFill>
                <a:latin typeface="Arial"/>
                <a:ea typeface="Times New Roman" panose="02020603050405020304" pitchFamily="18" charset="0"/>
              </a:rPr>
              <a:t>возраста?</a:t>
            </a:r>
          </a:p>
          <a:p>
            <a:pPr marL="914400" indent="-914400" algn="just">
              <a:buFont typeface="+mj-lt"/>
              <a:buAutoNum type="arabicPeriod"/>
              <a:defRPr/>
            </a:pPr>
            <a:endParaRPr lang="ru-RU" sz="4000" dirty="0">
              <a:solidFill>
                <a:schemeClr val="tx1"/>
              </a:solidFill>
              <a:latin typeface="Arial"/>
              <a:ea typeface="Times New Roman" panose="02020603050405020304" pitchFamily="18" charset="0"/>
            </a:endParaRPr>
          </a:p>
          <a:p>
            <a:pPr marL="914400" indent="-914400" algn="just">
              <a:buFont typeface="+mj-lt"/>
              <a:buAutoNum type="arabicPeriod"/>
              <a:defRPr/>
            </a:pPr>
            <a:r>
              <a:rPr lang="ru-RU" sz="4000" dirty="0" smtClean="0">
                <a:solidFill>
                  <a:schemeClr val="tx1"/>
                </a:solidFill>
                <a:latin typeface="Arial"/>
                <a:ea typeface="Times New Roman" panose="02020603050405020304" pitchFamily="18" charset="0"/>
              </a:rPr>
              <a:t>С </a:t>
            </a:r>
            <a:r>
              <a:rPr lang="ru-RU" sz="4000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</a:rPr>
              <a:t>какими рисками может столкнуться педагог при проведении </a:t>
            </a:r>
            <a:r>
              <a:rPr lang="ru-RU" sz="4000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</a:rPr>
              <a:t>урока с </a:t>
            </a:r>
            <a:r>
              <a:rPr lang="ru-RU" sz="4000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</a:rPr>
              <a:t>использованием игровых технологий и как их минимизировать? </a:t>
            </a:r>
          </a:p>
          <a:p>
            <a:pPr marL="914400" indent="-914400" algn="just">
              <a:buFont typeface="+mj-lt"/>
              <a:buAutoNum type="arabicPeriod"/>
              <a:defRPr/>
            </a:pPr>
            <a:endParaRPr lang="ru-RU" sz="4000" dirty="0">
              <a:solidFill>
                <a:schemeClr val="tx1"/>
              </a:solidFill>
              <a:latin typeface="Arial"/>
              <a:ea typeface="Times New Roman" panose="02020603050405020304" pitchFamily="18" charset="0"/>
            </a:endParaRPr>
          </a:p>
          <a:p>
            <a:pPr marL="914400" indent="-914400" algn="just">
              <a:buFont typeface="+mj-lt"/>
              <a:buAutoNum type="arabicPeriod"/>
              <a:defRPr/>
            </a:pPr>
            <a:r>
              <a:rPr lang="ru-RU" sz="4000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</a:rPr>
              <a:t>Что важно учитывать педагогу при </a:t>
            </a:r>
            <a:r>
              <a:rPr lang="ru-RU" sz="4000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</a:rPr>
              <a:t>использовании игровых технологий на </a:t>
            </a:r>
            <a:r>
              <a:rPr lang="ru-RU" sz="4000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</a:rPr>
              <a:t>уроке?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10393680" y="7696200"/>
            <a:ext cx="8854440" cy="2349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711449">
              <a:spcBef>
                <a:spcPts val="1556"/>
              </a:spcBef>
              <a:buClr>
                <a:srgbClr val="90C226"/>
              </a:buClr>
              <a:buSzPct val="80000"/>
            </a:pPr>
            <a:r>
              <a:rPr lang="ru-RU" sz="4000" b="1" i="1" kern="1200" dirty="0" smtClean="0">
                <a:solidFill>
                  <a:srgbClr val="009657"/>
                </a:solidFill>
                <a:latin typeface="Arial Nova Light" panose="020B0304020202020204" pitchFamily="34" charset="0"/>
                <a:cs typeface="Times New Roman" panose="02020603050405020304" pitchFamily="18" charset="0"/>
              </a:rPr>
              <a:t>«</a:t>
            </a:r>
            <a:r>
              <a:rPr lang="ru-RU" sz="4000" b="1" i="1" kern="1200" dirty="0">
                <a:solidFill>
                  <a:srgbClr val="009657"/>
                </a:solidFill>
                <a:latin typeface="Arial Nova Light" panose="020B0304020202020204" pitchFamily="34" charset="0"/>
                <a:cs typeface="Times New Roman" panose="02020603050405020304" pitchFamily="18" charset="0"/>
              </a:rPr>
              <a:t>Скажи мне – и я забуду;</a:t>
            </a:r>
          </a:p>
          <a:p>
            <a:pPr algn="ctr" defTabSz="711449">
              <a:spcBef>
                <a:spcPts val="1556"/>
              </a:spcBef>
              <a:buClr>
                <a:srgbClr val="90C226"/>
              </a:buClr>
              <a:buSzPct val="80000"/>
            </a:pPr>
            <a:r>
              <a:rPr lang="ru-RU" sz="4000" b="1" i="1" kern="1200" dirty="0">
                <a:solidFill>
                  <a:srgbClr val="009657"/>
                </a:solidFill>
                <a:latin typeface="Arial Nova Light" panose="020B0304020202020204" pitchFamily="34" charset="0"/>
                <a:cs typeface="Times New Roman" panose="02020603050405020304" pitchFamily="18" charset="0"/>
              </a:rPr>
              <a:t>покажи мне – и я запомню;</a:t>
            </a:r>
          </a:p>
          <a:p>
            <a:pPr algn="ctr" defTabSz="711449">
              <a:spcBef>
                <a:spcPts val="1556"/>
              </a:spcBef>
              <a:buClr>
                <a:srgbClr val="90C226"/>
              </a:buClr>
              <a:buSzPct val="80000"/>
            </a:pPr>
            <a:r>
              <a:rPr lang="ru-RU" sz="4000" b="1" i="1" kern="1200" dirty="0">
                <a:solidFill>
                  <a:srgbClr val="009657"/>
                </a:solidFill>
                <a:latin typeface="Arial Nova Light" panose="020B0304020202020204" pitchFamily="34" charset="0"/>
                <a:cs typeface="Times New Roman" panose="02020603050405020304" pitchFamily="18" charset="0"/>
              </a:rPr>
              <a:t>дай сделать – и я пойму»</a:t>
            </a:r>
          </a:p>
        </p:txBody>
      </p:sp>
    </p:spTree>
    <p:extLst>
      <p:ext uri="{BB962C8B-B14F-4D97-AF65-F5344CB8AC3E}">
        <p14:creationId xmlns:p14="http://schemas.microsoft.com/office/powerpoint/2010/main" val="358381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463040" y="6582166"/>
            <a:ext cx="7062788" cy="871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9762" indent="0" algn="ctr" defTabSz="667971" hangingPunct="0">
              <a:spcBef>
                <a:spcPts val="156"/>
              </a:spcBef>
              <a:buSzTx/>
              <a:buNone/>
              <a:defRPr/>
            </a:pPr>
            <a:r>
              <a:rPr lang="ru-RU" dirty="0">
                <a:ea typeface="+mn-ea"/>
                <a:cs typeface="+mn-cs"/>
              </a:rPr>
              <a:t>Блок Мария </a:t>
            </a:r>
            <a:r>
              <a:rPr lang="ru-RU" dirty="0">
                <a:ea typeface="+mn-ea"/>
                <a:cs typeface="+mn-cs"/>
              </a:rPr>
              <a:t>Евгеньевна</a:t>
            </a:r>
            <a:endParaRPr lang="ru-RU" dirty="0">
              <a:ea typeface="+mn-ea"/>
              <a:cs typeface="+mn-cs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0099529" y="6579736"/>
            <a:ext cx="7064971" cy="873967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9762" indent="0" algn="ctr" defTabSz="667971" hangingPunct="0">
              <a:spcBef>
                <a:spcPts val="156"/>
              </a:spcBef>
              <a:buClr>
                <a:schemeClr val="dk1"/>
              </a:buClr>
              <a:buSzTx/>
              <a:buNone/>
              <a:defRPr sz="3200">
                <a:solidFill>
                  <a:schemeClr val="dk1"/>
                </a:solidFill>
                <a:ea typeface="+mn-ea"/>
                <a:cs typeface="+mn-cs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9pPr>
          </a:lstStyle>
          <a:p>
            <a:r>
              <a:rPr lang="ru-RU" dirty="0" err="1"/>
              <a:t>Колпакова</a:t>
            </a:r>
            <a:r>
              <a:rPr lang="ru-RU" dirty="0"/>
              <a:t> Наталья Владимировна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530" y="1561280"/>
            <a:ext cx="7064971" cy="4700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34" y="1561448"/>
            <a:ext cx="7063989" cy="4699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88" y="7331416"/>
            <a:ext cx="3142273" cy="314227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879" y="7353972"/>
            <a:ext cx="3142273" cy="31422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2310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92624" y="1069842"/>
            <a:ext cx="14247813" cy="798512"/>
          </a:xfrm>
        </p:spPr>
        <p:txBody>
          <a:bodyPr/>
          <a:lstStyle/>
          <a:p>
            <a:r>
              <a:rPr lang="ru-RU" sz="6000" b="1" baseline="-25000" dirty="0">
                <a:solidFill>
                  <a:srgbClr val="000000"/>
                </a:solidFill>
              </a:rPr>
              <a:t>ПЕДАГОГИЧЕСКАЯ СИСТЕМА КООРДИНАТ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29871" y="7836617"/>
            <a:ext cx="7827950" cy="987425"/>
          </a:xfrm>
        </p:spPr>
        <p:txBody>
          <a:bodyPr/>
          <a:lstStyle/>
          <a:p>
            <a:pPr marL="0" indent="0" algn="ctr">
              <a:buNone/>
            </a:pPr>
            <a:r>
              <a:rPr lang="ru-RU" sz="4357" b="1" u="sng" dirty="0">
                <a:solidFill>
                  <a:srgbClr val="009657"/>
                </a:solidFill>
                <a:latin typeface="+mn-lt"/>
                <a:ea typeface="Calibri"/>
                <a:cs typeface="Calibri"/>
                <a:sym typeface="Calibri"/>
              </a:rPr>
              <a:t>Учебная игра по финансовой грамотности</a:t>
            </a:r>
          </a:p>
          <a:p>
            <a:pPr marL="0" indent="0">
              <a:buNone/>
            </a:pPr>
            <a:endParaRPr lang="ru-RU" b="1" u="sng" dirty="0">
              <a:solidFill>
                <a:srgbClr val="009657"/>
              </a:solidFill>
              <a:latin typeface="+mn-lt"/>
            </a:endParaRPr>
          </a:p>
          <a:p>
            <a:pPr marL="0" indent="0">
              <a:buNone/>
            </a:pPr>
            <a:endParaRPr lang="ru-RU" b="1" u="sng" dirty="0">
              <a:solidFill>
                <a:srgbClr val="009657"/>
              </a:solidFill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5452725" y="9894888"/>
            <a:ext cx="3519488" cy="568325"/>
          </a:xfrm>
          <a:prstGeom prst="rect">
            <a:avLst/>
          </a:prstGeom>
        </p:spPr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8757821" y="8362137"/>
            <a:ext cx="892060" cy="876130"/>
          </a:xfrm>
          <a:prstGeom prst="rightArrow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76"/>
          </a:p>
        </p:txBody>
      </p:sp>
      <p:sp>
        <p:nvSpPr>
          <p:cNvPr id="7" name="Прямоугольник 6"/>
          <p:cNvSpPr/>
          <p:nvPr/>
        </p:nvSpPr>
        <p:spPr>
          <a:xfrm>
            <a:off x="10318926" y="7836617"/>
            <a:ext cx="5949513" cy="2626419"/>
          </a:xfrm>
          <a:prstGeom prst="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34" dirty="0" smtClean="0">
                <a:solidFill>
                  <a:schemeClr val="bg1"/>
                </a:solidFill>
              </a:rPr>
              <a:t>это игра, в которой моделируются </a:t>
            </a:r>
            <a:r>
              <a:rPr lang="ru-RU" sz="2334" b="1" u="sng" dirty="0" smtClean="0">
                <a:solidFill>
                  <a:schemeClr val="bg1"/>
                </a:solidFill>
              </a:rPr>
              <a:t>ситуации в сфере личных финансов </a:t>
            </a:r>
            <a:r>
              <a:rPr lang="ru-RU" sz="2334" dirty="0" smtClean="0">
                <a:solidFill>
                  <a:schemeClr val="bg1"/>
                </a:solidFill>
              </a:rPr>
              <a:t>и взаимоотношении людей с финансовыми, государственными и иными организациями с целью формирования или развития финансовых компетенций и установок </a:t>
            </a:r>
            <a:endParaRPr lang="ru-RU" sz="2334" dirty="0">
              <a:solidFill>
                <a:schemeClr val="bg1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568498" y="5306320"/>
            <a:ext cx="6504350" cy="98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68" tIns="142268" rIns="142268" bIns="14226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None/>
              <a:defRPr sz="2800" b="1" u="sng">
                <a:solidFill>
                  <a:srgbClr val="4CAF90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914400" indent="-3810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indent="-3556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z="4357" dirty="0" smtClean="0">
                <a:solidFill>
                  <a:srgbClr val="009657"/>
                </a:solidFill>
              </a:rPr>
              <a:t>Учебная игра</a:t>
            </a:r>
            <a:endParaRPr lang="ru-RU" sz="4357" dirty="0">
              <a:solidFill>
                <a:srgbClr val="009657"/>
              </a:solidFill>
            </a:endParaRPr>
          </a:p>
          <a:p>
            <a:endParaRPr lang="ru-RU" sz="4357" dirty="0">
              <a:solidFill>
                <a:srgbClr val="009657"/>
              </a:solidFill>
            </a:endParaRPr>
          </a:p>
          <a:p>
            <a:endParaRPr lang="ru-RU" sz="4357" dirty="0">
              <a:solidFill>
                <a:srgbClr val="009657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318926" y="4925450"/>
            <a:ext cx="5949513" cy="2405378"/>
          </a:xfrm>
          <a:prstGeom prst="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34" dirty="0" smtClean="0">
                <a:solidFill>
                  <a:schemeClr val="bg1"/>
                </a:solidFill>
              </a:rPr>
              <a:t>это образовательная технология, основанная на </a:t>
            </a:r>
            <a:r>
              <a:rPr lang="ru-RU" sz="2334" b="1" u="sng" dirty="0" smtClean="0">
                <a:solidFill>
                  <a:schemeClr val="bg1"/>
                </a:solidFill>
              </a:rPr>
              <a:t>моделировании конкретных ситуаций</a:t>
            </a:r>
            <a:r>
              <a:rPr lang="ru-RU" sz="2334" dirty="0" smtClean="0">
                <a:solidFill>
                  <a:schemeClr val="bg1"/>
                </a:solidFill>
              </a:rPr>
              <a:t>, через проживание которых учащиеся осваивают определенные педагогов </a:t>
            </a:r>
            <a:r>
              <a:rPr lang="ru-RU" sz="2334" b="1" u="sng" dirty="0" smtClean="0">
                <a:solidFill>
                  <a:schemeClr val="bg1"/>
                </a:solidFill>
              </a:rPr>
              <a:t>способы деятельности</a:t>
            </a:r>
            <a:endParaRPr lang="ru-RU" sz="2334" b="1" u="sng" dirty="0">
              <a:solidFill>
                <a:schemeClr val="bg1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8749857" y="5512351"/>
            <a:ext cx="892060" cy="876130"/>
          </a:xfrm>
          <a:prstGeom prst="rightArrow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76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576462" y="2681498"/>
            <a:ext cx="6504350" cy="98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68" tIns="142268" rIns="142268" bIns="14226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None/>
            </a:pPr>
            <a:r>
              <a:rPr lang="ru-RU" sz="4357" b="1" u="sng" dirty="0">
                <a:solidFill>
                  <a:srgbClr val="009657"/>
                </a:solidFill>
                <a:latin typeface="+mn-lt"/>
              </a:rPr>
              <a:t>Игра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8749858" y="2917234"/>
            <a:ext cx="892060" cy="876130"/>
          </a:xfrm>
          <a:prstGeom prst="rightArrow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76"/>
          </a:p>
        </p:txBody>
      </p:sp>
      <p:sp>
        <p:nvSpPr>
          <p:cNvPr id="15" name="Прямоугольник 14"/>
          <p:cNvSpPr/>
          <p:nvPr/>
        </p:nvSpPr>
        <p:spPr>
          <a:xfrm>
            <a:off x="10318926" y="2022347"/>
            <a:ext cx="5949513" cy="2405378"/>
          </a:xfrm>
          <a:prstGeom prst="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34" dirty="0">
                <a:solidFill>
                  <a:schemeClr val="bg1"/>
                </a:solidFill>
              </a:rPr>
              <a:t>это вид деятельности в условиях ситуаций, направленных на воссоздание и </a:t>
            </a:r>
            <a:r>
              <a:rPr lang="ru-RU" sz="2334" b="1" u="sng" dirty="0">
                <a:solidFill>
                  <a:schemeClr val="bg1"/>
                </a:solidFill>
              </a:rPr>
              <a:t>усвоение общественного опыта</a:t>
            </a:r>
            <a:r>
              <a:rPr lang="ru-RU" sz="2334" dirty="0">
                <a:solidFill>
                  <a:schemeClr val="bg1"/>
                </a:solidFill>
              </a:rPr>
              <a:t>, в котором складывается и совершенствуется </a:t>
            </a:r>
            <a:r>
              <a:rPr lang="ru-RU" sz="2334" b="1" u="sng" dirty="0">
                <a:solidFill>
                  <a:schemeClr val="bg1"/>
                </a:solidFill>
              </a:rPr>
              <a:t>самоуправление поведением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222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0493030" y="4872937"/>
            <a:ext cx="5724215" cy="536399"/>
          </a:xfrm>
          <a:prstGeom prst="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54"/>
          </a:p>
        </p:txBody>
      </p:sp>
      <p:sp>
        <p:nvSpPr>
          <p:cNvPr id="12" name="Прямоугольник 11"/>
          <p:cNvSpPr/>
          <p:nvPr/>
        </p:nvSpPr>
        <p:spPr>
          <a:xfrm>
            <a:off x="10493030" y="2396847"/>
            <a:ext cx="4717414" cy="536399"/>
          </a:xfrm>
          <a:prstGeom prst="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54"/>
          </a:p>
        </p:txBody>
      </p:sp>
      <p:sp>
        <p:nvSpPr>
          <p:cNvPr id="11" name="Прямоугольник 10"/>
          <p:cNvSpPr/>
          <p:nvPr/>
        </p:nvSpPr>
        <p:spPr>
          <a:xfrm>
            <a:off x="598367" y="7684882"/>
            <a:ext cx="6435170" cy="536399"/>
          </a:xfrm>
          <a:prstGeom prst="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54"/>
          </a:p>
        </p:txBody>
      </p:sp>
      <p:sp>
        <p:nvSpPr>
          <p:cNvPr id="10" name="Прямоугольник 9"/>
          <p:cNvSpPr/>
          <p:nvPr/>
        </p:nvSpPr>
        <p:spPr>
          <a:xfrm>
            <a:off x="598368" y="4016107"/>
            <a:ext cx="7896542" cy="536399"/>
          </a:xfrm>
          <a:prstGeom prst="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54"/>
          </a:p>
        </p:txBody>
      </p:sp>
      <p:sp>
        <p:nvSpPr>
          <p:cNvPr id="9" name="Прямоугольник 8"/>
          <p:cNvSpPr/>
          <p:nvPr/>
        </p:nvSpPr>
        <p:spPr>
          <a:xfrm>
            <a:off x="598368" y="2012447"/>
            <a:ext cx="4717414" cy="536399"/>
          </a:xfrm>
          <a:prstGeom prst="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54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08347" y="1012430"/>
            <a:ext cx="13573125" cy="765175"/>
          </a:xfrm>
        </p:spPr>
        <p:txBody>
          <a:bodyPr/>
          <a:lstStyle/>
          <a:p>
            <a:r>
              <a:rPr lang="ru-RU" sz="6000" b="1" baseline="-25000" dirty="0">
                <a:solidFill>
                  <a:srgbClr val="000000"/>
                </a:solidFill>
              </a:rPr>
              <a:t>ВИДЫ УЧЕБНЫХ ИГР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5452725" y="9894888"/>
            <a:ext cx="3519488" cy="568325"/>
          </a:xfrm>
          <a:prstGeom prst="rect">
            <a:avLst/>
          </a:prstGeom>
        </p:spPr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http://prigskol.ucoz.com/fz/bezopas/tzOKUCWP9kpa2k9Zpygo5aLvwM8Sd2FDfHPV9Juj.jpeg"/>
          <p:cNvPicPr>
            <a:picLocks noChangeAspect="1" noChangeArrowheads="1"/>
          </p:cNvPicPr>
          <p:nvPr/>
        </p:nvPicPr>
        <p:blipFill>
          <a:blip r:embed="rId2"/>
          <a:srcRect t="22745" b="23016"/>
          <a:stretch>
            <a:fillRect/>
          </a:stretch>
        </p:blipFill>
        <p:spPr bwMode="auto">
          <a:xfrm>
            <a:off x="15649025" y="126775"/>
            <a:ext cx="2577221" cy="139784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111938" y="2396847"/>
            <a:ext cx="9486106" cy="51929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11449"/>
            <a:r>
              <a:rPr lang="ru-RU" sz="2645" b="1" i="1" dirty="0">
                <a:solidFill>
                  <a:schemeClr val="bg1"/>
                </a:solidFill>
                <a:latin typeface="+mn-lt"/>
              </a:rPr>
              <a:t>По содержанию:</a:t>
            </a:r>
          </a:p>
          <a:p>
            <a:pPr marL="711449"/>
            <a:endParaRPr lang="ru-RU" sz="1050" dirty="0" smtClean="0">
              <a:latin typeface="+mn-lt"/>
            </a:endParaRPr>
          </a:p>
          <a:p>
            <a:pPr marL="711449"/>
            <a:r>
              <a:rPr lang="ru-RU" sz="2645" dirty="0">
                <a:latin typeface="+mn-lt"/>
              </a:rPr>
              <a:t> - музыкальные,</a:t>
            </a:r>
          </a:p>
          <a:p>
            <a:pPr marL="711449"/>
            <a:r>
              <a:rPr lang="ru-RU" sz="2645" dirty="0">
                <a:latin typeface="+mn-lt"/>
              </a:rPr>
              <a:t> - математические,</a:t>
            </a:r>
          </a:p>
          <a:p>
            <a:pPr marL="711449"/>
            <a:r>
              <a:rPr lang="ru-RU" sz="2645" dirty="0">
                <a:latin typeface="+mn-lt"/>
              </a:rPr>
              <a:t> - социализирующие,</a:t>
            </a:r>
          </a:p>
          <a:p>
            <a:pPr marL="711449"/>
            <a:r>
              <a:rPr lang="ru-RU" sz="2645" dirty="0">
                <a:latin typeface="+mn-lt"/>
              </a:rPr>
              <a:t> - логические и т. д.</a:t>
            </a:r>
          </a:p>
          <a:p>
            <a:pPr marL="711449"/>
            <a:endParaRPr lang="ru-RU" sz="1800" dirty="0">
              <a:latin typeface="+mn-lt"/>
            </a:endParaRPr>
          </a:p>
          <a:p>
            <a:pPr marL="711449"/>
            <a:r>
              <a:rPr lang="ru-RU" sz="2645" b="1" i="1" dirty="0">
                <a:solidFill>
                  <a:schemeClr val="bg1"/>
                </a:solidFill>
                <a:latin typeface="+mn-lt"/>
              </a:rPr>
              <a:t>По игровому оборудованию:</a:t>
            </a:r>
          </a:p>
          <a:p>
            <a:pPr marL="711449"/>
            <a:endParaRPr lang="ru-RU" sz="1100" dirty="0" smtClean="0">
              <a:latin typeface="+mn-lt"/>
            </a:endParaRPr>
          </a:p>
          <a:p>
            <a:pPr marL="711449"/>
            <a:r>
              <a:rPr lang="ru-RU" sz="2645" dirty="0">
                <a:latin typeface="+mn-lt"/>
              </a:rPr>
              <a:t> - настольные,</a:t>
            </a:r>
          </a:p>
          <a:p>
            <a:pPr marL="711449"/>
            <a:r>
              <a:rPr lang="ru-RU" sz="2645" dirty="0">
                <a:latin typeface="+mn-lt"/>
              </a:rPr>
              <a:t> - компьютерные,</a:t>
            </a:r>
          </a:p>
          <a:p>
            <a:pPr marL="711449"/>
            <a:r>
              <a:rPr lang="ru-RU" sz="2645" dirty="0">
                <a:latin typeface="+mn-lt"/>
              </a:rPr>
              <a:t> - театрализованные,  </a:t>
            </a:r>
          </a:p>
          <a:p>
            <a:pPr marL="711449"/>
            <a:r>
              <a:rPr lang="ru-RU" sz="2645" dirty="0">
                <a:latin typeface="+mn-lt"/>
              </a:rPr>
              <a:t> - сюжетно-ролевые,</a:t>
            </a:r>
          </a:p>
          <a:p>
            <a:pPr marL="711449"/>
            <a:r>
              <a:rPr lang="ru-RU" sz="2645" dirty="0">
                <a:latin typeface="+mn-lt"/>
              </a:rPr>
              <a:t> - режиссёрские и т. д.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19142" y="2012447"/>
            <a:ext cx="9894662" cy="8050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449"/>
            <a:r>
              <a:rPr lang="ru-RU" sz="2645" b="1" i="1" dirty="0">
                <a:solidFill>
                  <a:schemeClr val="bg1"/>
                </a:solidFill>
                <a:latin typeface="+mn-lt"/>
              </a:rPr>
              <a:t> По виду деятельности:</a:t>
            </a:r>
          </a:p>
          <a:p>
            <a:pPr marL="711449"/>
            <a:r>
              <a:rPr lang="ru-RU" sz="1050" dirty="0">
                <a:latin typeface="+mn-lt"/>
              </a:rPr>
              <a:t> </a:t>
            </a:r>
            <a:endParaRPr lang="ru-RU" sz="1050" dirty="0" smtClean="0">
              <a:latin typeface="+mn-lt"/>
            </a:endParaRPr>
          </a:p>
          <a:p>
            <a:pPr marL="711449"/>
            <a:r>
              <a:rPr lang="ru-RU" sz="2645" dirty="0" smtClean="0">
                <a:latin typeface="+mn-lt"/>
              </a:rPr>
              <a:t>- </a:t>
            </a:r>
            <a:r>
              <a:rPr lang="ru-RU" sz="2645" dirty="0">
                <a:latin typeface="+mn-lt"/>
              </a:rPr>
              <a:t>двигательные,</a:t>
            </a:r>
          </a:p>
          <a:p>
            <a:pPr marL="711449"/>
            <a:r>
              <a:rPr lang="ru-RU" sz="2645" dirty="0">
                <a:latin typeface="+mn-lt"/>
              </a:rPr>
              <a:t> - интеллектуальные,</a:t>
            </a:r>
          </a:p>
          <a:p>
            <a:pPr marL="711449"/>
            <a:r>
              <a:rPr lang="ru-RU" sz="2645" dirty="0">
                <a:latin typeface="+mn-lt"/>
              </a:rPr>
              <a:t> - психологические и т. д.</a:t>
            </a:r>
          </a:p>
          <a:p>
            <a:pPr marL="711449"/>
            <a:endParaRPr lang="ru-RU" sz="1600" dirty="0">
              <a:latin typeface="+mn-lt"/>
            </a:endParaRPr>
          </a:p>
          <a:p>
            <a:pPr marL="711449"/>
            <a:r>
              <a:rPr lang="ru-RU" sz="2645" dirty="0">
                <a:latin typeface="+mn-lt"/>
              </a:rPr>
              <a:t> </a:t>
            </a:r>
            <a:r>
              <a:rPr lang="ru-RU" sz="2645" b="1" i="1" dirty="0">
                <a:solidFill>
                  <a:schemeClr val="bg1"/>
                </a:solidFill>
                <a:latin typeface="+mn-lt"/>
              </a:rPr>
              <a:t>По характеру педагогического процесса:</a:t>
            </a:r>
          </a:p>
          <a:p>
            <a:pPr marL="711449"/>
            <a:endParaRPr lang="ru-RU" sz="1100" dirty="0" smtClean="0">
              <a:latin typeface="+mn-lt"/>
            </a:endParaRPr>
          </a:p>
          <a:p>
            <a:pPr marL="711449"/>
            <a:r>
              <a:rPr lang="ru-RU" sz="2645" dirty="0">
                <a:latin typeface="+mn-lt"/>
              </a:rPr>
              <a:t> - обучающие,</a:t>
            </a:r>
          </a:p>
          <a:p>
            <a:pPr marL="711449"/>
            <a:r>
              <a:rPr lang="ru-RU" sz="2645" dirty="0">
                <a:latin typeface="+mn-lt"/>
              </a:rPr>
              <a:t> - тренировочные,</a:t>
            </a:r>
          </a:p>
          <a:p>
            <a:pPr marL="711449"/>
            <a:r>
              <a:rPr lang="ru-RU" sz="2645" dirty="0">
                <a:latin typeface="+mn-lt"/>
              </a:rPr>
              <a:t> - контролирующие,</a:t>
            </a:r>
          </a:p>
          <a:p>
            <a:pPr marL="711449"/>
            <a:r>
              <a:rPr lang="ru-RU" sz="2645" dirty="0">
                <a:latin typeface="+mn-lt"/>
              </a:rPr>
              <a:t> - познавательные,</a:t>
            </a:r>
          </a:p>
          <a:p>
            <a:pPr marL="711449"/>
            <a:r>
              <a:rPr lang="ru-RU" sz="2645" dirty="0">
                <a:latin typeface="+mn-lt"/>
              </a:rPr>
              <a:t> - воспитательные,</a:t>
            </a:r>
          </a:p>
          <a:p>
            <a:pPr marL="711449"/>
            <a:r>
              <a:rPr lang="ru-RU" sz="2645" dirty="0">
                <a:latin typeface="+mn-lt"/>
              </a:rPr>
              <a:t> - развивающие,</a:t>
            </a:r>
          </a:p>
          <a:p>
            <a:pPr marL="711449"/>
            <a:r>
              <a:rPr lang="ru-RU" sz="2645" dirty="0">
                <a:latin typeface="+mn-lt"/>
              </a:rPr>
              <a:t> - диагностические.</a:t>
            </a:r>
          </a:p>
          <a:p>
            <a:pPr marL="711449"/>
            <a:endParaRPr lang="ru-RU" sz="1800" dirty="0">
              <a:latin typeface="+mn-lt"/>
            </a:endParaRPr>
          </a:p>
          <a:p>
            <a:r>
              <a:rPr lang="ru-RU" sz="2645" dirty="0">
                <a:latin typeface="+mn-lt"/>
              </a:rPr>
              <a:t>         </a:t>
            </a:r>
            <a:r>
              <a:rPr lang="ru-RU" sz="2645" b="1" i="1" dirty="0">
                <a:solidFill>
                  <a:schemeClr val="bg1"/>
                </a:solidFill>
                <a:latin typeface="+mn-lt"/>
              </a:rPr>
              <a:t>По характеру игровой методики:</a:t>
            </a:r>
          </a:p>
          <a:p>
            <a:pPr marL="711449"/>
            <a:endParaRPr lang="ru-RU" sz="1200" dirty="0" smtClean="0">
              <a:latin typeface="+mn-lt"/>
            </a:endParaRPr>
          </a:p>
          <a:p>
            <a:pPr marL="711449"/>
            <a:r>
              <a:rPr lang="ru-RU" sz="2645" dirty="0">
                <a:latin typeface="+mn-lt"/>
              </a:rPr>
              <a:t> - игры с правилами;</a:t>
            </a:r>
          </a:p>
          <a:p>
            <a:pPr marL="711449"/>
            <a:r>
              <a:rPr lang="ru-RU" sz="2645" dirty="0">
                <a:latin typeface="+mn-lt"/>
              </a:rPr>
              <a:t> - игры с правилами, устанавливаемыми по ходу игры;</a:t>
            </a:r>
          </a:p>
          <a:p>
            <a:pPr marL="711449"/>
            <a:r>
              <a:rPr lang="ru-RU" sz="2645" dirty="0">
                <a:latin typeface="+mn-lt"/>
              </a:rPr>
              <a:t> - игры, где одна часть правил задана условиями игры,</a:t>
            </a:r>
          </a:p>
          <a:p>
            <a:pPr marL="711449"/>
            <a:r>
              <a:rPr lang="ru-RU" sz="2645" dirty="0">
                <a:latin typeface="+mn-lt"/>
              </a:rPr>
              <a:t>   а другая,  устанавливается в зависимости от её хода.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0037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66800" y="2328228"/>
            <a:ext cx="16362363" cy="6783387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ru-RU" sz="6000" b="1" baseline="-25000" dirty="0">
                <a:solidFill>
                  <a:srgbClr val="000000"/>
                </a:solidFill>
              </a:rPr>
              <a:t>Назовите преимущества игровых технологий при обучении младших школьников?</a:t>
            </a:r>
          </a:p>
          <a:p>
            <a:pPr marL="0" indent="0" algn="just">
              <a:buNone/>
            </a:pPr>
            <a:endParaRPr lang="ru-RU" sz="4516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5452725" y="9894888"/>
            <a:ext cx="3519488" cy="568325"/>
          </a:xfrm>
          <a:prstGeom prst="rect">
            <a:avLst/>
          </a:prstGeom>
        </p:spPr>
        <p:txBody>
          <a:bodyPr/>
          <a:lstStyle/>
          <a:p>
            <a:fld id="{23D704CE-4D68-584A-838A-AE5576E77FBD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026" name="Picture 2" descr="Преимущества и недостатки сварки трением с перемешиванием | svark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806" y="4780391"/>
            <a:ext cx="6015242" cy="4006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9013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25011" y="568535"/>
            <a:ext cx="13574713" cy="1235075"/>
          </a:xfrm>
        </p:spPr>
        <p:txBody>
          <a:bodyPr/>
          <a:lstStyle/>
          <a:p>
            <a:pPr algn="ctr"/>
            <a:r>
              <a:rPr lang="ru-RU" sz="6000" b="1" baseline="-25000" dirty="0">
                <a:solidFill>
                  <a:srgbClr val="000000"/>
                </a:solidFill>
              </a:rPr>
              <a:t>ПРЕИМУЩЕСТВА ИГРОВЫХ ТЕХНОЛОГИЙ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359080336"/>
              </p:ext>
            </p:extLst>
          </p:nvPr>
        </p:nvGraphicFramePr>
        <p:xfrm>
          <a:off x="-478577" y="1838657"/>
          <a:ext cx="13413012" cy="8432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2840034" y="2548753"/>
            <a:ext cx="5386212" cy="830997"/>
          </a:xfrm>
          <a:prstGeom prst="rect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0" name="Прямоугольник 9"/>
          <p:cNvSpPr/>
          <p:nvPr/>
        </p:nvSpPr>
        <p:spPr>
          <a:xfrm>
            <a:off x="12194582" y="2548754"/>
            <a:ext cx="6198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449"/>
            <a:r>
              <a:rPr lang="ru-RU" sz="2400" b="1" dirty="0">
                <a:solidFill>
                  <a:schemeClr val="bg1"/>
                </a:solidFill>
                <a:latin typeface="+mn-lt"/>
              </a:rPr>
              <a:t>Игровые технологии,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позволяют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обучающемуся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: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840036" y="3449844"/>
            <a:ext cx="58629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449"/>
            <a:r>
              <a:rPr lang="ru-RU" sz="2400" dirty="0" smtClean="0"/>
              <a:t>осваивать социальные </a:t>
            </a:r>
            <a:r>
              <a:rPr lang="ru-RU" sz="2400" dirty="0"/>
              <a:t>роли;</a:t>
            </a:r>
            <a:endParaRPr lang="ru-RU" sz="1100" dirty="0"/>
          </a:p>
          <a:p>
            <a:pPr marL="711449"/>
            <a:r>
              <a:rPr lang="ru-RU" sz="2400" dirty="0"/>
              <a:t>быть лично причастным к изучаемому явлению;</a:t>
            </a:r>
            <a:endParaRPr lang="ru-RU" sz="1100" dirty="0"/>
          </a:p>
          <a:p>
            <a:pPr marL="711449"/>
            <a:r>
              <a:rPr lang="ru-RU" sz="2400" dirty="0"/>
              <a:t>прожить некоторое время в «реальных жизненных условиях</a:t>
            </a:r>
            <a:r>
              <a:rPr lang="ru-RU" sz="2400" dirty="0" smtClean="0"/>
              <a:t>». 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840035" y="6462320"/>
            <a:ext cx="5386211" cy="830997"/>
          </a:xfrm>
          <a:prstGeom prst="rect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1" name="Прямоугольник 10"/>
          <p:cNvSpPr/>
          <p:nvPr/>
        </p:nvSpPr>
        <p:spPr>
          <a:xfrm>
            <a:off x="12969327" y="6462320"/>
            <a:ext cx="5127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Игровые технологии становятся:</a:t>
            </a:r>
            <a:r>
              <a:rPr lang="ru-RU" sz="2400" dirty="0">
                <a:solidFill>
                  <a:schemeClr val="bg1"/>
                </a:solidFill>
              </a:rPr>
              <a:t> 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840035" y="7402038"/>
            <a:ext cx="52198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449"/>
            <a:r>
              <a:rPr lang="ru-RU" sz="2400" dirty="0"/>
              <a:t>способом обучения;</a:t>
            </a:r>
            <a:endParaRPr lang="ru-RU" sz="1100" dirty="0"/>
          </a:p>
          <a:p>
            <a:pPr marL="711449"/>
            <a:r>
              <a:rPr lang="ru-RU" sz="2400" dirty="0"/>
              <a:t>деятельностью для реализации творчества;</a:t>
            </a:r>
            <a:endParaRPr lang="ru-RU" sz="1100" dirty="0"/>
          </a:p>
          <a:p>
            <a:pPr marL="711449"/>
            <a:r>
              <a:rPr lang="ru-RU" sz="2400" dirty="0"/>
              <a:t>первым шагом социализации ребёнка в обществе.</a:t>
            </a:r>
            <a:endParaRPr lang="ru-RU" sz="11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0339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0119968" y="5044440"/>
            <a:ext cx="7976163" cy="1548117"/>
          </a:xfrm>
          <a:prstGeom prst="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bg1"/>
                </a:solidFill>
              </a:rPr>
              <a:t>Игровая педагогическая технология – это последовательная деятельность педагога</a:t>
            </a:r>
            <a:r>
              <a:rPr lang="ru-RU" sz="3200" b="1" dirty="0" smtClean="0">
                <a:solidFill>
                  <a:schemeClr val="bg1"/>
                </a:solidFill>
              </a:rPr>
              <a:t>: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0281" y="3320106"/>
            <a:ext cx="7759137" cy="1559111"/>
          </a:xfrm>
          <a:prstGeom prst="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bg1"/>
                </a:solidFill>
              </a:rPr>
              <a:t>Воспитательное и обучающее значение игры зависит от</a:t>
            </a:r>
            <a:r>
              <a:rPr lang="ru-RU" sz="3200" b="1" dirty="0">
                <a:solidFill>
                  <a:schemeClr val="bg1"/>
                </a:solidFill>
              </a:rPr>
              <a:t>: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429000" y="1324864"/>
            <a:ext cx="12433300" cy="1568450"/>
          </a:xfrm>
        </p:spPr>
        <p:txBody>
          <a:bodyPr/>
          <a:lstStyle/>
          <a:p>
            <a:r>
              <a:rPr lang="ru-RU" sz="6000" b="1" baseline="-25000" dirty="0">
                <a:solidFill>
                  <a:srgbClr val="000000"/>
                </a:solidFill>
                <a:sym typeface="Calibri"/>
              </a:rPr>
              <a:t>ПРОЕКТИРОВАНИЕ УЧЕБНОЙ ИГРЫ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347522" y="6592557"/>
            <a:ext cx="10223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449"/>
            <a:endParaRPr lang="ru-RU" sz="3200" dirty="0">
              <a:latin typeface="+mn-lt"/>
            </a:endParaRPr>
          </a:p>
          <a:p>
            <a:pPr marL="1156104" indent="-444656">
              <a:buFont typeface="Wingdings" panose="05000000000000000000" pitchFamily="2" charset="2"/>
              <a:buChar char="ü"/>
            </a:pPr>
            <a:r>
              <a:rPr lang="ru-RU" sz="3200" dirty="0">
                <a:latin typeface="+mn-lt"/>
              </a:rPr>
              <a:t>по отбору, разработке, подготовке игр;</a:t>
            </a:r>
          </a:p>
          <a:p>
            <a:pPr marL="1156104" indent="-444656">
              <a:buFont typeface="Wingdings" panose="05000000000000000000" pitchFamily="2" charset="2"/>
              <a:buChar char="ü"/>
            </a:pPr>
            <a:r>
              <a:rPr lang="ru-RU" sz="3200" dirty="0">
                <a:latin typeface="+mn-lt"/>
              </a:rPr>
              <a:t>включению детей в игровую деятельность;</a:t>
            </a:r>
          </a:p>
          <a:p>
            <a:pPr marL="1156104" indent="-444656">
              <a:buFont typeface="Wingdings" panose="05000000000000000000" pitchFamily="2" charset="2"/>
              <a:buChar char="ü"/>
            </a:pPr>
            <a:r>
              <a:rPr lang="ru-RU" sz="3200" dirty="0">
                <a:latin typeface="+mn-lt"/>
              </a:rPr>
              <a:t>осуществлению самой игры;</a:t>
            </a:r>
          </a:p>
          <a:p>
            <a:pPr marL="1156104" indent="-444656">
              <a:buFont typeface="Wingdings" panose="05000000000000000000" pitchFamily="2" charset="2"/>
              <a:buChar char="ü"/>
            </a:pPr>
            <a:r>
              <a:rPr lang="ru-RU" sz="3200" dirty="0">
                <a:latin typeface="+mn-lt"/>
              </a:rPr>
              <a:t>подведению итогов, результатов игровой деятельности.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0281" y="4822842"/>
            <a:ext cx="82971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>
              <a:latin typeface="+mn-lt"/>
            </a:endParaRPr>
          </a:p>
          <a:p>
            <a:pPr marL="444656" indent="-444656">
              <a:buFont typeface="Wingdings" panose="05000000000000000000" pitchFamily="2" charset="2"/>
              <a:buChar char="ü"/>
            </a:pPr>
            <a:r>
              <a:rPr lang="ru-RU" sz="3200" dirty="0">
                <a:latin typeface="+mn-lt"/>
              </a:rPr>
              <a:t>знания методики игровой деятельности;</a:t>
            </a:r>
          </a:p>
          <a:p>
            <a:pPr marL="444656" indent="-444656">
              <a:buFont typeface="Wingdings" panose="05000000000000000000" pitchFamily="2" charset="2"/>
              <a:buChar char="ü"/>
            </a:pPr>
            <a:r>
              <a:rPr lang="ru-RU" sz="3200" dirty="0">
                <a:latin typeface="+mn-lt"/>
              </a:rPr>
              <a:t>профессионального мастерства педагога при организации и  руководстве различными видами игр;</a:t>
            </a:r>
          </a:p>
          <a:p>
            <a:pPr marL="444656" indent="-444656">
              <a:buFont typeface="Wingdings" panose="05000000000000000000" pitchFamily="2" charset="2"/>
              <a:buChar char="ü"/>
            </a:pPr>
            <a:r>
              <a:rPr lang="ru-RU" sz="3200" dirty="0">
                <a:latin typeface="+mn-lt"/>
              </a:rPr>
              <a:t>учёта возрастных и индивидуальных возможностей.</a:t>
            </a:r>
            <a:endParaRPr lang="ru-RU" sz="4000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1670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74520" y="1844675"/>
            <a:ext cx="15451138" cy="1568450"/>
          </a:xfrm>
        </p:spPr>
        <p:txBody>
          <a:bodyPr/>
          <a:lstStyle/>
          <a:p>
            <a:r>
              <a:rPr lang="ru-RU" sz="6000" b="1" baseline="-25000" dirty="0">
                <a:solidFill>
                  <a:srgbClr val="000000"/>
                </a:solidFill>
                <a:sym typeface="Calibri"/>
              </a:rPr>
              <a:t>ОСОБЕННОСТЬ МЕТОДИКИ ПРОВЕДЕНИЯ </a:t>
            </a:r>
            <a:r>
              <a:rPr lang="ru-RU" sz="6000" b="1" baseline="-25000" dirty="0" smtClean="0">
                <a:solidFill>
                  <a:srgbClr val="000000"/>
                </a:solidFill>
                <a:sym typeface="Calibri"/>
              </a:rPr>
              <a:t>УЧЕБНОЙ ИГРЫ</a:t>
            </a:r>
            <a:endParaRPr lang="ru-RU" sz="6000" b="1" baseline="-250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371600" y="4359728"/>
            <a:ext cx="13814425" cy="6596062"/>
          </a:xfrm>
        </p:spPr>
        <p:txBody>
          <a:bodyPr/>
          <a:lstStyle/>
          <a:p>
            <a:pPr marL="571500" indent="-571500" algn="just">
              <a:spcAft>
                <a:spcPts val="1556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lang="ru-RU" sz="4357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индивидуально, </a:t>
            </a:r>
          </a:p>
          <a:p>
            <a:pPr marL="571500" indent="-571500" algn="just">
              <a:spcAft>
                <a:spcPts val="1556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lang="ru-RU" sz="4357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в паре (дети с разным уровнем способностей), </a:t>
            </a:r>
          </a:p>
          <a:p>
            <a:pPr marL="571500" indent="-571500" algn="just">
              <a:spcAft>
                <a:spcPts val="1556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lang="ru-RU" sz="4357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в малой группе (роль ведущего берет ребенок, по принципу «равный обучает равного</a:t>
            </a:r>
            <a:r>
              <a:rPr lang="ru-RU" sz="4357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»),</a:t>
            </a:r>
            <a:endParaRPr lang="ru-RU" sz="4357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571500" indent="-571500" algn="just">
              <a:spcAft>
                <a:spcPts val="1556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lang="ru-RU" sz="4357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в подгруппе совместно с родителями</a:t>
            </a:r>
          </a:p>
          <a:p>
            <a:pPr marL="769125" indent="-571500" algn="just">
              <a:buFont typeface="Wingdings" panose="05000000000000000000" pitchFamily="2" charset="2"/>
              <a:buChar char="q"/>
            </a:pPr>
            <a:endParaRPr lang="ru-RU" sz="3735" i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6963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619" y="3009783"/>
            <a:ext cx="15084910" cy="6929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8355" indent="-1048355" algn="just" defTabSz="614088">
              <a:lnSpc>
                <a:spcPct val="130000"/>
              </a:lnSpc>
              <a:spcBef>
                <a:spcPts val="847"/>
              </a:spcBef>
              <a:buSzPts val="2800"/>
              <a:buFont typeface="+mj-lt"/>
              <a:buAutoNum type="arabicPeriod"/>
            </a:pPr>
            <a:r>
              <a:rPr lang="ru-RU" sz="4516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Постановка целей образовательной деятельности</a:t>
            </a:r>
          </a:p>
          <a:p>
            <a:pPr marL="1048355" indent="-1048355" algn="just" defTabSz="614088">
              <a:lnSpc>
                <a:spcPct val="130000"/>
              </a:lnSpc>
              <a:spcBef>
                <a:spcPts val="847"/>
              </a:spcBef>
              <a:buSzPts val="2800"/>
              <a:buFont typeface="+mj-lt"/>
              <a:buAutoNum type="arabicPeriod"/>
            </a:pPr>
            <a:r>
              <a:rPr lang="ru-RU" sz="4516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Подбор под цели и имеющиеся условия игровой технологии и/или конкретной </a:t>
            </a:r>
            <a:r>
              <a:rPr lang="ru-RU" sz="4516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игры</a:t>
            </a:r>
            <a:endParaRPr lang="ru-RU" sz="4516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1048355" indent="-1048355" algn="just" defTabSz="614088">
              <a:lnSpc>
                <a:spcPct val="130000"/>
              </a:lnSpc>
              <a:spcBef>
                <a:spcPts val="847"/>
              </a:spcBef>
              <a:buSzPts val="2800"/>
              <a:buFont typeface="+mj-lt"/>
              <a:buAutoNum type="arabicPeriod"/>
            </a:pPr>
            <a:r>
              <a:rPr lang="ru-RU" sz="4516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Проработка содержания и организации </a:t>
            </a:r>
            <a:r>
              <a:rPr lang="ru-RU" sz="4516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игры</a:t>
            </a:r>
            <a:endParaRPr lang="ru-RU" sz="4516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1048355" indent="-1048355" algn="just" defTabSz="614088">
              <a:lnSpc>
                <a:spcPct val="130000"/>
              </a:lnSpc>
              <a:spcBef>
                <a:spcPts val="847"/>
              </a:spcBef>
              <a:buSzPts val="2800"/>
              <a:buFont typeface="+mj-lt"/>
              <a:buAutoNum type="arabicPeriod"/>
            </a:pPr>
            <a:r>
              <a:rPr lang="ru-RU" sz="4516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Подготовка необходимых </a:t>
            </a:r>
            <a:r>
              <a:rPr lang="ru-RU" sz="4516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ресурсов</a:t>
            </a:r>
            <a:endParaRPr lang="ru-RU" sz="4516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1048355" indent="-1048355" algn="just" defTabSz="614088">
              <a:lnSpc>
                <a:spcPct val="130000"/>
              </a:lnSpc>
              <a:spcBef>
                <a:spcPts val="847"/>
              </a:spcBef>
              <a:buSzPts val="2800"/>
              <a:buFont typeface="+mj-lt"/>
              <a:buAutoNum type="arabicPeriod"/>
            </a:pPr>
            <a:r>
              <a:rPr lang="ru-RU" sz="4516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Проведение </a:t>
            </a:r>
            <a:r>
              <a:rPr lang="ru-RU" sz="4516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игры</a:t>
            </a:r>
            <a:endParaRPr lang="ru-RU" sz="4516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1048355" indent="-1048355" algn="just" defTabSz="614088">
              <a:lnSpc>
                <a:spcPct val="130000"/>
              </a:lnSpc>
              <a:spcBef>
                <a:spcPts val="847"/>
              </a:spcBef>
              <a:buSzPts val="2800"/>
              <a:buFont typeface="+mj-lt"/>
              <a:buAutoNum type="arabicPeriod"/>
            </a:pPr>
            <a:r>
              <a:rPr lang="ru-RU" sz="4516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Рефлексия</a:t>
            </a:r>
            <a:endParaRPr lang="ru-RU" sz="4516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668973" y="1530350"/>
            <a:ext cx="17678400" cy="1189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ru-RU" altLang="ru-RU" sz="6000" b="1" baseline="-25000" dirty="0">
                <a:solidFill>
                  <a:srgbClr val="000000"/>
                </a:solidFill>
              </a:rPr>
              <a:t>ЭТАПЫ ПРОЕКТИРОВАНИЯ ОБРАЗОВАТЕЛЬНОЙ ДЕЯТЕЛЬНОСТИ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7198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1805</Words>
  <Application>Microsoft Office PowerPoint</Application>
  <PresentationFormat>Произвольный</PresentationFormat>
  <Paragraphs>294</Paragraphs>
  <Slides>29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2" baseType="lpstr">
      <vt:lpstr>Calibri</vt:lpstr>
      <vt:lpstr>Times New Roman</vt:lpstr>
      <vt:lpstr>Arial</vt:lpstr>
      <vt:lpstr>HSE Sans</vt:lpstr>
      <vt:lpstr>Roboto Thin</vt:lpstr>
      <vt:lpstr>Tahoma</vt:lpstr>
      <vt:lpstr>Arial Nova Light</vt:lpstr>
      <vt:lpstr>Arial Narrow</vt:lpstr>
      <vt:lpstr>Helvetica Neue</vt:lpstr>
      <vt:lpstr>Proxima Nova</vt:lpstr>
      <vt:lpstr>Wingdings</vt:lpstr>
      <vt:lpstr>Calibri Light</vt:lpstr>
      <vt:lpstr>Оформление по умолчанию</vt:lpstr>
      <vt:lpstr>Презентация PowerPoint</vt:lpstr>
      <vt:lpstr>Презентация PowerPoint</vt:lpstr>
      <vt:lpstr>ПЕДАГОГИЧЕСКАЯ СИСТЕМА КООРДИНАТ</vt:lpstr>
      <vt:lpstr>ВИДЫ УЧЕБНЫХ ИГР</vt:lpstr>
      <vt:lpstr>Презентация PowerPoint</vt:lpstr>
      <vt:lpstr>ПРЕИМУЩЕСТВА ИГРОВЫХ ТЕХНОЛОГИЙ</vt:lpstr>
      <vt:lpstr>ПРОЕКТИРОВАНИЕ УЧЕБНОЙ ИГРЫ</vt:lpstr>
      <vt:lpstr>ОСОБЕННОСТЬ МЕТОДИКИ ПРОВЕДЕНИЯ УЧЕБНОЙ ИГРЫ</vt:lpstr>
      <vt:lpstr>ЭТАПЫ ПРОЕКТИРОВАНИЯ ОБРАЗОВАТЕЛЬНОЙ ДЕЯТЕЛЬНОСТИ</vt:lpstr>
      <vt:lpstr>Презентация PowerPoint</vt:lpstr>
      <vt:lpstr>Презентация PowerPoint</vt:lpstr>
      <vt:lpstr>ПРОЕКТИРОВАНИЕ УЧЕБНОЙ ИГРЫ</vt:lpstr>
      <vt:lpstr>ПРОЕКТИРОВАНИЕ УЧЕБНОЙ ИГРЫ</vt:lpstr>
      <vt:lpstr>МОДЕЛЬ ВЗАИМОСВЯЗИ МЕЖДУ ПЕДАГОГОМ И ОБУЧАЮЩИМИСЯ  ПРИ РЕАЛИЗАЦИИ ИГРОВЫХ ТЕХНОЛОГИЙ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Торичко Роман Анатольевич</dc:creator>
  <cp:lastModifiedBy>Пользователь</cp:lastModifiedBy>
  <cp:revision>164</cp:revision>
  <dcterms:created xsi:type="dcterms:W3CDTF">2003-02-28T13:27:04Z</dcterms:created>
  <dcterms:modified xsi:type="dcterms:W3CDTF">2024-10-08T16:54:39Z</dcterms:modified>
</cp:coreProperties>
</file>