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31"/>
  </p:notesMasterIdLst>
  <p:handoutMasterIdLst>
    <p:handoutMasterId r:id="rId32"/>
  </p:handoutMasterIdLst>
  <p:sldIdLst>
    <p:sldId id="317" r:id="rId6"/>
    <p:sldId id="302" r:id="rId7"/>
    <p:sldId id="300" r:id="rId8"/>
    <p:sldId id="304" r:id="rId9"/>
    <p:sldId id="286" r:id="rId10"/>
    <p:sldId id="291" r:id="rId11"/>
    <p:sldId id="303" r:id="rId12"/>
    <p:sldId id="290" r:id="rId13"/>
    <p:sldId id="292" r:id="rId14"/>
    <p:sldId id="305" r:id="rId15"/>
    <p:sldId id="309" r:id="rId16"/>
    <p:sldId id="306" r:id="rId17"/>
    <p:sldId id="293" r:id="rId18"/>
    <p:sldId id="294" r:id="rId19"/>
    <p:sldId id="295" r:id="rId20"/>
    <p:sldId id="296" r:id="rId21"/>
    <p:sldId id="298" r:id="rId22"/>
    <p:sldId id="301" r:id="rId23"/>
    <p:sldId id="307" r:id="rId24"/>
    <p:sldId id="315" r:id="rId25"/>
    <p:sldId id="313" r:id="rId26"/>
    <p:sldId id="314" r:id="rId27"/>
    <p:sldId id="318" r:id="rId28"/>
    <p:sldId id="285" r:id="rId29"/>
    <p:sldId id="316" r:id="rId30"/>
  </p:sldIdLst>
  <p:sldSz cx="12192000" cy="6858000"/>
  <p:notesSz cx="6797675" cy="9926638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6"/>
    <a:srgbClr val="11A0D7"/>
    <a:srgbClr val="029C63"/>
    <a:srgbClr val="96628C"/>
    <a:srgbClr val="E61F3D"/>
    <a:srgbClr val="CD5A5A"/>
    <a:srgbClr val="FFD746"/>
    <a:srgbClr val="0E2D69"/>
    <a:srgbClr val="D9D9D9"/>
    <a:srgbClr val="EB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954" y="10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8B97-FE84-47D0-AEA1-5DDEDCFBE7B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2D42-06B6-47D3-9057-12C02DC4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1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10/09/2024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2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8427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1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4" name="Freeform 27">
            <a:extLst>
              <a:ext uri="{FF2B5EF4-FFF2-40B4-BE49-F238E27FC236}">
                <a16:creationId xmlns:a16="http://schemas.microsoft.com/office/drawing/2014/main" id="{FFDE845E-AA6B-132C-5D42-09324495D55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342810" y="476925"/>
            <a:ext cx="466481" cy="450000"/>
          </a:xfrm>
          <a:custGeom>
            <a:avLst/>
            <a:gdLst>
              <a:gd name="T0" fmla="*/ 10063 w 11694"/>
              <a:gd name="T1" fmla="*/ 844 h 11266"/>
              <a:gd name="T2" fmla="*/ 9716 w 11694"/>
              <a:gd name="T3" fmla="*/ 844 h 11266"/>
              <a:gd name="T4" fmla="*/ 814 w 11694"/>
              <a:gd name="T5" fmla="*/ 4105 h 11266"/>
              <a:gd name="T6" fmla="*/ 6419 w 11694"/>
              <a:gd name="T7" fmla="*/ 664 h 11266"/>
              <a:gd name="T8" fmla="*/ 1242 w 11694"/>
              <a:gd name="T9" fmla="*/ 4502 h 11266"/>
              <a:gd name="T10" fmla="*/ 7309 w 11694"/>
              <a:gd name="T11" fmla="*/ 1335 h 11266"/>
              <a:gd name="T12" fmla="*/ 1776 w 11694"/>
              <a:gd name="T13" fmla="*/ 4865 h 11266"/>
              <a:gd name="T14" fmla="*/ 8470 w 11694"/>
              <a:gd name="T15" fmla="*/ 2056 h 11266"/>
              <a:gd name="T16" fmla="*/ 51 w 11694"/>
              <a:gd name="T17" fmla="*/ 4366 h 11266"/>
              <a:gd name="T18" fmla="*/ 2918 w 11694"/>
              <a:gd name="T19" fmla="*/ 2325 h 11266"/>
              <a:gd name="T20" fmla="*/ 5195 w 11694"/>
              <a:gd name="T21" fmla="*/ 1012 h 11266"/>
              <a:gd name="T22" fmla="*/ 5616 w 11694"/>
              <a:gd name="T23" fmla="*/ 0 h 11266"/>
              <a:gd name="T24" fmla="*/ 145 w 11694"/>
              <a:gd name="T25" fmla="*/ 3798 h 11266"/>
              <a:gd name="T26" fmla="*/ 7754 w 11694"/>
              <a:gd name="T27" fmla="*/ 3573 h 11266"/>
              <a:gd name="T28" fmla="*/ 2544 w 11694"/>
              <a:gd name="T29" fmla="*/ 5198 h 11266"/>
              <a:gd name="T30" fmla="*/ 51 w 11694"/>
              <a:gd name="T31" fmla="*/ 4756 h 11266"/>
              <a:gd name="T32" fmla="*/ 73 w 11694"/>
              <a:gd name="T33" fmla="*/ 9826 h 11266"/>
              <a:gd name="T34" fmla="*/ 2547 w 11694"/>
              <a:gd name="T35" fmla="*/ 11021 h 11266"/>
              <a:gd name="T36" fmla="*/ 7157 w 11694"/>
              <a:gd name="T37" fmla="*/ 10274 h 11266"/>
              <a:gd name="T38" fmla="*/ 7129 w 11694"/>
              <a:gd name="T39" fmla="*/ 7342 h 11266"/>
              <a:gd name="T40" fmla="*/ 5614 w 11694"/>
              <a:gd name="T41" fmla="*/ 8319 h 11266"/>
              <a:gd name="T42" fmla="*/ 3397 w 11694"/>
              <a:gd name="T43" fmla="*/ 9730 h 11266"/>
              <a:gd name="T44" fmla="*/ 7754 w 11694"/>
              <a:gd name="T45" fmla="*/ 3573 h 11266"/>
              <a:gd name="T46" fmla="*/ 7792 w 11694"/>
              <a:gd name="T47" fmla="*/ 1325 h 11266"/>
              <a:gd name="T48" fmla="*/ 9331 w 11694"/>
              <a:gd name="T49" fmla="*/ 646 h 11266"/>
              <a:gd name="T50" fmla="*/ 11669 w 11694"/>
              <a:gd name="T51" fmla="*/ 4188 h 11266"/>
              <a:gd name="T52" fmla="*/ 9742 w 11694"/>
              <a:gd name="T53" fmla="*/ 7404 h 11266"/>
              <a:gd name="T54" fmla="*/ 11679 w 11694"/>
              <a:gd name="T55" fmla="*/ 9972 h 11266"/>
              <a:gd name="T56" fmla="*/ 7753 w 11694"/>
              <a:gd name="T57" fmla="*/ 10242 h 11266"/>
              <a:gd name="T58" fmla="*/ 8894 w 11694"/>
              <a:gd name="T59" fmla="*/ 9972 h 11266"/>
              <a:gd name="T60" fmla="*/ 7715 w 11694"/>
              <a:gd name="T61" fmla="*/ 8522 h 11266"/>
              <a:gd name="T62" fmla="*/ 5894 w 11694"/>
              <a:gd name="T63" fmla="*/ 7060 h 11266"/>
              <a:gd name="T64" fmla="*/ 3397 w 11694"/>
              <a:gd name="T65" fmla="*/ 9448 h 11266"/>
              <a:gd name="T66" fmla="*/ 9410 w 11694"/>
              <a:gd name="T67" fmla="*/ 2350 h 11266"/>
              <a:gd name="T68" fmla="*/ 10202 w 11694"/>
              <a:gd name="T69" fmla="*/ 9972 h 11266"/>
              <a:gd name="T70" fmla="*/ 9023 w 11694"/>
              <a:gd name="T71" fmla="*/ 8522 h 11266"/>
              <a:gd name="T72" fmla="*/ 8345 w 11694"/>
              <a:gd name="T73" fmla="*/ 7060 h 11266"/>
              <a:gd name="T74" fmla="*/ 9203 w 11694"/>
              <a:gd name="T75" fmla="*/ 9972 h 1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94" h="11266">
                <a:moveTo>
                  <a:pt x="9889" y="670"/>
                </a:moveTo>
                <a:cubicBezTo>
                  <a:pt x="9985" y="670"/>
                  <a:pt x="10063" y="748"/>
                  <a:pt x="10063" y="844"/>
                </a:cubicBezTo>
                <a:cubicBezTo>
                  <a:pt x="10063" y="939"/>
                  <a:pt x="9985" y="1017"/>
                  <a:pt x="9889" y="1017"/>
                </a:cubicBezTo>
                <a:cubicBezTo>
                  <a:pt x="9794" y="1017"/>
                  <a:pt x="9716" y="939"/>
                  <a:pt x="9716" y="844"/>
                </a:cubicBezTo>
                <a:cubicBezTo>
                  <a:pt x="9716" y="748"/>
                  <a:pt x="9794" y="670"/>
                  <a:pt x="9889" y="670"/>
                </a:cubicBezTo>
                <a:close/>
                <a:moveTo>
                  <a:pt x="814" y="4105"/>
                </a:moveTo>
                <a:cubicBezTo>
                  <a:pt x="2704" y="3209"/>
                  <a:pt x="4300" y="2401"/>
                  <a:pt x="6189" y="1504"/>
                </a:cubicBezTo>
                <a:lnTo>
                  <a:pt x="6419" y="664"/>
                </a:lnTo>
                <a:cubicBezTo>
                  <a:pt x="4439" y="1823"/>
                  <a:pt x="2772" y="2910"/>
                  <a:pt x="814" y="4105"/>
                </a:cubicBezTo>
                <a:close/>
                <a:moveTo>
                  <a:pt x="1242" y="4502"/>
                </a:moveTo>
                <a:lnTo>
                  <a:pt x="7087" y="2154"/>
                </a:lnTo>
                <a:lnTo>
                  <a:pt x="7309" y="1335"/>
                </a:lnTo>
                <a:lnTo>
                  <a:pt x="1242" y="4502"/>
                </a:lnTo>
                <a:close/>
                <a:moveTo>
                  <a:pt x="1776" y="4865"/>
                </a:moveTo>
                <a:lnTo>
                  <a:pt x="8243" y="2868"/>
                </a:lnTo>
                <a:lnTo>
                  <a:pt x="8470" y="2056"/>
                </a:lnTo>
                <a:cubicBezTo>
                  <a:pt x="6235" y="2992"/>
                  <a:pt x="3908" y="3773"/>
                  <a:pt x="1776" y="4865"/>
                </a:cubicBezTo>
                <a:close/>
                <a:moveTo>
                  <a:pt x="51" y="4366"/>
                </a:moveTo>
                <a:cubicBezTo>
                  <a:pt x="240" y="3796"/>
                  <a:pt x="262" y="3848"/>
                  <a:pt x="630" y="3618"/>
                </a:cubicBezTo>
                <a:cubicBezTo>
                  <a:pt x="1364" y="3160"/>
                  <a:pt x="2162" y="2757"/>
                  <a:pt x="2918" y="2325"/>
                </a:cubicBezTo>
                <a:cubicBezTo>
                  <a:pt x="3377" y="2064"/>
                  <a:pt x="4021" y="1678"/>
                  <a:pt x="4439" y="1437"/>
                </a:cubicBezTo>
                <a:cubicBezTo>
                  <a:pt x="4699" y="1287"/>
                  <a:pt x="4932" y="1154"/>
                  <a:pt x="5195" y="1012"/>
                </a:cubicBezTo>
                <a:cubicBezTo>
                  <a:pt x="5419" y="890"/>
                  <a:pt x="5385" y="944"/>
                  <a:pt x="5469" y="615"/>
                </a:cubicBezTo>
                <a:cubicBezTo>
                  <a:pt x="5521" y="416"/>
                  <a:pt x="5606" y="203"/>
                  <a:pt x="5616" y="0"/>
                </a:cubicBezTo>
                <a:lnTo>
                  <a:pt x="469" y="3493"/>
                </a:lnTo>
                <a:cubicBezTo>
                  <a:pt x="337" y="3593"/>
                  <a:pt x="253" y="3615"/>
                  <a:pt x="145" y="3798"/>
                </a:cubicBezTo>
                <a:cubicBezTo>
                  <a:pt x="37" y="3983"/>
                  <a:pt x="0" y="4202"/>
                  <a:pt x="51" y="4366"/>
                </a:cubicBezTo>
                <a:close/>
                <a:moveTo>
                  <a:pt x="7754" y="3573"/>
                </a:moveTo>
                <a:cubicBezTo>
                  <a:pt x="6559" y="3945"/>
                  <a:pt x="5156" y="4391"/>
                  <a:pt x="4868" y="4476"/>
                </a:cubicBezTo>
                <a:cubicBezTo>
                  <a:pt x="4081" y="4710"/>
                  <a:pt x="3324" y="4970"/>
                  <a:pt x="2544" y="5198"/>
                </a:cubicBezTo>
                <a:cubicBezTo>
                  <a:pt x="2097" y="5328"/>
                  <a:pt x="1872" y="5455"/>
                  <a:pt x="1303" y="5392"/>
                </a:cubicBezTo>
                <a:cubicBezTo>
                  <a:pt x="636" y="5317"/>
                  <a:pt x="426" y="5091"/>
                  <a:pt x="51" y="4756"/>
                </a:cubicBezTo>
                <a:cubicBezTo>
                  <a:pt x="7" y="5247"/>
                  <a:pt x="49" y="5964"/>
                  <a:pt x="53" y="6478"/>
                </a:cubicBezTo>
                <a:lnTo>
                  <a:pt x="73" y="9826"/>
                </a:lnTo>
                <a:cubicBezTo>
                  <a:pt x="86" y="10361"/>
                  <a:pt x="338" y="10812"/>
                  <a:pt x="894" y="11035"/>
                </a:cubicBezTo>
                <a:cubicBezTo>
                  <a:pt x="1468" y="11266"/>
                  <a:pt x="2040" y="11113"/>
                  <a:pt x="2547" y="11021"/>
                </a:cubicBezTo>
                <a:cubicBezTo>
                  <a:pt x="3063" y="10928"/>
                  <a:pt x="3568" y="10862"/>
                  <a:pt x="4082" y="10772"/>
                </a:cubicBezTo>
                <a:cubicBezTo>
                  <a:pt x="4775" y="10650"/>
                  <a:pt x="6645" y="10401"/>
                  <a:pt x="7157" y="10274"/>
                </a:cubicBezTo>
                <a:lnTo>
                  <a:pt x="7558" y="9058"/>
                </a:lnTo>
                <a:lnTo>
                  <a:pt x="7129" y="7342"/>
                </a:lnTo>
                <a:lnTo>
                  <a:pt x="6072" y="7342"/>
                </a:lnTo>
                <a:lnTo>
                  <a:pt x="5614" y="8319"/>
                </a:lnTo>
                <a:cubicBezTo>
                  <a:pt x="5412" y="8751"/>
                  <a:pt x="5096" y="9103"/>
                  <a:pt x="4711" y="9348"/>
                </a:cubicBezTo>
                <a:cubicBezTo>
                  <a:pt x="4326" y="9593"/>
                  <a:pt x="3872" y="9730"/>
                  <a:pt x="3397" y="9730"/>
                </a:cubicBezTo>
                <a:lnTo>
                  <a:pt x="1451" y="9730"/>
                </a:lnTo>
                <a:cubicBezTo>
                  <a:pt x="3552" y="7678"/>
                  <a:pt x="5653" y="5626"/>
                  <a:pt x="7754" y="3573"/>
                </a:cubicBezTo>
                <a:close/>
                <a:moveTo>
                  <a:pt x="9408" y="1363"/>
                </a:moveTo>
                <a:lnTo>
                  <a:pt x="7792" y="1325"/>
                </a:lnTo>
                <a:cubicBezTo>
                  <a:pt x="7792" y="1325"/>
                  <a:pt x="7984" y="954"/>
                  <a:pt x="8407" y="800"/>
                </a:cubicBezTo>
                <a:cubicBezTo>
                  <a:pt x="8878" y="629"/>
                  <a:pt x="9331" y="646"/>
                  <a:pt x="9331" y="646"/>
                </a:cubicBezTo>
                <a:cubicBezTo>
                  <a:pt x="9331" y="646"/>
                  <a:pt x="9483" y="247"/>
                  <a:pt x="10063" y="247"/>
                </a:cubicBezTo>
                <a:cubicBezTo>
                  <a:pt x="11381" y="247"/>
                  <a:pt x="11633" y="2249"/>
                  <a:pt x="11669" y="4188"/>
                </a:cubicBezTo>
                <a:cubicBezTo>
                  <a:pt x="11694" y="5498"/>
                  <a:pt x="10826" y="6616"/>
                  <a:pt x="9627" y="6954"/>
                </a:cubicBezTo>
                <a:lnTo>
                  <a:pt x="9742" y="7404"/>
                </a:lnTo>
                <a:lnTo>
                  <a:pt x="10511" y="9972"/>
                </a:lnTo>
                <a:lnTo>
                  <a:pt x="11679" y="9972"/>
                </a:lnTo>
                <a:lnTo>
                  <a:pt x="11679" y="10242"/>
                </a:lnTo>
                <a:lnTo>
                  <a:pt x="7753" y="10242"/>
                </a:lnTo>
                <a:lnTo>
                  <a:pt x="7753" y="9972"/>
                </a:lnTo>
                <a:lnTo>
                  <a:pt x="8894" y="9972"/>
                </a:lnTo>
                <a:lnTo>
                  <a:pt x="8254" y="8008"/>
                </a:lnTo>
                <a:lnTo>
                  <a:pt x="7715" y="8522"/>
                </a:lnTo>
                <a:lnTo>
                  <a:pt x="7349" y="7060"/>
                </a:lnTo>
                <a:lnTo>
                  <a:pt x="5894" y="7060"/>
                </a:lnTo>
                <a:lnTo>
                  <a:pt x="5360" y="8200"/>
                </a:lnTo>
                <a:cubicBezTo>
                  <a:pt x="5003" y="8962"/>
                  <a:pt x="4238" y="9448"/>
                  <a:pt x="3397" y="9448"/>
                </a:cubicBezTo>
                <a:lnTo>
                  <a:pt x="2143" y="9448"/>
                </a:lnTo>
                <a:lnTo>
                  <a:pt x="9410" y="2350"/>
                </a:lnTo>
                <a:lnTo>
                  <a:pt x="9408" y="1363"/>
                </a:lnTo>
                <a:close/>
                <a:moveTo>
                  <a:pt x="10202" y="9972"/>
                </a:moveTo>
                <a:lnTo>
                  <a:pt x="9563" y="8008"/>
                </a:lnTo>
                <a:lnTo>
                  <a:pt x="9023" y="8522"/>
                </a:lnTo>
                <a:lnTo>
                  <a:pt x="8658" y="7060"/>
                </a:lnTo>
                <a:lnTo>
                  <a:pt x="8345" y="7060"/>
                </a:lnTo>
                <a:lnTo>
                  <a:pt x="8433" y="7404"/>
                </a:lnTo>
                <a:lnTo>
                  <a:pt x="9203" y="9972"/>
                </a:lnTo>
                <a:lnTo>
                  <a:pt x="10202" y="9972"/>
                </a:lnTo>
                <a:close/>
              </a:path>
            </a:pathLst>
          </a:custGeom>
          <a:solidFill>
            <a:srgbClr val="003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BFF7-48CE-417D-AA8C-8F56AE722527}" type="datetime1">
              <a:rPr lang="LID4096" smtClean="0"/>
              <a:t>10/09/2024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330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6AE3-06A2-408B-8EBD-70A8A3EC9AA7}" type="datetime1">
              <a:rPr lang="LID4096" smtClean="0"/>
              <a:t>10/09/2024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442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F8B6-F8B4-4363-94D7-58D2A5BDAC21}" type="datetime1">
              <a:rPr lang="LID4096" smtClean="0"/>
              <a:t>10/09/2024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903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AF61-CC6F-481D-BA34-CFB4900563BB}" type="datetime1">
              <a:rPr lang="LID4096" smtClean="0"/>
              <a:t>10/09/2024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279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43-CC6E-4523-8F9B-E3390C4DFADD}" type="datetime1">
              <a:rPr lang="LID4096" smtClean="0"/>
              <a:t>10/09/2024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23423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3280-5D26-4FFB-8698-4B9AA2C651F5}" type="datetime1">
              <a:rPr lang="LID4096" smtClean="0"/>
              <a:t>10/09/2024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266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B23-2238-486A-8B7A-23B2D406A89D}" type="datetime1">
              <a:rPr lang="LID4096" smtClean="0"/>
              <a:t>10/09/2024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5261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C69B-101F-4581-A568-D38760952C04}" type="datetime1">
              <a:rPr lang="LID4096" smtClean="0"/>
              <a:t>10/09/2024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1100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A27-C45A-4E12-9A7E-D9ED5D81961C}" type="datetime1">
              <a:rPr lang="LID4096" smtClean="0"/>
              <a:t>10/09/2024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975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EB0B-E4B9-481A-9E3A-F8DF86ED1484}" type="datetime1">
              <a:rPr lang="LID4096" smtClean="0"/>
              <a:t>10/09/2024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91582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9F81-4A38-4213-9232-54CC259F490A}" type="datetime1">
              <a:rPr lang="LID4096" smtClean="0"/>
              <a:t>10/09/2024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13915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4462-ADF3-446D-89D2-1536F3B5D0D2}" type="datetime1">
              <a:rPr lang="LID4096" smtClean="0"/>
              <a:t>10/09/2024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5192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A5E-0553-409F-8374-55CF9D55376D}" type="datetime1">
              <a:rPr lang="LID4096" smtClean="0"/>
              <a:t>10/09/2024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0147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4B4D-6308-4F5D-BF78-0601C9ECFEB2}" type="datetime1">
              <a:rPr lang="LID4096" smtClean="0"/>
              <a:t>10/09/2024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ФМЦ НИУ ВШЭ, начальник методического отдела, д.и.н., профессор Палехова Полина Вячеславовна, ppalekhova@hse. ru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952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mc.hse.ru/konkurs_fp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vk.com/fmch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IAKetova@fa.ru" TargetMode="External"/><Relationship Id="rId3" Type="http://schemas.openxmlformats.org/officeDocument/2006/relationships/hyperlink" Target="mailto:zhukovanu08@mail.ru" TargetMode="External"/><Relationship Id="rId7" Type="http://schemas.openxmlformats.org/officeDocument/2006/relationships/hyperlink" Target="mailto:blokmaru@mail.ru" TargetMode="External"/><Relationship Id="rId2" Type="http://schemas.openxmlformats.org/officeDocument/2006/relationships/hyperlink" Target="mailto:vektorufa@mail.ru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mail2.hse.ru/owa/redir.aspx?C=qeWl4OUDCDBgppJF_83gGBBCF8gDhMpoRQ0csLn_e7gRYHyTiJXVCA..&amp;URL=https%3a%2f%2fmail2.hse.ru%2fowa%2fredir.aspx%3fC%3dU41uYgfXGgmFTNd9zhTP-7lSGBknQRWvJa0NCrHQs0EIqMeMk17VCA..%26URL%3dmailto%253aashakhverdova%2540hse.ru" TargetMode="External"/><Relationship Id="rId11" Type="http://schemas.openxmlformats.org/officeDocument/2006/relationships/hyperlink" Target="mailto:dv_@list.ru" TargetMode="External"/><Relationship Id="rId5" Type="http://schemas.openxmlformats.org/officeDocument/2006/relationships/hyperlink" Target="https://e.mail.ru/compose/?mailto=mailto%3ammc@hse.ru" TargetMode="External"/><Relationship Id="rId10" Type="http://schemas.openxmlformats.org/officeDocument/2006/relationships/hyperlink" Target="mailto:eibasheva@hse.ru" TargetMode="External"/><Relationship Id="rId4" Type="http://schemas.openxmlformats.org/officeDocument/2006/relationships/hyperlink" Target="https://e.mail.ru/compose/?mailto=mailto%3ammcperm@mail.ru" TargetMode="External"/><Relationship Id="rId9" Type="http://schemas.openxmlformats.org/officeDocument/2006/relationships/hyperlink" Target="mailto:nekrasova.65@mail.r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hyperlink" Target="https://vk.com/fmch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fmc.hse.ru/konkurs_fp" TargetMode="External"/><Relationship Id="rId5" Type="http://schemas.openxmlformats.org/officeDocument/2006/relationships/hyperlink" Target="https://fmc.hse.ru/vebinar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konkurs_f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fmc.hse.ru/konkurs_fp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16893" y="3744551"/>
            <a:ext cx="967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Москва, 10 октября 2024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«Финансовая перемена» – навстречу успеху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1800" i="1" dirty="0" smtClean="0"/>
              <a:t>(Ежегодный Всероссийский </a:t>
            </a:r>
            <a:r>
              <a:rPr lang="ru-RU" sz="1800" i="1" dirty="0" smtClean="0"/>
              <a:t>конкурс</a:t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 smtClean="0"/>
              <a:t>профессионального мастерства педагогов финансовой </a:t>
            </a:r>
            <a:r>
              <a:rPr lang="ru-RU" sz="1800" i="1" dirty="0" smtClean="0"/>
              <a:t>грамотности.)</a:t>
            </a:r>
            <a:endParaRPr lang="ru-RU" sz="1800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886092" cy="23140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Цикл вебинаров Федерального методического центра НИУ ВШЭ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ФМЦ НИУ ВШЭ, начальник методического отдела, д.и.н., профессор Палехова Полина Вячеславовна, ppalekhova@hse. ru</a:t>
            </a:r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F133-126C-5944-A0E4-6A9616EDC0DA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28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917" y="966158"/>
            <a:ext cx="81260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непосредственно образовательной деятельности по познавательному развитию с использованием технологии "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Storysack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интеграции образовательных областей в рамках Федерального государственного образовательного стандарта дошкольного образования "Мешок историй по сказке С. Михалкова "Как старик корову продавал" для детей подготовительной к школе группы (6-7 лет)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комплект по обеспечению парциальной образовательной программы «Садко в мире финансов»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финансовой грамотности Тема " Поможем Мухе – Цокотухе или что такое Деньги?" Дети старшего дошкольного возраста с ЗПР 6-8 лет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теме: Деньги – это слуга или господин?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внеурочного занятия на тему "15 марта – Всемирный день защиты прав потребителей»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плана-конспекта занятия по дисциплине «Основы финансовой грамотности»  на тему "Специальные налоговые режимы" для студентов 4 курса специальности 44.02.02   «Преподавание в начальных классах»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онлайн занятия финансовой грамотности на тему «Личный финансовый план»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919" y="2274265"/>
            <a:ext cx="3001290" cy="2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665" y="1207697"/>
            <a:ext cx="8143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урока «Математика потребительского кредитования»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финансовой грамотности у детей старшего дошкольного возраста через проектную деятельность на тему: «Ярмарка мастеров»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Онлайн-дискуссия «Почему бывают богатые и бедные?»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воспитательного мероприятия Тематическая декада "Мал золотник, да дорог!", посвященная 705-летию Рубля России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люди зарабатывают деньги?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проектов в обучении финансовой грамотности детей дошкольного возраста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"Выбор финансовых инструментов для защиты сбережений от инфляции" для учащиеся 9-х классов профиля «Финансовая грамотность»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микрокредит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"Основы финансовой математики"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образовательная программа  "Бюджет семьи или финансово-экономическая грамотность (от А до Я)"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653" y="3191775"/>
            <a:ext cx="2261299" cy="22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811" y="751344"/>
            <a:ext cx="72461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развитию и популяризации финансовой грамотности в классе, школе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по реализации дополнительного образования в сфере формирования основ экономической культуры "УлыбБург - город профессий" (по ранней профориентации дошкольников средствами финансовой грамотности)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рамках образовательного проекта «Лаборатория экономики и финансов»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«Финансовые колонизаторы»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социально-педагогической направленности «Формирование предпосылок финансовой грамотности у воспитанников 6-7 лет»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совместной деятельности детей и взрослых (образовательно-игровой ситуации по теме «От ярмарки до спектакля»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на базе библиотеки колледжа лаборатории финансовой грамотности ("ФинЛаб")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891326"/>
            <a:ext cx="2456901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9A121-DEE5-CEFD-D98E-A9F6A43FEE7B}"/>
              </a:ext>
            </a:extLst>
          </p:cNvPr>
          <p:cNvSpPr txBox="1">
            <a:spLocks/>
          </p:cNvSpPr>
          <p:nvPr/>
        </p:nvSpPr>
        <p:spPr>
          <a:xfrm>
            <a:off x="3038964" y="466203"/>
            <a:ext cx="3142762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формы, 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E918D-4035-9D23-FFF3-8BF7FF347DBB}"/>
              </a:ext>
            </a:extLst>
          </p:cNvPr>
          <p:cNvSpPr txBox="1"/>
          <p:nvPr/>
        </p:nvSpPr>
        <p:spPr>
          <a:xfrm>
            <a:off x="6200774" y="421604"/>
            <a:ext cx="2807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применяемые педагогами – участниками Конкурса, в своих работах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576A67-C6DC-544F-A1C2-360BF42AE7B7}"/>
              </a:ext>
            </a:extLst>
          </p:cNvPr>
          <p:cNvSpPr txBox="1">
            <a:spLocks/>
          </p:cNvSpPr>
          <p:nvPr/>
        </p:nvSpPr>
        <p:spPr>
          <a:xfrm>
            <a:off x="3038964" y="855321"/>
            <a:ext cx="4876311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A76C5-E691-2D1E-87F1-B04F0BD449A4}"/>
              </a:ext>
            </a:extLst>
          </p:cNvPr>
          <p:cNvSpPr txBox="1"/>
          <p:nvPr/>
        </p:nvSpPr>
        <p:spPr>
          <a:xfrm>
            <a:off x="396089" y="1498150"/>
            <a:ext cx="11520140" cy="5105850"/>
          </a:xfrm>
          <a:prstGeom prst="rect">
            <a:avLst/>
          </a:prstGeom>
          <a:noFill/>
        </p:spPr>
        <p:txBody>
          <a:bodyPr wrap="square" numCol="3" spcCol="25200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авторская программа учебного курса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азбука финансиста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внеурочное занятие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внеурочное мероприятие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городская программа воспитания и дополнительного образования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городской фестиваль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деловая 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день открытых дверей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дидактические игры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дидактическое пособие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дополнительная общеобразовательная общеразвивающая программа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дополнительная общеразвивающая программа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занятие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игра-викторина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игра-квест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игровые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интегрированный урок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интерактивная викторина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интерактивная дидактическая 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интерактивная 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интерактивные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информационные проекты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использование интеллектуальной игры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квест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квест-игра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коворкинг – навигатор знаний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комплекс (учебно-методический)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конспект занятий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конспект интеллектуальной игры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конспект образовательного события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конспект образовательной 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краткосрочный проект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курс внеурочной 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курс дополнительного образования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лэпбук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маршрут самостоятельности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мастер-класс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методическая разработка</a:t>
            </a:r>
          </a:p>
        </p:txBody>
      </p:sp>
    </p:spTree>
    <p:extLst>
      <p:ext uri="{BB962C8B-B14F-4D97-AF65-F5344CB8AC3E}">
        <p14:creationId xmlns:p14="http://schemas.microsoft.com/office/powerpoint/2010/main" val="392909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9A121-DEE5-CEFD-D98E-A9F6A43FEE7B}"/>
              </a:ext>
            </a:extLst>
          </p:cNvPr>
          <p:cNvSpPr txBox="1">
            <a:spLocks/>
          </p:cNvSpPr>
          <p:nvPr/>
        </p:nvSpPr>
        <p:spPr>
          <a:xfrm>
            <a:off x="3038964" y="466203"/>
            <a:ext cx="3142762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методы,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E918D-4035-9D23-FFF3-8BF7FF347DBB}"/>
              </a:ext>
            </a:extLst>
          </p:cNvPr>
          <p:cNvSpPr txBox="1"/>
          <p:nvPr/>
        </p:nvSpPr>
        <p:spPr>
          <a:xfrm>
            <a:off x="6200774" y="421604"/>
            <a:ext cx="2807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применяемые педагогами – участниками Конкурса, в своих работах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576A67-C6DC-544F-A1C2-360BF42AE7B7}"/>
              </a:ext>
            </a:extLst>
          </p:cNvPr>
          <p:cNvSpPr txBox="1">
            <a:spLocks/>
          </p:cNvSpPr>
          <p:nvPr/>
        </p:nvSpPr>
        <p:spPr>
          <a:xfrm>
            <a:off x="3038964" y="855321"/>
            <a:ext cx="4876311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A76C5-E691-2D1E-87F1-B04F0BD449A4}"/>
              </a:ext>
            </a:extLst>
          </p:cNvPr>
          <p:cNvSpPr txBox="1"/>
          <p:nvPr/>
        </p:nvSpPr>
        <p:spPr>
          <a:xfrm>
            <a:off x="396089" y="1498150"/>
            <a:ext cx="11549168" cy="4893647"/>
          </a:xfrm>
          <a:prstGeom prst="rect">
            <a:avLst/>
          </a:prstGeom>
          <a:noFill/>
        </p:spPr>
        <p:txBody>
          <a:bodyPr wrap="square" numCol="3" spcCol="180000">
            <a:noAutofit/>
          </a:bodyPr>
          <a:lstStyle/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бинарного урока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внеурочного занятия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для внеклассного мероприятия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занятия игровой направленности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интерактивно-образовательной игры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конспекта занятия в форме квест-игры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урока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учебного мероприятия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методические материалы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методические рекомендации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модель направления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модель реализации программы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модель школьного информационно-библиотечного центра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научно-методическая разработка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обобщение педагогического опыта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образовательная инициатива на основе взаимодействия с искусственным интеллектом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образовательный маршрут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олимпиадные задания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опыт работы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организация выездной интенсивной школы в рамках образовательной программы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открытый конкурс творческий идей и молодежных проектов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педагогический проект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план-конспект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план-конспект мероприятия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познавательно-</a:t>
            </a:r>
            <a:r>
              <a:rPr lang="ru-RU" dirty="0" err="1"/>
              <a:t>межпредментый</a:t>
            </a:r>
            <a:r>
              <a:rPr lang="ru-RU" dirty="0"/>
              <a:t> проект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познавательно-развлекательная игра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познавательно-творческий проект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применение технологии развития критического мышления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примеры наставничества и распространение педагогического опыта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16958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9A121-DEE5-CEFD-D98E-A9F6A43FEE7B}"/>
              </a:ext>
            </a:extLst>
          </p:cNvPr>
          <p:cNvSpPr txBox="1">
            <a:spLocks/>
          </p:cNvSpPr>
          <p:nvPr/>
        </p:nvSpPr>
        <p:spPr>
          <a:xfrm>
            <a:off x="3038964" y="466203"/>
            <a:ext cx="3142762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формы, 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E918D-4035-9D23-FFF3-8BF7FF347DBB}"/>
              </a:ext>
            </a:extLst>
          </p:cNvPr>
          <p:cNvSpPr txBox="1"/>
          <p:nvPr/>
        </p:nvSpPr>
        <p:spPr>
          <a:xfrm>
            <a:off x="6200774" y="421604"/>
            <a:ext cx="2807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применяемые педагогами – участниками Конкурса, в своих работах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576A67-C6DC-544F-A1C2-360BF42AE7B7}"/>
              </a:ext>
            </a:extLst>
          </p:cNvPr>
          <p:cNvSpPr txBox="1">
            <a:spLocks/>
          </p:cNvSpPr>
          <p:nvPr/>
        </p:nvSpPr>
        <p:spPr>
          <a:xfrm>
            <a:off x="3038964" y="855321"/>
            <a:ext cx="4876311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A76C5-E691-2D1E-87F1-B04F0BD449A4}"/>
              </a:ext>
            </a:extLst>
          </p:cNvPr>
          <p:cNvSpPr txBox="1"/>
          <p:nvPr/>
        </p:nvSpPr>
        <p:spPr>
          <a:xfrm>
            <a:off x="396089" y="1498150"/>
            <a:ext cx="11549168" cy="4893647"/>
          </a:xfrm>
          <a:prstGeom prst="rect">
            <a:avLst/>
          </a:prstGeom>
          <a:noFill/>
        </p:spPr>
        <p:txBody>
          <a:bodyPr wrap="square" numCol="3" spcCol="180000">
            <a:noAutofit/>
          </a:bodyPr>
          <a:lstStyle/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проведение мероприятия – реализация проекта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программа внеурочной деятельности и план-конспект занятия во внеурочной деятельности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программа внеурочной работы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программа профильной смены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программно-методический комплект к дополнительной общеобразовательной общеразвивающей программе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проект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проект программы внеурочной деятельности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проект региональной инновационной площадки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рабочая программа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рабочая программа внеурочной деятельности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рабочая программа клуба по интересам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рабочая тетрадь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сборник практических заданий </a:t>
            </a:r>
            <a:br>
              <a:rPr lang="ru-RU" dirty="0"/>
            </a:br>
            <a:r>
              <a:rPr lang="ru-RU" dirty="0"/>
              <a:t>и упражнений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система наставничества между учащимися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статья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структурно-функциональная модель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сценарий внеклассного мероприятия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сценарий урока-практикума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технологическая карта классного часа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урок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урок английского языка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урок с включением дидактических элементов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урок-игра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учебное занятие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учебное занятие с включением сюжетно-дидактических элементов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учебно-методический комплекс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финансовый диалог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финансовый квест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финансовый оверсайз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формирование компетенций посредством уклада проб и практик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электронный курс</a:t>
            </a:r>
          </a:p>
        </p:txBody>
      </p:sp>
    </p:spTree>
    <p:extLst>
      <p:ext uri="{BB962C8B-B14F-4D97-AF65-F5344CB8AC3E}">
        <p14:creationId xmlns:p14="http://schemas.microsoft.com/office/powerpoint/2010/main" val="206927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68E737A-4AE3-87F8-FAE5-B17C03667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91499"/>
              </p:ext>
            </p:extLst>
          </p:nvPr>
        </p:nvGraphicFramePr>
        <p:xfrm>
          <a:off x="389999" y="1918549"/>
          <a:ext cx="3970245" cy="437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193">
                  <a:extLst>
                    <a:ext uri="{9D8B030D-6E8A-4147-A177-3AD203B41FA5}">
                      <a16:colId xmlns:a16="http://schemas.microsoft.com/office/drawing/2014/main" val="1147104850"/>
                    </a:ext>
                  </a:extLst>
                </a:gridCol>
                <a:gridCol w="1925052">
                  <a:extLst>
                    <a:ext uri="{9D8B030D-6E8A-4147-A177-3AD203B41FA5}">
                      <a16:colId xmlns:a16="http://schemas.microsoft.com/office/drawing/2014/main" val="3090605131"/>
                    </a:ext>
                  </a:extLst>
                </a:gridCol>
              </a:tblGrid>
              <a:tr h="458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600" b="1" u="none" strike="noStrike" kern="1200" cap="all" baseline="0" dirty="0">
                        <a:solidFill>
                          <a:srgbClr val="169D6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cap="all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Средний балл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459949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u="none" strike="noStrike" kern="1200" cap="none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Работы, занявшие </a:t>
                      </a:r>
                      <a:br>
                        <a:rPr lang="ru-RU" sz="1600" b="0" u="none" strike="noStrike" kern="1200" cap="none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kern="1200" cap="all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место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91,9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722700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u="none" strike="noStrike" kern="1200" cap="none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Работы, занявшие </a:t>
                      </a:r>
                      <a:br>
                        <a:rPr lang="ru-RU" sz="1600" b="0" u="none" strike="noStrike" kern="1200" cap="none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kern="1200" cap="all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место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87,2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666477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u="none" strike="noStrike" kern="1200" cap="none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Работы, занявшие </a:t>
                      </a:r>
                      <a:br>
                        <a:rPr lang="ru-RU" sz="1600" b="0" u="none" strike="noStrike" kern="1200" cap="none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kern="1200" cap="all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место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86,7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7663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u="none" strike="noStrike" kern="1200" cap="none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Работы, не ставшие призёрами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69,0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534009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cap="all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 работы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75,1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70303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9BE56E5-A538-2020-999B-5CCADEB96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34401"/>
              </p:ext>
            </p:extLst>
          </p:nvPr>
        </p:nvGraphicFramePr>
        <p:xfrm>
          <a:off x="5018310" y="1665068"/>
          <a:ext cx="6783689" cy="3728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5590">
                  <a:extLst>
                    <a:ext uri="{9D8B030D-6E8A-4147-A177-3AD203B41FA5}">
                      <a16:colId xmlns:a16="http://schemas.microsoft.com/office/drawing/2014/main" val="68884654"/>
                    </a:ext>
                  </a:extLst>
                </a:gridCol>
                <a:gridCol w="2188099">
                  <a:extLst>
                    <a:ext uri="{9D8B030D-6E8A-4147-A177-3AD203B41FA5}">
                      <a16:colId xmlns:a16="http://schemas.microsoft.com/office/drawing/2014/main" val="118734660"/>
                    </a:ext>
                  </a:extLst>
                </a:gridCol>
              </a:tblGrid>
              <a:tr h="74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 cap="all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Номинация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cap="all" baseline="0" dirty="0">
                          <a:solidFill>
                            <a:srgbClr val="0031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Средний балл призовых мест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62709"/>
                  </a:ext>
                </a:extLst>
              </a:tr>
              <a:tr h="100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Лучшее методическое обеспечение реализации программы по финансовой грамотности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90,7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156564"/>
                  </a:ext>
                </a:extLst>
              </a:tr>
              <a:tr h="74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Конкурс инновационных технологий в обучении финансовой грамотности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88,1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561636"/>
                  </a:ext>
                </a:extLst>
              </a:tr>
              <a:tr h="74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Лучшая модель реализации программы финансовой грамотности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cap="none" baseline="0" dirty="0">
                          <a:solidFill>
                            <a:srgbClr val="0031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86,5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789966"/>
                  </a:ext>
                </a:extLst>
              </a:tr>
              <a:tr h="487250">
                <a:tc>
                  <a:txBody>
                    <a:bodyPr/>
                    <a:lstStyle/>
                    <a:p>
                      <a:pPr algn="r" fontAlgn="b"/>
                      <a:endParaRPr lang="ru-RU" sz="1600" b="1" u="none" strike="noStrike" kern="1200" cap="all" baseline="0" dirty="0">
                        <a:solidFill>
                          <a:srgbClr val="00316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cap="none" baseline="0" dirty="0">
                          <a:solidFill>
                            <a:srgbClr val="169D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88,7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14543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D1DF14-9057-280C-C00C-835CB8848B46}"/>
              </a:ext>
            </a:extLst>
          </p:cNvPr>
          <p:cNvSpPr txBox="1">
            <a:spLocks/>
          </p:cNvSpPr>
          <p:nvPr/>
        </p:nvSpPr>
        <p:spPr>
          <a:xfrm>
            <a:off x="3038964" y="466204"/>
            <a:ext cx="3927894" cy="468000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балл</a:t>
            </a:r>
          </a:p>
        </p:txBody>
      </p:sp>
    </p:spTree>
    <p:extLst>
      <p:ext uri="{BB962C8B-B14F-4D97-AF65-F5344CB8AC3E}">
        <p14:creationId xmlns:p14="http://schemas.microsoft.com/office/powerpoint/2010/main" val="31329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0B58-93CE-D708-D91C-B204ECA886B3}"/>
              </a:ext>
            </a:extLst>
          </p:cNvPr>
          <p:cNvSpPr txBox="1">
            <a:spLocks/>
          </p:cNvSpPr>
          <p:nvPr/>
        </p:nvSpPr>
        <p:spPr>
          <a:xfrm>
            <a:off x="2057401" y="466203"/>
            <a:ext cx="9768254" cy="1090035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Конкурсные мероприятия - Ожидания 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перспективы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D2ED079-9586-ABB1-171E-4202D8948F89}"/>
              </a:ext>
            </a:extLst>
          </p:cNvPr>
          <p:cNvGrpSpPr/>
          <p:nvPr/>
        </p:nvGrpSpPr>
        <p:grpSpPr>
          <a:xfrm>
            <a:off x="487833" y="1881040"/>
            <a:ext cx="11216334" cy="2355982"/>
            <a:chOff x="518649" y="1881040"/>
            <a:chExt cx="11216334" cy="2355982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37D9B971-4E1A-061F-3838-11D003889B2C}"/>
                </a:ext>
              </a:extLst>
            </p:cNvPr>
            <p:cNvGrpSpPr/>
            <p:nvPr/>
          </p:nvGrpSpPr>
          <p:grpSpPr>
            <a:xfrm>
              <a:off x="518649" y="1881040"/>
              <a:ext cx="2180723" cy="2355982"/>
              <a:chOff x="518649" y="1881040"/>
              <a:chExt cx="2180723" cy="235598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C9980-2A56-2424-BD58-BB7F37BEC9B6}"/>
                  </a:ext>
                </a:extLst>
              </p:cNvPr>
              <p:cNvSpPr txBox="1"/>
              <p:nvPr/>
            </p:nvSpPr>
            <p:spPr>
              <a:xfrm>
                <a:off x="518649" y="2306370"/>
                <a:ext cx="2180723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Обеспечение системного подхода к повышению финансовой грамотности и формированию финансовой культуры, повышению уровня финансовой безопасности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500F10-59BC-2BA4-F62A-DA109859C1E1}"/>
                  </a:ext>
                </a:extLst>
              </p:cNvPr>
              <p:cNvSpPr txBox="1"/>
              <p:nvPr/>
            </p:nvSpPr>
            <p:spPr>
              <a:xfrm>
                <a:off x="518650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071828A2-AE4F-566A-C9FD-80D100C86853}"/>
                </a:ext>
              </a:extLst>
            </p:cNvPr>
            <p:cNvGrpSpPr/>
            <p:nvPr/>
          </p:nvGrpSpPr>
          <p:grpSpPr>
            <a:xfrm>
              <a:off x="2751525" y="1881040"/>
              <a:ext cx="2747851" cy="2355982"/>
              <a:chOff x="2751525" y="1881040"/>
              <a:chExt cx="2747851" cy="235598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D696F1-8B5D-9FCB-643A-B7FCC5BEE151}"/>
                  </a:ext>
                </a:extLst>
              </p:cNvPr>
              <p:cNvSpPr txBox="1"/>
              <p:nvPr/>
            </p:nvSpPr>
            <p:spPr>
              <a:xfrm>
                <a:off x="2751889" y="2306370"/>
                <a:ext cx="2747487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Выявление и продвижение лучших педагогических практик при преподавании финансовой грамотности посредством проведения конкурсов профессионального мастерства для педагогических работников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E104AE-2881-55C7-7133-868A526B61F8}"/>
                  </a:ext>
                </a:extLst>
              </p:cNvPr>
              <p:cNvSpPr txBox="1"/>
              <p:nvPr/>
            </p:nvSpPr>
            <p:spPr>
              <a:xfrm>
                <a:off x="2751525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EFC6FC8-633C-88CB-777A-13472467A646}"/>
                </a:ext>
              </a:extLst>
            </p:cNvPr>
            <p:cNvGrpSpPr/>
            <p:nvPr/>
          </p:nvGrpSpPr>
          <p:grpSpPr>
            <a:xfrm>
              <a:off x="5551893" y="1881040"/>
              <a:ext cx="1920368" cy="2355982"/>
              <a:chOff x="5551893" y="1881040"/>
              <a:chExt cx="1920368" cy="235598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6AEE0-7703-67A0-CDC4-64C79A566F53}"/>
                  </a:ext>
                </a:extLst>
              </p:cNvPr>
              <p:cNvSpPr txBox="1"/>
              <p:nvPr/>
            </p:nvSpPr>
            <p:spPr>
              <a:xfrm>
                <a:off x="5551893" y="2306370"/>
                <a:ext cx="1920368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Расширение методического инструментария повышения финансовой грамотности и финансовой культуры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BE39CB-62BB-E1C4-40DE-101B018318C1}"/>
                  </a:ext>
                </a:extLst>
              </p:cNvPr>
              <p:cNvSpPr txBox="1"/>
              <p:nvPr/>
            </p:nvSpPr>
            <p:spPr>
              <a:xfrm>
                <a:off x="5553862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E43612DB-CA69-C3A1-09D3-F3B638770D37}"/>
                </a:ext>
              </a:extLst>
            </p:cNvPr>
            <p:cNvGrpSpPr/>
            <p:nvPr/>
          </p:nvGrpSpPr>
          <p:grpSpPr>
            <a:xfrm>
              <a:off x="7524778" y="1881040"/>
              <a:ext cx="2078844" cy="2355982"/>
              <a:chOff x="7524778" y="1881040"/>
              <a:chExt cx="2078844" cy="235598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7D32D8-44D2-E827-7137-11FE2527E76E}"/>
                  </a:ext>
                </a:extLst>
              </p:cNvPr>
              <p:cNvSpPr txBox="1"/>
              <p:nvPr/>
            </p:nvSpPr>
            <p:spPr>
              <a:xfrm>
                <a:off x="7524778" y="2306370"/>
                <a:ext cx="2078844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Качественное педагогическое наполнение приёмов и методов развития финансовой грамотности в интересах развития экономики страны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72D27D-39C2-D41E-DD9D-91C7FDE7FFA1}"/>
                  </a:ext>
                </a:extLst>
              </p:cNvPr>
              <p:cNvSpPr txBox="1"/>
              <p:nvPr/>
            </p:nvSpPr>
            <p:spPr>
              <a:xfrm>
                <a:off x="7530635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4837B46-DE1F-A501-1836-C51CE4EBEF5C}"/>
                </a:ext>
              </a:extLst>
            </p:cNvPr>
            <p:cNvGrpSpPr/>
            <p:nvPr/>
          </p:nvGrpSpPr>
          <p:grpSpPr>
            <a:xfrm>
              <a:off x="9656139" y="1881040"/>
              <a:ext cx="2078844" cy="2355982"/>
              <a:chOff x="9656139" y="1881040"/>
              <a:chExt cx="2078844" cy="235598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BBBCB6-E510-D96E-4B3C-E7A46C5F08FE}"/>
                  </a:ext>
                </a:extLst>
              </p:cNvPr>
              <p:cNvSpPr txBox="1"/>
              <p:nvPr/>
            </p:nvSpPr>
            <p:spPr>
              <a:xfrm>
                <a:off x="9656139" y="2306370"/>
                <a:ext cx="2078844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Обобщение и формирование портфеля региональных практик и проектов при решении задач повышения финансовой культуры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183912-AD1E-5F6D-2F3F-3BFAC912BF1D}"/>
                  </a:ext>
                </a:extLst>
              </p:cNvPr>
              <p:cNvSpPr txBox="1"/>
              <p:nvPr/>
            </p:nvSpPr>
            <p:spPr>
              <a:xfrm>
                <a:off x="9656139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94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0B58-93CE-D708-D91C-B204ECA886B3}"/>
              </a:ext>
            </a:extLst>
          </p:cNvPr>
          <p:cNvSpPr txBox="1">
            <a:spLocks/>
          </p:cNvSpPr>
          <p:nvPr/>
        </p:nvSpPr>
        <p:spPr>
          <a:xfrm>
            <a:off x="1846385" y="466203"/>
            <a:ext cx="10137530" cy="1063659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Конкурсные мероприятия – </a:t>
            </a:r>
          </a:p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для решения задач финансовой грамотности </a:t>
            </a:r>
            <a:endParaRPr lang="ru-RU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D2ED079-9586-ABB1-171E-4202D8948F89}"/>
              </a:ext>
            </a:extLst>
          </p:cNvPr>
          <p:cNvGrpSpPr/>
          <p:nvPr/>
        </p:nvGrpSpPr>
        <p:grpSpPr>
          <a:xfrm>
            <a:off x="487833" y="1881040"/>
            <a:ext cx="11216334" cy="2355982"/>
            <a:chOff x="518649" y="1881040"/>
            <a:chExt cx="11216334" cy="2355982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37D9B971-4E1A-061F-3838-11D003889B2C}"/>
                </a:ext>
              </a:extLst>
            </p:cNvPr>
            <p:cNvGrpSpPr/>
            <p:nvPr/>
          </p:nvGrpSpPr>
          <p:grpSpPr>
            <a:xfrm>
              <a:off x="518649" y="1881040"/>
              <a:ext cx="2180723" cy="2355982"/>
              <a:chOff x="518649" y="1881040"/>
              <a:chExt cx="2180723" cy="235598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C9980-2A56-2424-BD58-BB7F37BEC9B6}"/>
                  </a:ext>
                </a:extLst>
              </p:cNvPr>
              <p:cNvSpPr txBox="1"/>
              <p:nvPr/>
            </p:nvSpPr>
            <p:spPr>
              <a:xfrm>
                <a:off x="518649" y="2306370"/>
                <a:ext cx="2180723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Системность</a:t>
                </a:r>
              </a:p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 в подходах </a:t>
                </a:r>
                <a:r>
                  <a:rPr lang="ru-RU" sz="1400" dirty="0">
                    <a:solidFill>
                      <a:srgbClr val="003166"/>
                    </a:solidFill>
                  </a:rPr>
                  <a:t>к повышению финансовой грамотности и формированию финансовой </a:t>
                </a:r>
                <a:r>
                  <a:rPr lang="ru-RU" sz="1400" dirty="0" smtClean="0">
                    <a:solidFill>
                      <a:srgbClr val="003166"/>
                    </a:solidFill>
                  </a:rPr>
                  <a:t>культуры</a:t>
                </a:r>
                <a:endParaRPr lang="ru-RU" sz="1400" dirty="0">
                  <a:solidFill>
                    <a:srgbClr val="003166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500F10-59BC-2BA4-F62A-DA109859C1E1}"/>
                  </a:ext>
                </a:extLst>
              </p:cNvPr>
              <p:cNvSpPr txBox="1"/>
              <p:nvPr/>
            </p:nvSpPr>
            <p:spPr>
              <a:xfrm>
                <a:off x="518650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071828A2-AE4F-566A-C9FD-80D100C86853}"/>
                </a:ext>
              </a:extLst>
            </p:cNvPr>
            <p:cNvGrpSpPr/>
            <p:nvPr/>
          </p:nvGrpSpPr>
          <p:grpSpPr>
            <a:xfrm>
              <a:off x="2751525" y="1881040"/>
              <a:ext cx="2747851" cy="2355982"/>
              <a:chOff x="2751525" y="1881040"/>
              <a:chExt cx="2747851" cy="235598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D696F1-8B5D-9FCB-643A-B7FCC5BEE151}"/>
                  </a:ext>
                </a:extLst>
              </p:cNvPr>
              <p:cNvSpPr txBox="1"/>
              <p:nvPr/>
            </p:nvSpPr>
            <p:spPr>
              <a:xfrm>
                <a:off x="2751889" y="2306370"/>
                <a:ext cx="2747487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Поощрение </a:t>
                </a:r>
              </a:p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лучших </a:t>
                </a:r>
                <a:r>
                  <a:rPr lang="ru-RU" sz="1400" dirty="0">
                    <a:solidFill>
                      <a:srgbClr val="003166"/>
                    </a:solidFill>
                  </a:rPr>
                  <a:t>педагогических практик при преподавании финансовой </a:t>
                </a:r>
                <a:r>
                  <a:rPr lang="ru-RU" sz="1400" dirty="0" smtClean="0">
                    <a:solidFill>
                      <a:srgbClr val="003166"/>
                    </a:solidFill>
                  </a:rPr>
                  <a:t>грамотности</a:t>
                </a:r>
                <a:endParaRPr lang="ru-RU" sz="1400" dirty="0">
                  <a:solidFill>
                    <a:srgbClr val="003166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E104AE-2881-55C7-7133-868A526B61F8}"/>
                  </a:ext>
                </a:extLst>
              </p:cNvPr>
              <p:cNvSpPr txBox="1"/>
              <p:nvPr/>
            </p:nvSpPr>
            <p:spPr>
              <a:xfrm>
                <a:off x="2751525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EFC6FC8-633C-88CB-777A-13472467A646}"/>
                </a:ext>
              </a:extLst>
            </p:cNvPr>
            <p:cNvGrpSpPr/>
            <p:nvPr/>
          </p:nvGrpSpPr>
          <p:grpSpPr>
            <a:xfrm>
              <a:off x="5551893" y="1881040"/>
              <a:ext cx="1920368" cy="2355982"/>
              <a:chOff x="5551893" y="1881040"/>
              <a:chExt cx="1920368" cy="235598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6AEE0-7703-67A0-CDC4-64C79A566F53}"/>
                  </a:ext>
                </a:extLst>
              </p:cNvPr>
              <p:cNvSpPr txBox="1"/>
              <p:nvPr/>
            </p:nvSpPr>
            <p:spPr>
              <a:xfrm>
                <a:off x="5551893" y="2306370"/>
                <a:ext cx="1920368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Расширение методического </a:t>
                </a:r>
                <a:r>
                  <a:rPr lang="ru-RU" sz="1400" dirty="0" smtClean="0">
                    <a:solidFill>
                      <a:srgbClr val="003166"/>
                    </a:solidFill>
                  </a:rPr>
                  <a:t>инструментария для участников реализации Стратегии 2030 </a:t>
                </a:r>
              </a:p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 </a:t>
                </a:r>
                <a:endParaRPr lang="ru-RU" sz="1400" dirty="0">
                  <a:solidFill>
                    <a:srgbClr val="003166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BE39CB-62BB-E1C4-40DE-101B018318C1}"/>
                  </a:ext>
                </a:extLst>
              </p:cNvPr>
              <p:cNvSpPr txBox="1"/>
              <p:nvPr/>
            </p:nvSpPr>
            <p:spPr>
              <a:xfrm>
                <a:off x="5553862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E43612DB-CA69-C3A1-09D3-F3B638770D37}"/>
                </a:ext>
              </a:extLst>
            </p:cNvPr>
            <p:cNvGrpSpPr/>
            <p:nvPr/>
          </p:nvGrpSpPr>
          <p:grpSpPr>
            <a:xfrm>
              <a:off x="7524778" y="1881040"/>
              <a:ext cx="2078844" cy="2355982"/>
              <a:chOff x="7524778" y="1881040"/>
              <a:chExt cx="2078844" cy="235598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7D32D8-44D2-E827-7137-11FE2527E76E}"/>
                  </a:ext>
                </a:extLst>
              </p:cNvPr>
              <p:cNvSpPr txBox="1"/>
              <p:nvPr/>
            </p:nvSpPr>
            <p:spPr>
              <a:xfrm>
                <a:off x="7524778" y="2306370"/>
                <a:ext cx="2078844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Качественное педагогическое наполнение приёмов и методов развития финансовой грамотности в интересах развития экономики страны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72D27D-39C2-D41E-DD9D-91C7FDE7FFA1}"/>
                  </a:ext>
                </a:extLst>
              </p:cNvPr>
              <p:cNvSpPr txBox="1"/>
              <p:nvPr/>
            </p:nvSpPr>
            <p:spPr>
              <a:xfrm>
                <a:off x="7530635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4837B46-DE1F-A501-1836-C51CE4EBEF5C}"/>
                </a:ext>
              </a:extLst>
            </p:cNvPr>
            <p:cNvGrpSpPr/>
            <p:nvPr/>
          </p:nvGrpSpPr>
          <p:grpSpPr>
            <a:xfrm>
              <a:off x="9656139" y="1881040"/>
              <a:ext cx="2078844" cy="2355982"/>
              <a:chOff x="9656139" y="1881040"/>
              <a:chExt cx="2078844" cy="235598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BBBCB6-E510-D96E-4B3C-E7A46C5F08FE}"/>
                  </a:ext>
                </a:extLst>
              </p:cNvPr>
              <p:cNvSpPr txBox="1"/>
              <p:nvPr/>
            </p:nvSpPr>
            <p:spPr>
              <a:xfrm>
                <a:off x="9656139" y="2306370"/>
                <a:ext cx="2078844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Ф</a:t>
                </a:r>
                <a:r>
                  <a:rPr lang="ru-RU" sz="1400" dirty="0" smtClean="0">
                    <a:solidFill>
                      <a:srgbClr val="003166"/>
                    </a:solidFill>
                  </a:rPr>
                  <a:t>ормирование </a:t>
                </a:r>
                <a:r>
                  <a:rPr lang="ru-RU" sz="1400" dirty="0">
                    <a:solidFill>
                      <a:srgbClr val="003166"/>
                    </a:solidFill>
                  </a:rPr>
                  <a:t>портфеля региональных практик и проектов при решении задач повышения финансовой культуры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183912-AD1E-5F6D-2F3F-3BFAC912BF1D}"/>
                  </a:ext>
                </a:extLst>
              </p:cNvPr>
              <p:cNvSpPr txBox="1"/>
              <p:nvPr/>
            </p:nvSpPr>
            <p:spPr>
              <a:xfrm>
                <a:off x="9656139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4492869" y="3437068"/>
            <a:ext cx="31187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fmc.hse.ru/konkurs_fp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26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223" y="2334723"/>
            <a:ext cx="2920237" cy="2834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2615" y="1213338"/>
            <a:ext cx="1001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Всероссийское сетевое педагогическое сообщество (ВСПС) как коммуникационный инструмент информационно-методического обмена педагогов финансовой грамотности</a:t>
            </a:r>
            <a:endParaRPr lang="ru-RU" dirty="0">
              <a:solidFill>
                <a:srgbClr val="0F2C6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8123" y="3105835"/>
            <a:ext cx="436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информация на сайте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https://fmc.hse.ru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социальных сетях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https://vk.com/fmchse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7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71899" y="3991708"/>
            <a:ext cx="76756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cap="all" dirty="0" smtClean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 smtClean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7686" y="1626577"/>
            <a:ext cx="6304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Организация и проведение Ежегодного Всероссийского Конкурса профессионального мастерства педагогов финансовой грамотности «Финансовая перемена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Нормативные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документы проведения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мероприятия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Номинации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и категории участников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конкурса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87" y="3563687"/>
            <a:ext cx="3092835" cy="20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55921"/>
              </p:ext>
            </p:extLst>
          </p:nvPr>
        </p:nvGraphicFramePr>
        <p:xfrm>
          <a:off x="247973" y="216977"/>
          <a:ext cx="11732217" cy="6297420"/>
        </p:xfrm>
        <a:graphic>
          <a:graphicData uri="http://schemas.openxmlformats.org/drawingml/2006/table">
            <a:tbl>
              <a:tblPr firstRow="1" firstCol="1" bandRow="1"/>
              <a:tblGrid>
                <a:gridCol w="3940188">
                  <a:extLst>
                    <a:ext uri="{9D8B030D-6E8A-4147-A177-3AD203B41FA5}">
                      <a16:colId xmlns:a16="http://schemas.microsoft.com/office/drawing/2014/main" val="238148122"/>
                    </a:ext>
                  </a:extLst>
                </a:gridCol>
                <a:gridCol w="1762492">
                  <a:extLst>
                    <a:ext uri="{9D8B030D-6E8A-4147-A177-3AD203B41FA5}">
                      <a16:colId xmlns:a16="http://schemas.microsoft.com/office/drawing/2014/main" val="2511555752"/>
                    </a:ext>
                  </a:extLst>
                </a:gridCol>
                <a:gridCol w="2348511">
                  <a:extLst>
                    <a:ext uri="{9D8B030D-6E8A-4147-A177-3AD203B41FA5}">
                      <a16:colId xmlns:a16="http://schemas.microsoft.com/office/drawing/2014/main" val="1314480635"/>
                    </a:ext>
                  </a:extLst>
                </a:gridCol>
                <a:gridCol w="3681026">
                  <a:extLst>
                    <a:ext uri="{9D8B030D-6E8A-4147-A177-3AD203B41FA5}">
                      <a16:colId xmlns:a16="http://schemas.microsoft.com/office/drawing/2014/main" val="347963172"/>
                    </a:ext>
                  </a:extLst>
                </a:gridCol>
              </a:tblGrid>
              <a:tr h="1902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Приволжский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(Оренбургская обл., Пензенская обл., Республика Башкортостан,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Марий Эл, Республика Татарстан, Самарская область,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Ульяновская область)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Ситдикова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Елена Геннадьевна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vektorufa@mail.ru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Уфа,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Мингажева,120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20922"/>
                  </a:ext>
                </a:extLst>
              </a:tr>
              <a:tr h="952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Приволжский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(Пермский край,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Удмуртская Республика,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Нижегородская область)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Жукова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Наталья Юрьевна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dirty="0" err="1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zhukovanu</a:t>
                      </a: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08@</a:t>
                      </a:r>
                      <a:r>
                        <a:rPr lang="en-US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b="0" u="sng" dirty="0" err="1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mmcperm@mail.ru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mmc@hse.ru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Пермь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Лебедева,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д.27,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306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54916"/>
                  </a:ext>
                </a:extLst>
              </a:tr>
              <a:tr h="476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Северо-Западный 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Шахвердова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Анна Эдуардовна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ashakhverdova@hse.ru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Санкт-Петербург,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Союза Печатников, д. 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94020"/>
                  </a:ext>
                </a:extLst>
              </a:tr>
              <a:tr h="543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Сибирский </a:t>
                      </a:r>
                      <a:endParaRPr lang="ru-RU" sz="1100" b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1100" b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Блок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Мария Евгеньевна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blokmaru@mail.ru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Барнаул,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проспект Социалистический, 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31029"/>
                  </a:ext>
                </a:extLst>
              </a:tr>
              <a:tr h="714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Уральский 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Кетова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Ирина Александровна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IAKetova</a:t>
                      </a:r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@</a:t>
                      </a: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fa</a:t>
                      </a:r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ru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область,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Работниц, д.58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86741"/>
                  </a:ext>
                </a:extLst>
              </a:tr>
              <a:tr h="957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Центральный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Некрасова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Лилия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Башева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Елена Ивановна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nekrasova.65@mail.ru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eibasheva@hse.ru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Курская область, г. Курск, ул. Садовая  д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Покровский бульвар, 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89598"/>
                  </a:ext>
                </a:extLst>
              </a:tr>
              <a:tr h="729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Южный 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округ,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Северо-Кавказский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Урманов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Дмитрий Васильевич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dv_@list.ru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Краснодар, ул. Трамвайная 2/6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2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287" y="914400"/>
            <a:ext cx="116111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поставленной цели необходимо решить следующие взаимосвязанные задачи настоящей Стратегии: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внедрение и своевременная актуализация образовательных программ, обеспечивающих формирование финансовой культуры, в систему образования Российской Федерации на всех уровнях </a:t>
            </a:r>
            <a:r>
              <a:rPr lang="ru-RU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(общего и профессионального образования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развитие институциональной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 и учебно-методических ресурсов образовательного сообщества, обеспечение непрерывности образования по формированию компетенций в области финансов;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всероссийских олимпиадных состязаний среди учащихся и студентов по профилю финансовая грамотность; </a:t>
            </a:r>
            <a:r>
              <a:rPr lang="ru-RU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и регулярное повышение квалификации педагогических работников на разных уровнях;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всероссийских конкурсов педагогического мастерства среди педагогов финансовой грамотности;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всероссийского экспертного педагогического сообщества по вопросам методики обучения и просвещения в области финансовой грамотности и финансовой культуры;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др.  </a:t>
            </a:r>
          </a:p>
          <a:p>
            <a:pPr lvl="0" indent="450215" algn="just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Из Стратегии 2030 г.)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32" y="-495151"/>
            <a:ext cx="86436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265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342265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342265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342265"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медийного продвижения информационных материалов по финансовой грамотности активно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используются сайты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основных участников реализации Стратегии, средства массовой информации 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социальные сети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представители блогосферы, онлайн-приложения и другие Интернет-ресурсы. Большой популярностью пользуются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онлайн-уроки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финансовой грамотности, проводимые в школах, а также обучающие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вебинары и семинары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интерактивной форме для всех категорий слушателей. </a:t>
            </a:r>
          </a:p>
          <a:p>
            <a:pPr lvl="0" indent="342265" algn="just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(Из Стратегии – 2030 г.)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58" y="1928237"/>
            <a:ext cx="2096282" cy="26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013859" y="2391508"/>
            <a:ext cx="9970427" cy="633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Победителей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ждут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приглашение на научные и публичные мероприятия по финансовой грамотности, дипломы и ценные подарки от организаторов и партнеров Конкурса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Победители Конкурса приглашены выступить на международной научно-практической конференции «Финансовая культура детям и молодежи: инвестиции в успех»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Петербургского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международного образовательного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форума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Участники цикла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вебинаров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по финансовой грамотности Федерального методического центра НИУ ВШЭ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fmc.hse.ru/vebinar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Победителей номинаций на Московском финансовом форуме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fmc.hse.ru/konkurs_fp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Вручение Дипломов Победителям и Номинантам федерального этапа Конкурса, награждение сертификатами ФМЦ НИУ ВШЭ участников Конкурса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призами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партнера Конкурса Благотворительного фонда «Вклад в будущее»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в социальных сетях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https://vk.com/fmchse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ресурсах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соорганизатров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партнеров Конкурса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58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058" y="1046285"/>
            <a:ext cx="9383188" cy="10990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Подведение </a:t>
            </a:r>
            <a:r>
              <a:rPr lang="ru-RU" sz="2400" dirty="0" smtClean="0">
                <a:solidFill>
                  <a:srgbClr val="002060"/>
                </a:solidFill>
              </a:rPr>
              <a:t>итогов и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награждение </a:t>
            </a:r>
            <a:r>
              <a:rPr lang="ru-RU" sz="2400" dirty="0" smtClean="0">
                <a:solidFill>
                  <a:srgbClr val="002060"/>
                </a:solidFill>
              </a:rPr>
              <a:t>победителей и призеров «Финансовой перемены»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ФМЦ НИУ ВШЭ, начальник методического отдела, д.и.н., профессор Палехова Полина Вячеславовна, ppalekhova@hse. ru</a:t>
            </a:r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F133-126C-5944-A0E4-6A9616EDC0DA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561" y="800100"/>
            <a:ext cx="2848708" cy="7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6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81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F27721-2443-A682-9E4E-A4AFDD15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76" y="163616"/>
            <a:ext cx="4950070" cy="61708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7393" y="2551837"/>
            <a:ext cx="6901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Сроки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проведения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Конкурса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«Финансовая перемена» в 2024-2025 гг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.: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региональный этап с 09 сентября 2024 г. по 24 января 2025 г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федеральный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этап с 25 января 2025 г. по 05 марта 2025 г.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информация на сайте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hlinkClick r:id="rId3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hlinkClick r:id="rId3"/>
              </a:rPr>
              <a:t>fmc.hse.ru/konkurs_fp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271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2037" y="404446"/>
            <a:ext cx="89329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Нормативный пакет документов Конкурса </a:t>
            </a:r>
          </a:p>
          <a:p>
            <a:pPr lvl="0" algn="ctr"/>
            <a:r>
              <a:rPr lang="en-US" sz="2800" b="1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  <a:hlinkClick r:id="rId2"/>
              </a:rPr>
              <a:t>https://</a:t>
            </a:r>
            <a:r>
              <a:rPr lang="en-US" sz="2800" b="1" kern="0" dirty="0" smtClean="0">
                <a:solidFill>
                  <a:schemeClr val="tx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  <a:hlinkClick r:id="rId2"/>
              </a:rPr>
              <a:t>fmc.hse.ru/konkurs_fp</a:t>
            </a:r>
            <a:r>
              <a:rPr lang="ru-RU" sz="2800" b="1" kern="0" dirty="0" smtClean="0">
                <a:solidFill>
                  <a:schemeClr val="tx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8" y="1621767"/>
            <a:ext cx="3361211" cy="4343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16" y="1621767"/>
            <a:ext cx="3204097" cy="4485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09" y="1621766"/>
            <a:ext cx="3061016" cy="43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2BC723-C4A7-AC09-13BB-1AA48804A58A}"/>
              </a:ext>
            </a:extLst>
          </p:cNvPr>
          <p:cNvSpPr txBox="1"/>
          <p:nvPr/>
        </p:nvSpPr>
        <p:spPr>
          <a:xfrm>
            <a:off x="825679" y="2272174"/>
            <a:ext cx="3967069" cy="956459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Лучшее методическое обеспечение реализации программы по финансовой грамотности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A3753-618B-765D-76C6-84BE8E696B98}"/>
              </a:ext>
            </a:extLst>
          </p:cNvPr>
          <p:cNvSpPr txBox="1"/>
          <p:nvPr/>
        </p:nvSpPr>
        <p:spPr>
          <a:xfrm>
            <a:off x="825679" y="1841287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9AEFB-D04B-648B-A531-2C428315BFE0}"/>
              </a:ext>
            </a:extLst>
          </p:cNvPr>
          <p:cNvSpPr txBox="1"/>
          <p:nvPr/>
        </p:nvSpPr>
        <p:spPr>
          <a:xfrm>
            <a:off x="4902379" y="2272174"/>
            <a:ext cx="2462310" cy="956459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Конкурс инновационных технологий в обучении финансовой грамотности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28FC-28B4-A5BB-EB68-278314651B7F}"/>
              </a:ext>
            </a:extLst>
          </p:cNvPr>
          <p:cNvSpPr txBox="1"/>
          <p:nvPr/>
        </p:nvSpPr>
        <p:spPr>
          <a:xfrm>
            <a:off x="4902378" y="1841287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C17D8-15BA-C992-8A58-7EBB199BA0FA}"/>
              </a:ext>
            </a:extLst>
          </p:cNvPr>
          <p:cNvSpPr txBox="1"/>
          <p:nvPr/>
        </p:nvSpPr>
        <p:spPr>
          <a:xfrm>
            <a:off x="7474320" y="2272174"/>
            <a:ext cx="3756200" cy="956459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Лучшая модель реализации программы финансовой грамотности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F8ACF-8339-A045-396C-8531CC7181B1}"/>
              </a:ext>
            </a:extLst>
          </p:cNvPr>
          <p:cNvSpPr txBox="1"/>
          <p:nvPr/>
        </p:nvSpPr>
        <p:spPr>
          <a:xfrm>
            <a:off x="7474320" y="1841287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A67E4-96D4-41C9-85D1-A0509683A90A}"/>
              </a:ext>
            </a:extLst>
          </p:cNvPr>
          <p:cNvSpPr txBox="1"/>
          <p:nvPr/>
        </p:nvSpPr>
        <p:spPr>
          <a:xfrm>
            <a:off x="825678" y="3262865"/>
            <a:ext cx="396706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Разработки и методического обеспечения занятий, мероприятий и практических кейсов по финансовой грамотности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например: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«Урок по финансовой грамотности»;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«Урок с включением дидактических элементов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грамотности»;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«Лучшая рабочая программа»;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«Лучшие олимпиадные задания по финансовой грамотности»;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«Внеурочное мероприятие по финансовой грамотности» (разработка программы и методическое обеспечение внеурочной деятельности 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электива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факультатива, кружка, разработка программы воспитательной работы с целью реализации задач финансовой грамотности) и др.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82D08-0CE3-F68B-A2F5-C86252D9C880}"/>
              </a:ext>
            </a:extLst>
          </p:cNvPr>
          <p:cNvSpPr txBox="1"/>
          <p:nvPr/>
        </p:nvSpPr>
        <p:spPr>
          <a:xfrm>
            <a:off x="4902379" y="3262865"/>
            <a:ext cx="24623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Новые образовательные инициативы по финансовой грамотности, моделирование проектной деятельности сетевого взаимодействия с участием образовательных площадок методической сети ФМЦ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DCD8A3-8BE8-5F03-EE84-97B70537E992}"/>
              </a:ext>
            </a:extLst>
          </p:cNvPr>
          <p:cNvSpPr txBox="1"/>
          <p:nvPr/>
        </p:nvSpPr>
        <p:spPr>
          <a:xfrm>
            <a:off x="7474320" y="3262865"/>
            <a:ext cx="389200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проведение мероприятий по финансовой грамотности;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примеры наставничества и распространение педагогического опыта лучших педагогов, участвующих в реализации задач финансовой грамотности системы общего и среднего профессионального образования;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работа педагогов на методических площадках и представление результатов деятельности профессионального мастерства по финансовой грамотности и др.;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BCB75E6-4498-1C57-C8E3-6C11DDD6A664}"/>
              </a:ext>
            </a:extLst>
          </p:cNvPr>
          <p:cNvSpPr txBox="1">
            <a:spLocks/>
          </p:cNvSpPr>
          <p:nvPr/>
        </p:nvSpPr>
        <p:spPr>
          <a:xfrm>
            <a:off x="3038963" y="466204"/>
            <a:ext cx="5914537" cy="468000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 конкурса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DB863-B0A7-D228-943A-220CFAD47F19}"/>
              </a:ext>
            </a:extLst>
          </p:cNvPr>
          <p:cNvSpPr txBox="1"/>
          <p:nvPr/>
        </p:nvSpPr>
        <p:spPr>
          <a:xfrm>
            <a:off x="2259623" y="934204"/>
            <a:ext cx="87219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 Положения о Ежегодном Всероссийским  конкурсе профессионального мастерства педагогов финансовой грамотности 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Приказ НИУ ВШЭ № 6.18.1-01/080823-8 от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08.08.2023, </a:t>
            </a:r>
            <a:r>
              <a:rPr lang="ru-RU" sz="1100" dirty="0" smtClean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100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НИУ ВШЭ № 6.18-01/230724-10 от 23.07.2024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FC17D8-15BA-C992-8A58-7EBB199BA0FA}"/>
              </a:ext>
            </a:extLst>
          </p:cNvPr>
          <p:cNvSpPr txBox="1"/>
          <p:nvPr/>
        </p:nvSpPr>
        <p:spPr>
          <a:xfrm>
            <a:off x="1450732" y="3182814"/>
            <a:ext cx="6638192" cy="88802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 smtClean="0">
                <a:solidFill>
                  <a:srgbClr val="003166"/>
                </a:solidFill>
              </a:rPr>
              <a:t>Лучшие практики обучения финансовой грамотности детей-сирот и детей, </a:t>
            </a:r>
          </a:p>
          <a:p>
            <a:r>
              <a:rPr lang="ru-RU" sz="1600" dirty="0" smtClean="0">
                <a:solidFill>
                  <a:srgbClr val="003166"/>
                </a:solidFill>
              </a:rPr>
              <a:t>оставшихся без попечения родителей</a:t>
            </a:r>
            <a:endParaRPr lang="ru-RU" sz="1600" dirty="0">
              <a:solidFill>
                <a:srgbClr val="0031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F8ACF-8339-A045-396C-8531CC7181B1}"/>
              </a:ext>
            </a:extLst>
          </p:cNvPr>
          <p:cNvSpPr txBox="1"/>
          <p:nvPr/>
        </p:nvSpPr>
        <p:spPr>
          <a:xfrm>
            <a:off x="1503486" y="2400300"/>
            <a:ext cx="984738" cy="559013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BCB75E6-4498-1C57-C8E3-6C11DDD6A664}"/>
              </a:ext>
            </a:extLst>
          </p:cNvPr>
          <p:cNvSpPr txBox="1">
            <a:spLocks/>
          </p:cNvSpPr>
          <p:nvPr/>
        </p:nvSpPr>
        <p:spPr>
          <a:xfrm>
            <a:off x="2101362" y="466203"/>
            <a:ext cx="8915399" cy="843851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Номинации </a:t>
            </a:r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DB863-B0A7-D228-943A-220CFAD47F19}"/>
              </a:ext>
            </a:extLst>
          </p:cNvPr>
          <p:cNvSpPr txBox="1"/>
          <p:nvPr/>
        </p:nvSpPr>
        <p:spPr>
          <a:xfrm>
            <a:off x="2488223" y="934204"/>
            <a:ext cx="85285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Положения о Ежегодном Всероссийским  конкурсе профессионального мастерства педагогов финансовой грамотности 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НИУ ВШЭ № 6.18-01/230724-10 от 23.07.2024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E1DAD9E-59BE-E39F-7F8C-4B3B0EE81EC2}"/>
              </a:ext>
            </a:extLst>
          </p:cNvPr>
          <p:cNvGrpSpPr/>
          <p:nvPr/>
        </p:nvGrpSpPr>
        <p:grpSpPr>
          <a:xfrm>
            <a:off x="2982774" y="466204"/>
            <a:ext cx="6644221" cy="1406719"/>
            <a:chOff x="3038962" y="466204"/>
            <a:chExt cx="6644221" cy="1406719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459F0FAA-D156-F890-E57A-5F43687E37D3}"/>
                </a:ext>
              </a:extLst>
            </p:cNvPr>
            <p:cNvSpPr txBox="1">
              <a:spLocks/>
            </p:cNvSpPr>
            <p:nvPr/>
          </p:nvSpPr>
          <p:spPr>
            <a:xfrm>
              <a:off x="3038963" y="466204"/>
              <a:ext cx="6207341" cy="468000"/>
            </a:xfrm>
            <a:prstGeom prst="rect">
              <a:avLst/>
            </a:prstGeom>
            <a:solidFill>
              <a:srgbClr val="003166"/>
            </a:solidFill>
            <a:ln>
              <a:noFill/>
            </a:ln>
          </p:spPr>
          <p:txBody>
            <a:bodyPr wrap="square" tIns="36000" bIns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6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Категории участников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F3EEAA-9084-502E-59FF-72E94E5663F3}"/>
                </a:ext>
              </a:extLst>
            </p:cNvPr>
            <p:cNvSpPr txBox="1"/>
            <p:nvPr/>
          </p:nvSpPr>
          <p:spPr>
            <a:xfrm>
              <a:off x="3038962" y="934204"/>
              <a:ext cx="6644221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Положения о Ежегодном Всероссийским  конкурсе профессионального мастерства педагогов финансовой грамотности </a:t>
              </a:r>
              <a:endParaRPr lang="ru-RU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Приказ НИУ ВШЭ № 6.18.1-01/080823-8 от </a:t>
              </a:r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08.08.2023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ru-RU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Приказ НИУ ВШЭ № 6.18-01/230724-10 от 23.07.2024)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2001FD3-4720-C209-BF5F-ED84C132AC75}"/>
              </a:ext>
            </a:extLst>
          </p:cNvPr>
          <p:cNvSpPr txBox="1"/>
          <p:nvPr/>
        </p:nvSpPr>
        <p:spPr>
          <a:xfrm>
            <a:off x="4439346" y="2603893"/>
            <a:ext cx="2593063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образовательных организаций, реализующих образовательные програм-мы среднего </a:t>
            </a:r>
            <a:r>
              <a:rPr lang="ru-RU" sz="1600" dirty="0" smtClean="0">
                <a:solidFill>
                  <a:srgbClr val="003166"/>
                </a:solidFill>
              </a:rPr>
              <a:t>профессионального </a:t>
            </a:r>
            <a:r>
              <a:rPr lang="ru-RU" sz="1600" dirty="0">
                <a:solidFill>
                  <a:srgbClr val="003166"/>
                </a:solidFill>
              </a:rPr>
              <a:t>образования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606825-0D6C-8D1E-2C1A-52DBCE1041D0}"/>
              </a:ext>
            </a:extLst>
          </p:cNvPr>
          <p:cNvSpPr txBox="1"/>
          <p:nvPr/>
        </p:nvSpPr>
        <p:spPr>
          <a:xfrm>
            <a:off x="4439346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F2E4C2-CA0F-3B79-004D-42A9BBC14E04}"/>
              </a:ext>
            </a:extLst>
          </p:cNvPr>
          <p:cNvSpPr txBox="1"/>
          <p:nvPr/>
        </p:nvSpPr>
        <p:spPr>
          <a:xfrm>
            <a:off x="690666" y="2603893"/>
            <a:ext cx="1744102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дошкольных образовательных организаций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76547C-BA3B-FCA9-156B-245BDFEC9FC6}"/>
              </a:ext>
            </a:extLst>
          </p:cNvPr>
          <p:cNvSpPr txBox="1"/>
          <p:nvPr/>
        </p:nvSpPr>
        <p:spPr>
          <a:xfrm>
            <a:off x="690666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DB46EB-FD20-3A13-990A-1F90F761F60B}"/>
              </a:ext>
            </a:extLst>
          </p:cNvPr>
          <p:cNvSpPr txBox="1"/>
          <p:nvPr/>
        </p:nvSpPr>
        <p:spPr>
          <a:xfrm>
            <a:off x="2565006" y="2603893"/>
            <a:ext cx="1744102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обще-образовательных организаций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2EF986-0DBF-CB3A-650F-82F2FF03DD25}"/>
              </a:ext>
            </a:extLst>
          </p:cNvPr>
          <p:cNvSpPr txBox="1"/>
          <p:nvPr/>
        </p:nvSpPr>
        <p:spPr>
          <a:xfrm>
            <a:off x="2565006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AC3C2-E454-96EE-9C27-DFBB17A9721C}"/>
              </a:ext>
            </a:extLst>
          </p:cNvPr>
          <p:cNvSpPr txBox="1"/>
          <p:nvPr/>
        </p:nvSpPr>
        <p:spPr>
          <a:xfrm>
            <a:off x="7162647" y="2603893"/>
            <a:ext cx="2464348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(воспитатели) организаций для детей-сирот и детей, оставшихся без попечения родителей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FABDD4-31BB-BA56-2CAC-B395401095E4}"/>
              </a:ext>
            </a:extLst>
          </p:cNvPr>
          <p:cNvSpPr txBox="1"/>
          <p:nvPr/>
        </p:nvSpPr>
        <p:spPr>
          <a:xfrm>
            <a:off x="7162647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992548-C928-CE63-8473-074121DB3C14}"/>
              </a:ext>
            </a:extLst>
          </p:cNvPr>
          <p:cNvSpPr txBox="1"/>
          <p:nvPr/>
        </p:nvSpPr>
        <p:spPr>
          <a:xfrm>
            <a:off x="9757233" y="2603893"/>
            <a:ext cx="1744102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дополнительного образования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C37AEC-55F8-6A09-ABD2-C5ED6F2A924B}"/>
              </a:ext>
            </a:extLst>
          </p:cNvPr>
          <p:cNvSpPr txBox="1"/>
          <p:nvPr/>
        </p:nvSpPr>
        <p:spPr>
          <a:xfrm>
            <a:off x="9757233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09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898D7C-3EFA-E3CC-0209-01FE78171325}"/>
              </a:ext>
            </a:extLst>
          </p:cNvPr>
          <p:cNvSpPr txBox="1"/>
          <p:nvPr/>
        </p:nvSpPr>
        <p:spPr>
          <a:xfrm>
            <a:off x="773723" y="1160585"/>
            <a:ext cx="110255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Методические </a:t>
            </a:r>
            <a:r>
              <a:rPr lang="ru-RU" sz="2000" dirty="0" smtClean="0"/>
              <a:t>задачи,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которые как традиционным, так и инновационным методами организации Конкурса, формируются, оттачиваются и тиражируются, -  </a:t>
            </a:r>
            <a:endParaRPr lang="ru-RU" sz="2000" dirty="0" smtClean="0"/>
          </a:p>
          <a:p>
            <a:r>
              <a:rPr lang="ru-RU" sz="2000" dirty="0" smtClean="0"/>
              <a:t>носят </a:t>
            </a:r>
            <a:r>
              <a:rPr lang="ru-RU" sz="2000" dirty="0"/>
              <a:t>важный характер не только, как методическая модель отражения современной действительности, мобильности, способа восприятия, осмысления, запоминания </a:t>
            </a:r>
            <a:br>
              <a:rPr lang="ru-RU" sz="2000" dirty="0"/>
            </a:br>
            <a:r>
              <a:rPr lang="ru-RU" sz="2000" dirty="0"/>
              <a:t>и передачи информации, </a:t>
            </a:r>
            <a:endParaRPr lang="ru-RU" sz="2000" dirty="0" smtClean="0"/>
          </a:p>
          <a:p>
            <a:r>
              <a:rPr lang="ru-RU" sz="2000" dirty="0" smtClean="0"/>
              <a:t>но </a:t>
            </a:r>
            <a:r>
              <a:rPr lang="ru-RU" sz="2000" dirty="0"/>
              <a:t>и закладывают тренды образовательных тенденций </a:t>
            </a:r>
            <a:br>
              <a:rPr lang="ru-RU" sz="2000" dirty="0"/>
            </a:br>
            <a:r>
              <a:rPr lang="ru-RU" sz="2000" dirty="0"/>
              <a:t>в организации обучения финансовой грамотности и формирования финансовой культуры, перехода на повсеместное использования методов активного обучения, что отвечает требованиям модели обучения </a:t>
            </a:r>
            <a:r>
              <a:rPr lang="ru-RU" sz="2000" dirty="0" smtClean="0"/>
              <a:t>21 </a:t>
            </a:r>
            <a:r>
              <a:rPr lang="ru-RU" sz="2000" dirty="0"/>
              <a:t>века. </a:t>
            </a:r>
            <a:endParaRPr lang="ru-RU" sz="2000" dirty="0" smtClean="0"/>
          </a:p>
          <a:p>
            <a:r>
              <a:rPr lang="ru-RU" sz="2000" dirty="0" smtClean="0"/>
              <a:t>Все </a:t>
            </a:r>
            <a:r>
              <a:rPr lang="ru-RU" sz="2000" dirty="0"/>
              <a:t>больше приоритетов отводится </a:t>
            </a:r>
            <a:r>
              <a:rPr lang="ru-RU" sz="2000" dirty="0" err="1"/>
              <a:t>практикориентированному</a:t>
            </a:r>
            <a:r>
              <a:rPr lang="ru-RU" sz="2000" dirty="0"/>
              <a:t>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28641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purl.org/dc/terms/"/>
    <ds:schemaRef ds:uri="http://schemas.openxmlformats.org/package/2006/metadata/core-properties"/>
    <ds:schemaRef ds:uri="9875bd71-cde8-496c-a136-433f55d5e6d0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2026</Words>
  <Application>Microsoft Office PowerPoint</Application>
  <PresentationFormat>Широкоэкранный</PresentationFormat>
  <Paragraphs>351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Arial Unicode MS</vt:lpstr>
      <vt:lpstr>Calibri</vt:lpstr>
      <vt:lpstr>Calibri Light</vt:lpstr>
      <vt:lpstr>HSE Sans</vt:lpstr>
      <vt:lpstr>Muller Regular</vt:lpstr>
      <vt:lpstr>Times New Roman</vt:lpstr>
      <vt:lpstr>Wingdings</vt:lpstr>
      <vt:lpstr>Office Theme</vt:lpstr>
      <vt:lpstr>1_Office Theme</vt:lpstr>
      <vt:lpstr>«Финансовая перемена» – навстречу успеху   (Ежегодный Всероссийский конкурс  профессионального мастерства педагогов финансовой грамотности.)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 и  награждение победителей и призеров «Финансовой перемены»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Администратор</cp:lastModifiedBy>
  <cp:revision>80</cp:revision>
  <cp:lastPrinted>2024-03-20T07:36:02Z</cp:lastPrinted>
  <dcterms:created xsi:type="dcterms:W3CDTF">2021-11-11T08:52:47Z</dcterms:created>
  <dcterms:modified xsi:type="dcterms:W3CDTF">2024-10-09T10:07:04Z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