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817" r:id="rId2"/>
    <p:sldMasterId id="2147483797" r:id="rId3"/>
  </p:sldMasterIdLst>
  <p:notesMasterIdLst>
    <p:notesMasterId r:id="rId9"/>
  </p:notesMasterIdLst>
  <p:handoutMasterIdLst>
    <p:handoutMasterId r:id="rId10"/>
  </p:handoutMasterIdLst>
  <p:sldIdLst>
    <p:sldId id="700" r:id="rId4"/>
    <p:sldId id="494" r:id="rId5"/>
    <p:sldId id="256" r:id="rId6"/>
    <p:sldId id="359" r:id="rId7"/>
    <p:sldId id="753" r:id="rId8"/>
  </p:sldIdLst>
  <p:sldSz cx="12598400" cy="7086600"/>
  <p:notesSz cx="6858000" cy="9144000"/>
  <p:defaultTextStyle>
    <a:defPPr marL="0" marR="0" indent="0" algn="l" defTabSz="472413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3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36207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72413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708620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44827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81033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417240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53447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89653" algn="ctr" defTabSz="12597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4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296" userDrawn="1">
          <p15:clr>
            <a:srgbClr val="A4A3A4"/>
          </p15:clr>
        </p15:guide>
        <p15:guide id="2" pos="39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4C0CCD-D7AB-058A-8C60-7ABFF7624E47}" name="Aliev, Timur" initials="AT" userId="S::aliev@mikh-partn.ru::b6628404-aa6e-455f-aaff-06d4f50541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C3B0"/>
    <a:srgbClr val="320366"/>
    <a:srgbClr val="FFFFFF"/>
    <a:srgbClr val="000000"/>
    <a:srgbClr val="203856"/>
    <a:srgbClr val="FF3879"/>
    <a:srgbClr val="D9D9D9"/>
    <a:srgbClr val="EF05BD"/>
    <a:srgbClr val="F34F6E"/>
    <a:srgbClr val="88B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4" autoAdjust="0"/>
    <p:restoredTop sz="96327" autoAdjust="0"/>
  </p:normalViewPr>
  <p:slideViewPr>
    <p:cSldViewPr snapToGrid="0" showGuides="1">
      <p:cViewPr varScale="1">
        <p:scale>
          <a:sx n="48" d="100"/>
          <a:sy n="48" d="100"/>
        </p:scale>
        <p:origin x="684" y="44"/>
      </p:cViewPr>
      <p:guideLst>
        <p:guide orient="horz" pos="4296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B86D7-0D94-4582-8E22-8C1176E92C3C}" type="datetimeFigureOut">
              <a:rPr lang="ru-RU" smtClean="0"/>
              <a:t>10.10.2024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09475-617E-4F60-9D70-964DC19CFA4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127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401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1pPr>
    <a:lvl2pPr indent="118103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2pPr>
    <a:lvl3pPr indent="236207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3pPr>
    <a:lvl4pPr indent="354310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4pPr>
    <a:lvl5pPr indent="472413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5pPr>
    <a:lvl6pPr indent="590517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6pPr>
    <a:lvl7pPr indent="708620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7pPr>
    <a:lvl8pPr indent="826723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8pPr>
    <a:lvl9pPr indent="944827" defTabSz="236207" latinLnBrk="0">
      <a:lnSpc>
        <a:spcPct val="117999"/>
      </a:lnSpc>
      <a:defRPr sz="1137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71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678D0-5C47-E44F-875C-28AD3DDAA9E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8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46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http://7CD62C35F124DF3B3DABF0455F35484C.dms.sberbank.ru/7CD62C35F124DF3B3DABF0455F35484C-EC9C8A767D49961B65E591AD4D66B9B8-B7F8963E60225430ECBB4033085E3CB4/1.png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[2: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16744" y="1095375"/>
            <a:ext cx="7395369" cy="5400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 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678F8A3-C4FB-4B60-9F5D-15C89BCD03DE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79BFC1-E527-1BF6-E93A-51E35C23A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E14EC2-19B4-000A-B2C3-0C907DBF88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07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44" userDrawn="1">
          <p15:clr>
            <a:srgbClr val="FBAE40"/>
          </p15:clr>
        </p15:guide>
        <p15:guide id="4" pos="2894" userDrawn="1">
          <p15:clr>
            <a:srgbClr val="FBAE40"/>
          </p15:clr>
        </p15:guide>
        <p15:guide id="5" pos="5047" userDrawn="1">
          <p15:clr>
            <a:srgbClr val="FBAE40"/>
          </p15:clr>
        </p15:guide>
        <p15:guide id="6" pos="5398" userDrawn="1">
          <p15:clr>
            <a:srgbClr val="FBAE40"/>
          </p15:clr>
        </p15:guide>
        <p15:guide id="7" pos="5222" userDrawn="1">
          <p15:clr>
            <a:srgbClr val="FBAE40"/>
          </p15:clr>
        </p15:guide>
        <p15:guide id="8" pos="272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/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08013" y="1095376"/>
            <a:ext cx="7404100" cy="105346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Объект 2"/>
          <p:cNvSpPr>
            <a:spLocks noGrp="1"/>
          </p:cNvSpPr>
          <p:nvPr>
            <p:ph sz="quarter" idx="15"/>
          </p:nvPr>
        </p:nvSpPr>
        <p:spPr>
          <a:xfrm>
            <a:off x="606425" y="2381250"/>
            <a:ext cx="11403013" cy="41148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15BF71-4D03-D8B0-8659-F7917AC48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DE29C469-74A0-3E4F-47E2-2B4B4B5D4CC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8BFA2F-CB92-8778-E829-7E19E50F9D17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FF2C1A-7C66-2D02-9309-77754918DA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  <p:sp>
        <p:nvSpPr>
          <p:cNvPr id="8" name="Заголовок слайда">
            <a:extLst>
              <a:ext uri="{FF2B5EF4-FFF2-40B4-BE49-F238E27FC236}">
                <a16:creationId xmlns:a16="http://schemas.microsoft.com/office/drawing/2014/main" id="{48A097AC-20B4-B14D-D60A-4873ABD69C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94616863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46">
          <p15:clr>
            <a:srgbClr val="FBAE40"/>
          </p15:clr>
        </p15:guide>
        <p15:guide id="2" pos="2890">
          <p15:clr>
            <a:srgbClr val="FBAE40"/>
          </p15:clr>
        </p15:guide>
        <p15:guide id="3" pos="5047">
          <p15:clr>
            <a:srgbClr val="FBAE40"/>
          </p15:clr>
        </p15:guide>
        <p15:guide id="4" pos="5398">
          <p15:clr>
            <a:srgbClr val="FBAE40"/>
          </p15:clr>
        </p15:guide>
        <p15:guide id="5" pos="5222">
          <p15:clr>
            <a:srgbClr val="FBAE40"/>
          </p15:clr>
        </p15:guide>
        <p15:guide id="6" pos="272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A762A3-56BE-CE43-8095-6D535097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78471" y="-15238"/>
            <a:ext cx="835168" cy="829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184067" cy="1183036"/>
          </a:xfrm>
          <a:prstGeom prst="rect">
            <a:avLst/>
          </a:prstGeom>
        </p:spPr>
      </p:pic>
      <p:pic>
        <p:nvPicPr>
          <p:cNvPr id="20" name="Рисунок 19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1" name="Рисунок 20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2" name="Рисунок 21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3" name="Рисунок 22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4" name="Рисунок 23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5" name="Рисунок 24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6" name="Рисунок 25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  <p:pic>
        <p:nvPicPr>
          <p:cNvPr id="27" name="Рисунок 26" descr="http://7CD62C35F124DF3B3DABF0455F35484C.dms.sberbank.ru/7CD62C35F124DF3B3DABF0455F35484C-EC9C8A767D49961B65E591AD4D66B9B8-B7F8963E60225430ECBB4033085E3CB4/1.png"/>
          <p:cNvPicPr>
            <a:picLocks/>
          </p:cNvPicPr>
          <p:nvPr userDrawn="1"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1" cy="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6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Титульны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sz="quarter" idx="22"/>
          </p:nvPr>
        </p:nvSpPr>
        <p:spPr>
          <a:xfrm>
            <a:off x="0" y="-10323"/>
            <a:ext cx="12598400" cy="5276356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20694" y="6579147"/>
            <a:ext cx="7399356" cy="329106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latin typeface="+mj-lt"/>
              </a:defRPr>
            </a:lvl1pPr>
          </a:lstStyle>
          <a:p>
            <a:r>
              <a:rPr lang="en-US" dirty="0"/>
              <a:t>Author and Date</a:t>
            </a:r>
          </a:p>
        </p:txBody>
      </p:sp>
      <p:sp>
        <p:nvSpPr>
          <p:cNvPr id="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20694" y="3014686"/>
            <a:ext cx="7389831" cy="239197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0696" y="5486326"/>
            <a:ext cx="7389830" cy="318451"/>
          </a:xfrm>
          <a:prstGeom prst="rect">
            <a:avLst/>
          </a:prstGeom>
        </p:spPr>
        <p:txBody>
          <a:bodyPr anchor="t"/>
          <a:lstStyle>
            <a:lvl1pPr>
              <a:defRPr sz="1400" b="0">
                <a:latin typeface="+mj-lt"/>
              </a:defRPr>
            </a:lvl1pPr>
            <a:lvl2pPr>
              <a:defRPr sz="2400" b="1">
                <a:latin typeface="+mj-lt"/>
              </a:defRPr>
            </a:lvl2pPr>
            <a:lvl3pPr>
              <a:defRPr sz="2400" b="1">
                <a:latin typeface="+mj-lt"/>
              </a:defRPr>
            </a:lvl3pPr>
            <a:lvl4pPr>
              <a:defRPr sz="2400" b="1">
                <a:latin typeface="+mj-lt"/>
              </a:defRPr>
            </a:lvl4pPr>
            <a:lvl5pPr>
              <a:defRPr sz="1400" b="1">
                <a:latin typeface="+mj-lt"/>
              </a:defRPr>
            </a:lvl5pPr>
          </a:lstStyle>
          <a:p>
            <a:r>
              <a:rPr dirty="0"/>
              <a:t>Presentation Subtitle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BFAB0-8198-F883-39F3-F8E86CBE38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7139" y="6258289"/>
            <a:ext cx="2113885" cy="6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553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046">
          <p15:clr>
            <a:srgbClr val="FBAE40"/>
          </p15:clr>
        </p15:guide>
        <p15:guide id="2" orient="horz" pos="332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177E15-6FE6-BA81-9A1C-D33585D75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31750" y="-34754"/>
            <a:ext cx="12685709" cy="7178504"/>
          </a:xfrm>
          <a:prstGeom prst="rect">
            <a:avLst/>
          </a:prstGeom>
        </p:spPr>
      </p:pic>
      <p:sp>
        <p:nvSpPr>
          <p:cNvPr id="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20694" y="1343025"/>
            <a:ext cx="7389831" cy="229238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dirty="0"/>
          </a:p>
        </p:txBody>
      </p:sp>
      <p:sp>
        <p:nvSpPr>
          <p:cNvPr id="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0696" y="3828416"/>
            <a:ext cx="7389830" cy="294003"/>
          </a:xfrm>
          <a:prstGeom prst="rect">
            <a:avLst/>
          </a:prstGeom>
        </p:spPr>
        <p:txBody>
          <a:bodyPr anchor="t"/>
          <a:lstStyle>
            <a:lvl1pPr>
              <a:defRPr sz="2000" b="0">
                <a:solidFill>
                  <a:schemeClr val="bg1"/>
                </a:solidFill>
                <a:latin typeface="+mj-lt"/>
              </a:defRPr>
            </a:lvl1pPr>
            <a:lvl2pPr>
              <a:defRPr sz="2400" b="1">
                <a:latin typeface="+mj-lt"/>
              </a:defRPr>
            </a:lvl2pPr>
            <a:lvl3pPr>
              <a:defRPr sz="2400" b="1">
                <a:latin typeface="+mj-lt"/>
              </a:defRPr>
            </a:lvl3pPr>
            <a:lvl4pPr>
              <a:defRPr sz="2400" b="1">
                <a:latin typeface="+mj-lt"/>
              </a:defRPr>
            </a:lvl4pPr>
            <a:lvl5pPr>
              <a:defRPr sz="1400" b="1">
                <a:latin typeface="+mj-lt"/>
              </a:defRPr>
            </a:lvl5pPr>
          </a:lstStyle>
          <a:p>
            <a:r>
              <a:rPr dirty="0"/>
              <a:t>Presentation Subtitle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963D21-0D25-95DC-71DB-27F553885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9019" y="6030913"/>
            <a:ext cx="1932006" cy="58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136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397">
          <p15:clr>
            <a:srgbClr val="FBAE40"/>
          </p15:clr>
        </p15:guide>
        <p15:guide id="2" orient="horz" pos="2232">
          <p15:clr>
            <a:srgbClr val="FBAE40"/>
          </p15:clr>
        </p15:guide>
        <p15:guide id="3" pos="5052">
          <p15:clr>
            <a:srgbClr val="FBAE40"/>
          </p15:clr>
        </p15:guide>
        <p15:guide id="4" pos="52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[2: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616745" y="1095375"/>
            <a:ext cx="3421856" cy="5400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 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678F8A3-C4FB-4B60-9F5D-15C89BCD03DE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79BFC1-E527-1BF6-E93A-51E35C23A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E14EC2-19B4-000A-B2C3-0C907DBF88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  <p:sp>
        <p:nvSpPr>
          <p:cNvPr id="2" name="Текст 2">
            <a:extLst>
              <a:ext uri="{FF2B5EF4-FFF2-40B4-BE49-F238E27FC236}">
                <a16:creationId xmlns:a16="http://schemas.microsoft.com/office/drawing/2014/main" id="{27D8337F-4A66-2938-F556-B01C1F7492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0257" y="1095375"/>
            <a:ext cx="3421856" cy="5400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 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B0F0C-00F3-CA28-395D-345F4D040C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79644" y="1095375"/>
            <a:ext cx="3421856" cy="5400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 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слайда">
            <a:extLst>
              <a:ext uri="{FF2B5EF4-FFF2-40B4-BE49-F238E27FC236}">
                <a16:creationId xmlns:a16="http://schemas.microsoft.com/office/drawing/2014/main" id="{580D4B3D-D321-2B36-43C7-B2B367C5608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29060978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44" userDrawn="1">
          <p15:clr>
            <a:srgbClr val="FBAE40"/>
          </p15:clr>
        </p15:guide>
        <p15:guide id="4" pos="2894" userDrawn="1">
          <p15:clr>
            <a:srgbClr val="FBAE40"/>
          </p15:clr>
        </p15:guide>
        <p15:guide id="5" pos="5047" userDrawn="1">
          <p15:clr>
            <a:srgbClr val="FBAE40"/>
          </p15:clr>
        </p15:guide>
        <p15:guide id="6" pos="5398" userDrawn="1">
          <p15:clr>
            <a:srgbClr val="FBAE40"/>
          </p15:clr>
        </p15:guide>
        <p15:guide id="7" pos="5222" userDrawn="1">
          <p15:clr>
            <a:srgbClr val="FBAE40"/>
          </p15:clr>
        </p15:guide>
        <p15:guide id="8" pos="272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"/>
          <p:cNvSpPr>
            <a:spLocks noGrp="1"/>
          </p:cNvSpPr>
          <p:nvPr>
            <p:ph type="body" sz="quarter" idx="18"/>
          </p:nvPr>
        </p:nvSpPr>
        <p:spPr>
          <a:xfrm>
            <a:off x="616745" y="1102335"/>
            <a:ext cx="2621755" cy="540067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9"/>
          </p:nvPr>
        </p:nvSpPr>
        <p:spPr>
          <a:xfrm>
            <a:off x="6448425" y="1095375"/>
            <a:ext cx="2622549" cy="5400675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sz="quarter" idx="20"/>
          </p:nvPr>
        </p:nvSpPr>
        <p:spPr>
          <a:xfrm>
            <a:off x="3527425" y="1102335"/>
            <a:ext cx="2632075" cy="540067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Образец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sz="quarter" idx="21"/>
          </p:nvPr>
        </p:nvSpPr>
        <p:spPr>
          <a:xfrm>
            <a:off x="9394826" y="1111893"/>
            <a:ext cx="2606674" cy="5384156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994BE-48AC-E4C6-7A0C-5F5A83D9A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64A65383-6489-862D-5090-EA284F9CB1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71756D-3F7B-31D2-6A00-C46360366B40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20D07F-7CF6-27BE-1A22-8C9E62DF99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  <p:sp>
        <p:nvSpPr>
          <p:cNvPr id="7" name="Заголовок слайда">
            <a:extLst>
              <a:ext uri="{FF2B5EF4-FFF2-40B4-BE49-F238E27FC236}">
                <a16:creationId xmlns:a16="http://schemas.microsoft.com/office/drawing/2014/main" id="{07812BA7-31C7-3DC4-9B72-EA2BD5C9039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64560770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063" userDrawn="1">
          <p15:clr>
            <a:srgbClr val="FBAE40"/>
          </p15:clr>
        </p15:guide>
        <p15:guide id="2" pos="3877" userDrawn="1">
          <p15:clr>
            <a:srgbClr val="FBAE40"/>
          </p15:clr>
        </p15:guide>
        <p15:guide id="3" pos="5918" userDrawn="1">
          <p15:clr>
            <a:srgbClr val="FBAE40"/>
          </p15:clr>
        </p15:guide>
        <p15:guide id="4" pos="5714" userDrawn="1">
          <p15:clr>
            <a:srgbClr val="FBAE40"/>
          </p15:clr>
        </p15:guide>
        <p15:guide id="5" pos="2040">
          <p15:clr>
            <a:srgbClr val="FBAE40"/>
          </p15:clr>
        </p15:guide>
        <p15:guide id="6" pos="222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87F0A-9CD1-31F7-3810-22EDC48B5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DDD3BA27-63F7-F91A-AF1E-98E57943C09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6AD7B4-9BA9-FBD7-29A0-87061A45EE0A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7032EF-E2B9-A9DF-DE73-373CB0F739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  <p:sp>
        <p:nvSpPr>
          <p:cNvPr id="9" name="Заголовок слайда">
            <a:extLst>
              <a:ext uri="{FF2B5EF4-FFF2-40B4-BE49-F238E27FC236}">
                <a16:creationId xmlns:a16="http://schemas.microsoft.com/office/drawing/2014/main" id="{B9A86C56-3C0C-1C27-8708-95CC00009C4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1702714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62" userDrawn="1">
          <p15:clr>
            <a:srgbClr val="FBAE40"/>
          </p15:clr>
        </p15:guide>
        <p15:guide id="4" pos="2890" userDrawn="1">
          <p15:clr>
            <a:srgbClr val="FBAE40"/>
          </p15:clr>
        </p15:guide>
        <p15:guide id="5" pos="5047" userDrawn="1">
          <p15:clr>
            <a:srgbClr val="FBAE40"/>
          </p15:clr>
        </p15:guide>
        <p15:guide id="6" pos="5398" userDrawn="1">
          <p15:clr>
            <a:srgbClr val="FBAE40"/>
          </p15:clr>
        </p15:guide>
        <p15:guide id="7" pos="5222" userDrawn="1">
          <p15:clr>
            <a:srgbClr val="FBAE40"/>
          </p15:clr>
        </p15:guide>
        <p15:guide id="8" pos="272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8483B6-CB09-2930-B28F-0CD796202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091F79D1-165B-F882-7AB5-A165880BA11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26CF8D-91F0-EB01-A05E-D190FD98E3BA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9EB96A-FFE9-008F-25C9-E1ECB90845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9201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44" userDrawn="1">
          <p15:clr>
            <a:srgbClr val="FBAE40"/>
          </p15:clr>
        </p15:guide>
        <p15:guide id="4" pos="2890" userDrawn="1">
          <p15:clr>
            <a:srgbClr val="FBAE40"/>
          </p15:clr>
        </p15:guide>
        <p15:guide id="5" pos="5047" userDrawn="1">
          <p15:clr>
            <a:srgbClr val="FBAE40"/>
          </p15:clr>
        </p15:guide>
        <p15:guide id="6" pos="5398" userDrawn="1">
          <p15:clr>
            <a:srgbClr val="FBAE40"/>
          </p15:clr>
        </p15:guide>
        <p15:guide id="7" pos="5222" userDrawn="1">
          <p15:clr>
            <a:srgbClr val="FBAE40"/>
          </p15:clr>
        </p15:guide>
        <p15:guide id="8" pos="272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CAFEB9-4D4F-8540-B838-EB401F0EA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2184067" cy="11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0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 2 колонки + 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8569536" y="0"/>
            <a:ext cx="4028863" cy="70866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8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616744" y="1095375"/>
            <a:ext cx="7395369" cy="5400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 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56102-5FDD-56E9-133B-805C0F6E1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0DF45D-BCD6-626B-4F2C-4C9EF1A612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359" y="6753226"/>
            <a:ext cx="1353849" cy="181860"/>
          </a:xfrm>
          <a:prstGeom prst="rect">
            <a:avLst/>
          </a:prstGeom>
        </p:spPr>
      </p:pic>
      <p:sp>
        <p:nvSpPr>
          <p:cNvPr id="7" name="Заголовок слайда">
            <a:extLst>
              <a:ext uri="{FF2B5EF4-FFF2-40B4-BE49-F238E27FC236}">
                <a16:creationId xmlns:a16="http://schemas.microsoft.com/office/drawing/2014/main" id="{BAFFBAD5-A280-78D6-12AD-C149408AB50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354776405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4" pos="2889">
          <p15:clr>
            <a:srgbClr val="FBAE40"/>
          </p15:clr>
        </p15:guide>
        <p15:guide id="5" pos="5047">
          <p15:clr>
            <a:srgbClr val="FBAE40"/>
          </p15:clr>
        </p15:guide>
        <p15:guide id="6" pos="5398">
          <p15:clr>
            <a:srgbClr val="FBAE40"/>
          </p15:clr>
        </p15:guide>
        <p15:guide id="7" pos="5222">
          <p15:clr>
            <a:srgbClr val="FBAE40"/>
          </p15:clr>
        </p15:guide>
        <p15:guide id="8" pos="272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660384004_1290x1720.jpg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598400" cy="70865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sz="1929"/>
            </a:lvl1pPr>
          </a:lstStyle>
          <a:p>
            <a:endParaRPr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22"/>
          </p:nvPr>
        </p:nvSpPr>
        <p:spPr>
          <a:xfrm>
            <a:off x="606424" y="3665220"/>
            <a:ext cx="7413626" cy="2841943"/>
          </a:xfr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69" y="1408114"/>
            <a:ext cx="7399356" cy="2201861"/>
          </a:xfrm>
        </p:spPr>
        <p:txBody>
          <a:bodyPr anchor="b"/>
          <a:lstStyle>
            <a:lvl1pPr>
              <a:lnSpc>
                <a:spcPct val="100000"/>
              </a:lnSpc>
              <a:defRPr sz="4800" cap="none" baseline="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050160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5397">
          <p15:clr>
            <a:srgbClr val="FBAE40"/>
          </p15:clr>
        </p15:guide>
        <p15:guide id="2" orient="horz" pos="2232">
          <p15:clr>
            <a:srgbClr val="FBAE40"/>
          </p15:clr>
        </p15:guide>
        <p15:guide id="3" pos="5052">
          <p15:clr>
            <a:srgbClr val="FBAE40"/>
          </p15:clr>
        </p15:guide>
        <p15:guide id="4" pos="521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08013" y="1095376"/>
            <a:ext cx="3433762" cy="540067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81E4B4-C6F7-4CCA-891A-AE3D1514A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550"/>
          <a:stretch/>
        </p:blipFill>
        <p:spPr>
          <a:xfrm>
            <a:off x="592139" y="6809423"/>
            <a:ext cx="1245393" cy="20708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00AF56E-A188-B1C5-58CB-71A969D216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7875" y="1095375"/>
            <a:ext cx="7421563" cy="5400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F0A2D-10AF-B617-F8F1-71FE6F664A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954" y="0"/>
            <a:ext cx="3431646" cy="70097"/>
          </a:xfrm>
          <a:prstGeom prst="rect">
            <a:avLst/>
          </a:prstGeom>
        </p:spPr>
      </p:pic>
      <p:sp>
        <p:nvSpPr>
          <p:cNvPr id="6" name="Заголовок слайда">
            <a:extLst>
              <a:ext uri="{FF2B5EF4-FFF2-40B4-BE49-F238E27FC236}">
                <a16:creationId xmlns:a16="http://schemas.microsoft.com/office/drawing/2014/main" id="{E0269F96-D1DD-F93C-FF64-EFDB8FF8131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6954" y="306758"/>
            <a:ext cx="7405159" cy="531442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2800" cap="none" spc="0" baseline="0"/>
            </a:lvl1pPr>
          </a:lstStyle>
          <a:p>
            <a:r>
              <a:rPr lang="ru-RU" dirty="0"/>
              <a:t>Заголовок слайда 20</a:t>
            </a:r>
            <a:r>
              <a:rPr lang="en-US" dirty="0"/>
              <a:t>pt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D4B4A21-1F7F-20B2-79BE-F66A1AA861E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01500" y="6726555"/>
            <a:ext cx="625818" cy="25793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50800" bIns="0" anchor="ctr">
            <a:noAutofit/>
          </a:bodyPr>
          <a:lstStyle>
            <a:lvl1pPr defTabSz="301842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FBC09-53C3-6911-96C2-7D5D7B1CCFB8}"/>
              </a:ext>
            </a:extLst>
          </p:cNvPr>
          <p:cNvSpPr/>
          <p:nvPr userDrawn="1"/>
        </p:nvSpPr>
        <p:spPr>
          <a:xfrm rot="18900000">
            <a:off x="11818144" y="6808274"/>
            <a:ext cx="72000" cy="72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x-non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572645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546" userDrawn="1">
          <p15:clr>
            <a:srgbClr val="FBAE40"/>
          </p15:clr>
        </p15:guide>
        <p15:guide id="4" pos="2890" userDrawn="1">
          <p15:clr>
            <a:srgbClr val="FBAE40"/>
          </p15:clr>
        </p15:guide>
        <p15:guide id="5" pos="5047" userDrawn="1">
          <p15:clr>
            <a:srgbClr val="FBAE40"/>
          </p15:clr>
        </p15:guide>
        <p15:guide id="6" pos="5398" userDrawn="1">
          <p15:clr>
            <a:srgbClr val="FBAE40"/>
          </p15:clr>
        </p15:guide>
        <p15:guide id="7" pos="5222" userDrawn="1">
          <p15:clr>
            <a:srgbClr val="FBAE40"/>
          </p15:clr>
        </p15:guide>
        <p15:guide id="8" pos="27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20694" y="306389"/>
            <a:ext cx="11380489" cy="53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183" y="6832995"/>
            <a:ext cx="597218" cy="18466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noAutofit/>
          </a:bodyPr>
          <a:lstStyle>
            <a:lvl1pPr algn="l" defTabSz="301842">
              <a:defRPr sz="1200" b="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16797" y="6568230"/>
            <a:ext cx="4251960" cy="3783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6798" y="1095375"/>
            <a:ext cx="11384385" cy="52869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 11</a:t>
            </a:r>
            <a:r>
              <a:rPr lang="en-US" dirty="0" err="1"/>
              <a:t>pt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2935900" y="5595502"/>
            <a:ext cx="208609" cy="1412316"/>
            <a:chOff x="-535250" y="0"/>
            <a:chExt cx="359999" cy="2437252"/>
          </a:xfrm>
        </p:grpSpPr>
        <p:sp>
          <p:nvSpPr>
            <p:cNvPr id="13" name="Овал 12"/>
            <p:cNvSpPr/>
            <p:nvPr userDrawn="1"/>
          </p:nvSpPr>
          <p:spPr>
            <a:xfrm>
              <a:off x="-535250" y="0"/>
              <a:ext cx="359999" cy="3599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Овал 13"/>
            <p:cNvSpPr/>
            <p:nvPr userDrawn="1"/>
          </p:nvSpPr>
          <p:spPr>
            <a:xfrm>
              <a:off x="-535250" y="415450"/>
              <a:ext cx="359999" cy="3599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Овал 14"/>
            <p:cNvSpPr/>
            <p:nvPr userDrawn="1"/>
          </p:nvSpPr>
          <p:spPr>
            <a:xfrm>
              <a:off x="-535250" y="830900"/>
              <a:ext cx="359999" cy="35999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Овал 15"/>
            <p:cNvSpPr/>
            <p:nvPr userDrawn="1"/>
          </p:nvSpPr>
          <p:spPr>
            <a:xfrm>
              <a:off x="-535250" y="1246350"/>
              <a:ext cx="359999" cy="3599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Овал 16"/>
            <p:cNvSpPr/>
            <p:nvPr userDrawn="1"/>
          </p:nvSpPr>
          <p:spPr>
            <a:xfrm>
              <a:off x="-535250" y="1661799"/>
              <a:ext cx="359999" cy="35999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Овал 17"/>
            <p:cNvSpPr/>
            <p:nvPr userDrawn="1"/>
          </p:nvSpPr>
          <p:spPr>
            <a:xfrm>
              <a:off x="-535250" y="2077253"/>
              <a:ext cx="359999" cy="3599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843" r:id="rId2"/>
    <p:sldLayoutId id="2147483842" r:id="rId3"/>
    <p:sldLayoutId id="2147483660" r:id="rId4"/>
    <p:sldLayoutId id="2147483691" r:id="rId5"/>
    <p:sldLayoutId id="2147483849" r:id="rId6"/>
  </p:sldLayoutIdLst>
  <p:transition spd="med"/>
  <p:hf hdr="0" ftr="0" dt="0"/>
  <p:txStyles>
    <p:titleStyle>
      <a:lvl1pPr marL="0" marR="0" indent="0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n-ea"/>
          <a:cs typeface="+mn-cs"/>
          <a:sym typeface="Helvetica Neue"/>
        </a:defRPr>
      </a:lvl1pPr>
      <a:lvl2pPr marL="0" marR="0" indent="236224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72448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08671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44895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18000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35560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53975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71755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36224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72448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08671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44895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383" userDrawn="1">
          <p15:clr>
            <a:srgbClr val="F26B43"/>
          </p15:clr>
        </p15:guide>
        <p15:guide id="3" pos="7560" userDrawn="1">
          <p15:clr>
            <a:srgbClr val="F26B43"/>
          </p15:clr>
        </p15:guide>
        <p15:guide id="4" orient="horz" pos="193" userDrawn="1">
          <p15:clr>
            <a:srgbClr val="F26B43"/>
          </p15:clr>
        </p15:guide>
        <p15:guide id="6" orient="horz" pos="4092" userDrawn="1">
          <p15:clr>
            <a:srgbClr val="F26B43"/>
          </p15:clr>
        </p15:guide>
        <p15:guide id="7" orient="horz" pos="690" userDrawn="1">
          <p15:clr>
            <a:srgbClr val="F26B43"/>
          </p15:clr>
        </p15:guide>
        <p15:guide id="8" orient="horz" pos="5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20694" y="306388"/>
            <a:ext cx="11380806" cy="53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6798" y="1112838"/>
            <a:ext cx="11384385" cy="5383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4"/>
          </p:nvPr>
        </p:nvSpPr>
        <p:spPr>
          <a:xfrm>
            <a:off x="12001183" y="6832995"/>
            <a:ext cx="597218" cy="18466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t">
            <a:noAutofit/>
          </a:bodyPr>
          <a:lstStyle>
            <a:lvl1pPr algn="l" defTabSz="301842">
              <a:defRPr sz="1200" b="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12935900" y="5595502"/>
            <a:ext cx="208609" cy="1412316"/>
            <a:chOff x="-535250" y="0"/>
            <a:chExt cx="359999" cy="2437252"/>
          </a:xfrm>
        </p:grpSpPr>
        <p:sp>
          <p:nvSpPr>
            <p:cNvPr id="12" name="Овал 11"/>
            <p:cNvSpPr/>
            <p:nvPr userDrawn="1"/>
          </p:nvSpPr>
          <p:spPr>
            <a:xfrm>
              <a:off x="-535250" y="0"/>
              <a:ext cx="359999" cy="3599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Овал 12"/>
            <p:cNvSpPr/>
            <p:nvPr userDrawn="1"/>
          </p:nvSpPr>
          <p:spPr>
            <a:xfrm>
              <a:off x="-535250" y="415450"/>
              <a:ext cx="359999" cy="3599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Овал 13"/>
            <p:cNvSpPr/>
            <p:nvPr userDrawn="1"/>
          </p:nvSpPr>
          <p:spPr>
            <a:xfrm>
              <a:off x="-535250" y="830900"/>
              <a:ext cx="359999" cy="35999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Овал 14"/>
            <p:cNvSpPr/>
            <p:nvPr userDrawn="1"/>
          </p:nvSpPr>
          <p:spPr>
            <a:xfrm>
              <a:off x="-535250" y="1246350"/>
              <a:ext cx="359999" cy="3599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Овал 15"/>
            <p:cNvSpPr/>
            <p:nvPr userDrawn="1"/>
          </p:nvSpPr>
          <p:spPr>
            <a:xfrm>
              <a:off x="-535250" y="1661799"/>
              <a:ext cx="359999" cy="35999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Овал 16"/>
            <p:cNvSpPr/>
            <p:nvPr userDrawn="1"/>
          </p:nvSpPr>
          <p:spPr>
            <a:xfrm>
              <a:off x="-535250" y="2077253"/>
              <a:ext cx="359999" cy="3599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3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4" r:id="rId2"/>
    <p:sldLayoutId id="2147483659" r:id="rId3"/>
    <p:sldLayoutId id="2147483833" r:id="rId4"/>
    <p:sldLayoutId id="2147483850" r:id="rId5"/>
  </p:sldLayoutIdLst>
  <p:transition spd="med"/>
  <p:hf hdr="0" ftr="0" dt="0"/>
  <p:txStyles>
    <p:titleStyle>
      <a:lvl1pPr marL="0" marR="0" indent="0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000000"/>
          </a:solidFill>
          <a:uFillTx/>
          <a:latin typeface="+mj-lt"/>
          <a:ea typeface="+mn-ea"/>
          <a:cs typeface="+mn-cs"/>
          <a:sym typeface="Helvetica Neue"/>
        </a:defRPr>
      </a:lvl1pPr>
      <a:lvl2pPr marL="0" marR="0" indent="236224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72448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08671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44895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8000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35560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53975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71755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36224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72448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08671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44895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383">
          <p15:clr>
            <a:srgbClr val="F26B43"/>
          </p15:clr>
        </p15:guide>
        <p15:guide id="3" pos="7560" userDrawn="1">
          <p15:clr>
            <a:srgbClr val="F26B43"/>
          </p15:clr>
        </p15:guide>
        <p15:guide id="4" orient="horz" pos="193">
          <p15:clr>
            <a:srgbClr val="F26B43"/>
          </p15:clr>
        </p15:guide>
        <p15:guide id="5" orient="horz" pos="528" userDrawn="1">
          <p15:clr>
            <a:srgbClr val="F26B43"/>
          </p15:clr>
        </p15:guide>
        <p15:guide id="6" orient="horz" pos="701" userDrawn="1">
          <p15:clr>
            <a:srgbClr val="F26B43"/>
          </p15:clr>
        </p15:guide>
        <p15:guide id="8" orient="horz" pos="409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20694" y="1330413"/>
            <a:ext cx="11351686" cy="2401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3725" y="6720560"/>
            <a:ext cx="574676" cy="28725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>
            <a:noAutofit/>
          </a:bodyPr>
          <a:lstStyle>
            <a:lvl1pPr algn="l" defTabSz="301842">
              <a:defRPr sz="1200" b="0">
                <a:solidFill>
                  <a:srgbClr val="000000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16797" y="6568230"/>
            <a:ext cx="4251960" cy="3783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6799" y="4015740"/>
            <a:ext cx="11356126" cy="23665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2935900" y="5595502"/>
            <a:ext cx="208609" cy="1412316"/>
            <a:chOff x="-535250" y="0"/>
            <a:chExt cx="359999" cy="2437252"/>
          </a:xfrm>
        </p:grpSpPr>
        <p:sp>
          <p:nvSpPr>
            <p:cNvPr id="13" name="Овал 12"/>
            <p:cNvSpPr/>
            <p:nvPr userDrawn="1"/>
          </p:nvSpPr>
          <p:spPr>
            <a:xfrm>
              <a:off x="-535250" y="0"/>
              <a:ext cx="359999" cy="3599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Овал 13"/>
            <p:cNvSpPr/>
            <p:nvPr userDrawn="1"/>
          </p:nvSpPr>
          <p:spPr>
            <a:xfrm>
              <a:off x="-535250" y="415450"/>
              <a:ext cx="359999" cy="35999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Овал 14"/>
            <p:cNvSpPr/>
            <p:nvPr userDrawn="1"/>
          </p:nvSpPr>
          <p:spPr>
            <a:xfrm>
              <a:off x="-535250" y="830900"/>
              <a:ext cx="359999" cy="35999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Овал 15"/>
            <p:cNvSpPr/>
            <p:nvPr userDrawn="1"/>
          </p:nvSpPr>
          <p:spPr>
            <a:xfrm>
              <a:off x="-535250" y="1246350"/>
              <a:ext cx="359999" cy="35999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Овал 16"/>
            <p:cNvSpPr/>
            <p:nvPr userDrawn="1"/>
          </p:nvSpPr>
          <p:spPr>
            <a:xfrm>
              <a:off x="-535250" y="1661799"/>
              <a:ext cx="359999" cy="35999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Овал 18"/>
            <p:cNvSpPr/>
            <p:nvPr userDrawn="1"/>
          </p:nvSpPr>
          <p:spPr>
            <a:xfrm>
              <a:off x="-535250" y="2077253"/>
              <a:ext cx="359999" cy="35999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/>
              <a:endParaRPr lang="ru-RU" sz="964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8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799" r:id="rId2"/>
  </p:sldLayoutIdLst>
  <p:transition spd="med"/>
  <p:hf hdr="0" ftr="0" dt="0"/>
  <p:txStyles>
    <p:titleStyle>
      <a:lvl1pPr marL="0" marR="0" indent="0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000000"/>
          </a:solidFill>
          <a:uFillTx/>
          <a:latin typeface="+mj-lt"/>
          <a:ea typeface="+mn-ea"/>
          <a:cs typeface="+mn-cs"/>
          <a:sym typeface="Helvetica Neue"/>
        </a:defRPr>
      </a:lvl1pPr>
      <a:lvl2pPr marL="0" marR="0" indent="236224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72448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08671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44895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l" defTabSz="125982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93" b="1" i="0" u="none" strike="noStrike" cap="none" spc="-12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8000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35560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53975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717550" marR="0" indent="0" algn="l" defTabSz="426516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1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l" defTabSz="42651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42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36224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72448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708671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44895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81119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417343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53567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89790" algn="ctr" defTabSz="30184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3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pos="383">
          <p15:clr>
            <a:srgbClr val="F26B43"/>
          </p15:clr>
        </p15:guide>
        <p15:guide id="3" pos="7566" userDrawn="1">
          <p15:clr>
            <a:srgbClr val="F26B43"/>
          </p15:clr>
        </p15:guide>
        <p15:guide id="4" orient="horz" pos="1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23.png"/><Relationship Id="rId2" Type="http://schemas.openxmlformats.org/officeDocument/2006/relationships/image" Target="../media/image24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mailto:nosipova@vbudushee.ru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5B05EE78-51D2-70BB-812C-BC874923A9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5EAF0F6-9932-92F6-3E98-5AB7AE7B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" b="37167"/>
          <a:stretch/>
        </p:blipFill>
        <p:spPr>
          <a:xfrm>
            <a:off x="0" y="0"/>
            <a:ext cx="12623800" cy="5266034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BB46E2-AFE3-E7B3-1366-D23E261EB8C6}"/>
              </a:ext>
            </a:extLst>
          </p:cNvPr>
          <p:cNvSpPr/>
          <p:nvPr/>
        </p:nvSpPr>
        <p:spPr>
          <a:xfrm>
            <a:off x="0" y="4198941"/>
            <a:ext cx="12598400" cy="1067092"/>
          </a:xfrm>
          <a:prstGeom prst="rect">
            <a:avLst/>
          </a:prstGeom>
          <a:gradFill>
            <a:gsLst>
              <a:gs pos="1000">
                <a:schemeClr val="tx2">
                  <a:lumMod val="34000"/>
                  <a:alpha val="50000"/>
                </a:schemeClr>
              </a:gs>
              <a:gs pos="100000">
                <a:schemeClr val="tx2">
                  <a:alpha val="0"/>
                  <a:lumMod val="56000"/>
                </a:schemeClr>
              </a:gs>
            </a:gsLst>
            <a:lin ang="162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B8956448-4C94-4C6F-8FE2-F73636D4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74" y="303362"/>
            <a:ext cx="10938846" cy="4962671"/>
          </a:xfrm>
        </p:spPr>
        <p:txBody>
          <a:bodyPr anchor="b">
            <a:noAutofit/>
          </a:bodyPr>
          <a:lstStyle/>
          <a:p>
            <a:pPr>
              <a:spcAft>
                <a:spcPts val="1800"/>
              </a:spcAft>
            </a:pPr>
            <a:r>
              <a:rPr lang="ru-RU" sz="7200" cap="none" dirty="0"/>
              <a:t>Финансовая грамотность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AE1F815D-9790-415D-9746-80A92F0DEBB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20696" y="5383906"/>
            <a:ext cx="9371443" cy="978794"/>
          </a:xfrm>
        </p:spPr>
        <p:txBody>
          <a:bodyPr/>
          <a:lstStyle/>
          <a:p>
            <a:r>
              <a:rPr lang="ru-RU" sz="1800" dirty="0">
                <a:solidFill>
                  <a:srgbClr val="2B2A32"/>
                </a:solidFill>
                <a:highlight>
                  <a:srgbClr val="FFFFFF"/>
                </a:highlight>
                <a:latin typeface="+mn-lt"/>
              </a:rPr>
              <a:t>Благотворительный фонд «Вклад в будущее» для </a:t>
            </a:r>
          </a:p>
          <a:p>
            <a:r>
              <a:rPr lang="ru-RU" sz="1800" dirty="0">
                <a:solidFill>
                  <a:srgbClr val="2B2A32"/>
                </a:solidFill>
                <a:highlight>
                  <a:srgbClr val="FFFFFF"/>
                </a:highlight>
                <a:latin typeface="+mn-lt"/>
              </a:rPr>
              <a:t>Всероссийского конкурса профессионального мастерства педагогов финансовой грамотности</a:t>
            </a:r>
          </a:p>
          <a:p>
            <a:r>
              <a:rPr lang="ru-RU" sz="1800" dirty="0">
                <a:solidFill>
                  <a:srgbClr val="2B2A32"/>
                </a:solidFill>
                <a:highlight>
                  <a:srgbClr val="FFFFFF"/>
                </a:highlight>
                <a:latin typeface="+mn-lt"/>
              </a:rPr>
              <a:t>«Финансовая перемена» </a:t>
            </a:r>
            <a:endParaRPr lang="ru-RU" sz="1800" dirty="0">
              <a:latin typeface="+mn-lt"/>
            </a:endParaRP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DD9994A3-57BF-2171-5E10-0699C4C00034}"/>
              </a:ext>
            </a:extLst>
          </p:cNvPr>
          <p:cNvSpPr txBox="1">
            <a:spLocks/>
          </p:cNvSpPr>
          <p:nvPr/>
        </p:nvSpPr>
        <p:spPr>
          <a:xfrm>
            <a:off x="620696" y="6662112"/>
            <a:ext cx="5678504" cy="3184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1pPr>
            <a:lvl2pPr marL="180000" marR="0" indent="0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2pPr>
            <a:lvl3pPr marL="355600" marR="0" indent="0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3pPr>
            <a:lvl4pPr marL="539750" marR="0" indent="0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4pPr>
            <a:lvl5pPr marL="717550" marR="0" indent="0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5pPr>
            <a:lvl6pPr marL="0" marR="0" indent="1181119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2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417343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2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53567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2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89790" algn="l" defTabSz="42651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2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800" dirty="0"/>
              <a:t>Москва </a:t>
            </a:r>
            <a:r>
              <a:rPr lang="en-US" sz="1800" dirty="0">
                <a:solidFill>
                  <a:schemeClr val="accent1"/>
                </a:solidFill>
              </a:rPr>
              <a:t>|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/>
              <a:t>2024</a:t>
            </a:r>
          </a:p>
        </p:txBody>
      </p:sp>
      <p:pic>
        <p:nvPicPr>
          <p:cNvPr id="23" name="Рисунок 22" descr="Изображение выглядит как одежда, человек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DE8DF5D-62D0-D9A6-8E5C-E32F4BC99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2" t="-114180" r="-44712" b="114180"/>
          <a:stretch/>
        </p:blipFill>
        <p:spPr>
          <a:xfrm>
            <a:off x="4775195" y="2529840"/>
            <a:ext cx="3681199" cy="2448000"/>
          </a:xfrm>
          <a:prstGeom prst="rect">
            <a:avLst/>
          </a:prstGeom>
        </p:spPr>
      </p:pic>
      <p:pic>
        <p:nvPicPr>
          <p:cNvPr id="33" name="Рисунок 27">
            <a:extLst>
              <a:ext uri="{FF2B5EF4-FFF2-40B4-BE49-F238E27FC236}">
                <a16:creationId xmlns:a16="http://schemas.microsoft.com/office/drawing/2014/main" id="{B188338B-A8BF-E947-68E9-FD59003E4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940" y="6156130"/>
            <a:ext cx="779004" cy="7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044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577F139-330A-A6B4-9D61-F305906BE73D}"/>
              </a:ext>
            </a:extLst>
          </p:cNvPr>
          <p:cNvSpPr/>
          <p:nvPr/>
        </p:nvSpPr>
        <p:spPr>
          <a:xfrm>
            <a:off x="532070" y="4586291"/>
            <a:ext cx="7945085" cy="1560433"/>
          </a:xfrm>
          <a:prstGeom prst="roundRect">
            <a:avLst>
              <a:gd name="adj" fmla="val 6496"/>
            </a:avLst>
          </a:prstGeom>
          <a:ln w="9525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 sz="2893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D95007A-C849-9528-5FBE-777A4C42C957}"/>
              </a:ext>
            </a:extLst>
          </p:cNvPr>
          <p:cNvSpPr/>
          <p:nvPr/>
        </p:nvSpPr>
        <p:spPr>
          <a:xfrm>
            <a:off x="508782" y="1546099"/>
            <a:ext cx="7945085" cy="2712545"/>
          </a:xfrm>
          <a:prstGeom prst="roundRect">
            <a:avLst>
              <a:gd name="adj" fmla="val 6496"/>
            </a:avLst>
          </a:prstGeom>
          <a:ln w="9525">
            <a:solidFill>
              <a:schemeClr val="bg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RU" sz="2893" dirty="0"/>
          </a:p>
        </p:txBody>
      </p:sp>
      <p:sp>
        <p:nvSpPr>
          <p:cNvPr id="13" name="Rounded Rectangle 67">
            <a:extLst>
              <a:ext uri="{FF2B5EF4-FFF2-40B4-BE49-F238E27FC236}">
                <a16:creationId xmlns:a16="http://schemas.microsoft.com/office/drawing/2014/main" id="{9623A10B-B3D0-0FDA-1DEE-712E298EB94A}"/>
              </a:ext>
            </a:extLst>
          </p:cNvPr>
          <p:cNvSpPr/>
          <p:nvPr/>
        </p:nvSpPr>
        <p:spPr>
          <a:xfrm>
            <a:off x="559991" y="1617316"/>
            <a:ext cx="3704034" cy="2322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defTabSz="629831">
              <a:defRPr/>
            </a:pPr>
            <a:r>
              <a:rPr lang="ru-RU" sz="2067" b="1" dirty="0">
                <a:solidFill>
                  <a:srgbClr val="1F9348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  <a:sym typeface="Calibri"/>
              </a:rPr>
              <a:t>«ПРОДУКТЫ» ФОНДА  </a:t>
            </a:r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2224CF2F-4971-9109-6CE2-3A6A74FA29B7}"/>
              </a:ext>
            </a:extLst>
          </p:cNvPr>
          <p:cNvSpPr/>
          <p:nvPr/>
        </p:nvSpPr>
        <p:spPr>
          <a:xfrm>
            <a:off x="841003" y="2204243"/>
            <a:ext cx="7835185" cy="269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5994" indent="-295265" algn="l" defTabSz="1259570">
              <a:spcBef>
                <a:spcPts val="31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Готовые сценарии </a:t>
            </a:r>
            <a:r>
              <a:rPr lang="ru-RU" altLang="ru-RU" sz="1600" b="1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игр</a:t>
            </a:r>
            <a: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 и </a:t>
            </a:r>
            <a:r>
              <a:rPr lang="ru-RU" altLang="ru-RU" sz="1600" b="1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занятий</a:t>
            </a:r>
            <a: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 по ФГ для детей 5-18 лет</a:t>
            </a:r>
            <a:b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endParaRPr lang="ru-RU" altLang="ru-RU" sz="16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  <a:p>
            <a:pPr marL="185994" indent="-295265" algn="l" defTabSz="1259570">
              <a:spcBef>
                <a:spcPts val="31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Межпредметные </a:t>
            </a:r>
            <a:r>
              <a:rPr lang="ru-RU" altLang="ru-RU" sz="1600" b="1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задачи</a:t>
            </a:r>
            <a: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 для 5-11 классов</a:t>
            </a:r>
            <a:b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endParaRPr lang="ru-RU" altLang="ru-RU" sz="16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  <a:p>
            <a:pPr marL="185994" indent="-295265" algn="l" defTabSz="1259570">
              <a:spcBef>
                <a:spcPts val="31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Мобильные приложения</a:t>
            </a:r>
            <a: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  <a:t>: Мой выбор, Вклад </a:t>
            </a:r>
          </a:p>
          <a:p>
            <a:pPr marL="185994" indent="-295265" algn="l" defTabSz="1259570">
              <a:spcBef>
                <a:spcPts val="31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endParaRPr lang="ru-RU" altLang="ru-RU" sz="16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  <a:p>
            <a:pPr marL="185994" indent="-295265" algn="l" defTabSz="1259570">
              <a:spcBef>
                <a:spcPts val="310"/>
              </a:spcBef>
              <a:buClr>
                <a:srgbClr val="009A47"/>
              </a:buClr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rgbClr val="2B2A32"/>
                </a:solidFill>
              </a:rPr>
              <a:t>Волонтерская программа </a:t>
            </a:r>
          </a:p>
          <a:p>
            <a:pPr algn="l" defTabSz="1259570">
              <a:spcBef>
                <a:spcPts val="310"/>
              </a:spcBef>
              <a:buClr>
                <a:srgbClr val="009A47"/>
              </a:buClr>
              <a:defRPr/>
            </a:pPr>
            <a:r>
              <a:rPr lang="ru-RU" sz="1600" b="1" dirty="0">
                <a:solidFill>
                  <a:srgbClr val="2B2A32"/>
                </a:solidFill>
              </a:rPr>
              <a:t>     </a:t>
            </a:r>
            <a:r>
              <a:rPr lang="ru-RU" sz="1600" dirty="0">
                <a:solidFill>
                  <a:srgbClr val="2B2A32"/>
                </a:solidFill>
              </a:rPr>
              <a:t>«Финансовая грамотность для воспитанников детских домов</a:t>
            </a:r>
          </a:p>
          <a:p>
            <a:pPr algn="l" defTabSz="1259570">
              <a:spcBef>
                <a:spcPts val="310"/>
              </a:spcBef>
              <a:buClr>
                <a:srgbClr val="009A47"/>
              </a:buClr>
              <a:defRPr/>
            </a:pPr>
            <a:br>
              <a:rPr lang="ru-RU" altLang="ru-RU" sz="1600" dirty="0">
                <a:solidFill>
                  <a:srgbClr val="2B2A32"/>
                </a:solidFill>
                <a:latin typeface="SB Sans Text" panose="020B0503040504020204" pitchFamily="34" charset="77"/>
                <a:cs typeface="SB Sans Text" panose="020B0503040504020204" pitchFamily="34" charset="77"/>
                <a:sym typeface="Calibri" panose="020F0502020204030204" pitchFamily="34" charset="0"/>
              </a:rPr>
            </a:br>
            <a:endParaRPr lang="ru-RU" altLang="ru-RU" sz="1600" dirty="0">
              <a:solidFill>
                <a:srgbClr val="2B2A32"/>
              </a:solidFill>
              <a:latin typeface="SB Sans Text" panose="020B0503040504020204" pitchFamily="34" charset="77"/>
              <a:cs typeface="SB Sans Text" panose="020B0503040504020204" pitchFamily="34" charset="77"/>
              <a:sym typeface="Calibri" panose="020F0502020204030204" pitchFamily="34" charset="0"/>
            </a:endParaRPr>
          </a:p>
        </p:txBody>
      </p:sp>
      <p:sp>
        <p:nvSpPr>
          <p:cNvPr id="23" name="Rounded Rectangle 67">
            <a:extLst>
              <a:ext uri="{FF2B5EF4-FFF2-40B4-BE49-F238E27FC236}">
                <a16:creationId xmlns:a16="http://schemas.microsoft.com/office/drawing/2014/main" id="{6679C893-0079-B8E2-43A7-D79B990C167D}"/>
              </a:ext>
            </a:extLst>
          </p:cNvPr>
          <p:cNvSpPr/>
          <p:nvPr/>
        </p:nvSpPr>
        <p:spPr>
          <a:xfrm>
            <a:off x="786031" y="4621912"/>
            <a:ext cx="2719109" cy="5249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defTabSz="629831">
              <a:defRPr/>
            </a:pPr>
            <a:r>
              <a:rPr lang="ru-RU" sz="2067" b="1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ПРОЕКТЫ</a:t>
            </a:r>
            <a:r>
              <a:rPr lang="en-US" sz="2067" b="1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 </a:t>
            </a:r>
            <a:r>
              <a:rPr lang="ru-RU" sz="2067" b="1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23</a:t>
            </a:r>
            <a:r>
              <a:rPr lang="en-US" sz="2067" b="1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/2</a:t>
            </a:r>
            <a:r>
              <a:rPr lang="ru-RU" sz="2067" b="1" dirty="0">
                <a:solidFill>
                  <a:srgbClr val="FFC101"/>
                </a:solidFill>
                <a:latin typeface="SB Sans Display" panose="020B0503040504020204" pitchFamily="34" charset="0"/>
                <a:ea typeface="Verdana" panose="020B0604030504040204" pitchFamily="34" charset="0"/>
                <a:cs typeface="SB Sans Display" panose="020B0503040504020204" pitchFamily="34" charset="0"/>
              </a:rPr>
              <a:t>4 </a:t>
            </a:r>
            <a:endParaRPr lang="ru-RU" sz="2067" b="1" dirty="0">
              <a:solidFill>
                <a:srgbClr val="FFC101"/>
              </a:solidFill>
              <a:latin typeface="SB Sans Display" panose="020B0503040504020204" pitchFamily="34" charset="0"/>
              <a:ea typeface="Verdana" panose="020B0604030504040204" pitchFamily="34" charset="0"/>
              <a:cs typeface="SB Sans Display" panose="020B0503040504020204" pitchFamily="34" charset="0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53871B-6FF1-F2A9-D77B-3B9DED087FD7}"/>
              </a:ext>
            </a:extLst>
          </p:cNvPr>
          <p:cNvSpPr txBox="1"/>
          <p:nvPr/>
        </p:nvSpPr>
        <p:spPr>
          <a:xfrm>
            <a:off x="743497" y="5147130"/>
            <a:ext cx="7932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65" indent="-295265" algn="l">
              <a:buClr>
                <a:srgbClr val="FFC10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SB Sans Text" panose="020B0503040504020204" pitchFamily="34" charset="77"/>
                <a:cs typeface="SB Sans Text" panose="020B0503040504020204" pitchFamily="34" charset="77"/>
              </a:rPr>
              <a:t>Всероссийский конкурс проектов инициативного бюджетирования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2987D-D2A5-856F-79BA-480F475E040B}"/>
              </a:ext>
            </a:extLst>
          </p:cNvPr>
          <p:cNvSpPr txBox="1"/>
          <p:nvPr/>
        </p:nvSpPr>
        <p:spPr>
          <a:xfrm>
            <a:off x="743498" y="5574784"/>
            <a:ext cx="7932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Clr>
                <a:srgbClr val="009A47"/>
              </a:buClr>
              <a:buFont typeface="Wingdings" panose="05000000000000000000" pitchFamily="2" charset="2"/>
              <a:buChar char="ü"/>
              <a:defRPr sz="1600" i="0">
                <a:solidFill>
                  <a:srgbClr val="000000"/>
                </a:solidFill>
                <a:effectLst/>
                <a:latin typeface="HSE Sans"/>
              </a:defRPr>
            </a:lvl1pPr>
          </a:lstStyle>
          <a:p>
            <a:pPr algn="l">
              <a:buClr>
                <a:srgbClr val="FFC101"/>
              </a:buClr>
              <a:buFont typeface="Arial" panose="020B0604020202020204" pitchFamily="34" charset="0"/>
              <a:buChar char="•"/>
            </a:pPr>
            <a:r>
              <a:rPr lang="ru-RU" dirty="0"/>
              <a:t>Всероссийские олимпиады школьников: «Высшая проба» и «</a:t>
            </a:r>
            <a:r>
              <a:rPr lang="ru-RU" dirty="0" err="1"/>
              <a:t>ФинАтлон</a:t>
            </a:r>
            <a:r>
              <a:rPr lang="ru-RU" dirty="0"/>
              <a:t>»</a:t>
            </a:r>
          </a:p>
        </p:txBody>
      </p:sp>
      <p:pic>
        <p:nvPicPr>
          <p:cNvPr id="30" name="Рисунок 9">
            <a:extLst>
              <a:ext uri="{FF2B5EF4-FFF2-40B4-BE49-F238E27FC236}">
                <a16:creationId xmlns:a16="http://schemas.microsoft.com/office/drawing/2014/main" id="{24F7F9E5-053F-D6F5-B39B-0D56E3AF9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75" y="6422432"/>
            <a:ext cx="1027738" cy="398249"/>
          </a:xfrm>
          <a:prstGeom prst="rect">
            <a:avLst/>
          </a:prstGeom>
        </p:spPr>
      </p:pic>
      <p:pic>
        <p:nvPicPr>
          <p:cNvPr id="32" name="Рисунок 27">
            <a:extLst>
              <a:ext uri="{FF2B5EF4-FFF2-40B4-BE49-F238E27FC236}">
                <a16:creationId xmlns:a16="http://schemas.microsoft.com/office/drawing/2014/main" id="{5CAB990B-3159-44BC-1E72-B3911E208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995" y="6422432"/>
            <a:ext cx="441812" cy="441812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BC87F93E-2AD9-DA3B-5739-A905C9669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0" y="6422433"/>
            <a:ext cx="402266" cy="43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F1BCF759-1C01-C85F-FD8B-5DA59574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5" y="6422433"/>
            <a:ext cx="441813" cy="43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A6D441-3A5E-2998-43F9-B9D20651C8D8}"/>
              </a:ext>
            </a:extLst>
          </p:cNvPr>
          <p:cNvCxnSpPr>
            <a:cxnSpLocks/>
          </p:cNvCxnSpPr>
          <p:nvPr/>
        </p:nvCxnSpPr>
        <p:spPr>
          <a:xfrm>
            <a:off x="786032" y="2022378"/>
            <a:ext cx="22729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1476720-EA9E-1F35-E592-363416F78407}"/>
              </a:ext>
            </a:extLst>
          </p:cNvPr>
          <p:cNvCxnSpPr>
            <a:cxnSpLocks/>
          </p:cNvCxnSpPr>
          <p:nvPr/>
        </p:nvCxnSpPr>
        <p:spPr>
          <a:xfrm>
            <a:off x="829735" y="4440278"/>
            <a:ext cx="22729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A39B6A7-F0C6-FFEF-24D3-C56ABE421FB5}"/>
              </a:ext>
            </a:extLst>
          </p:cNvPr>
          <p:cNvSpPr txBox="1"/>
          <p:nvPr/>
        </p:nvSpPr>
        <p:spPr>
          <a:xfrm>
            <a:off x="8886768" y="4694485"/>
            <a:ext cx="3285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B Sans Text" panose="020B0503040504020204" pitchFamily="34" charset="77"/>
                <a:cs typeface="SB Sans Text" panose="020B0503040504020204" pitchFamily="34" charset="77"/>
              </a:rPr>
              <a:t>Программа </a:t>
            </a:r>
          </a:p>
          <a:p>
            <a:pPr algn="ctr"/>
            <a:r>
              <a:rPr lang="ru-RU" sz="1600" dirty="0">
                <a:latin typeface="SB Sans Text" panose="020B0503040504020204" pitchFamily="34" charset="77"/>
                <a:cs typeface="SB Sans Text" panose="020B0503040504020204" pitchFamily="34" charset="77"/>
              </a:rPr>
              <a:t>«Финансовая грамотность»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4DAA8-2F63-60AC-3F5F-315F53D72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34415" r="59664" b="34263"/>
          <a:stretch/>
        </p:blipFill>
        <p:spPr bwMode="auto">
          <a:xfrm>
            <a:off x="8281814" y="6367657"/>
            <a:ext cx="382842" cy="61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1F5138-80FE-325A-0945-BD1AB6D80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015" y="1458020"/>
            <a:ext cx="2982258" cy="29822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C219FC-A192-95E0-04A7-F4F46E8E9C83}"/>
              </a:ext>
            </a:extLst>
          </p:cNvPr>
          <p:cNvSpPr/>
          <p:nvPr/>
        </p:nvSpPr>
        <p:spPr>
          <a:xfrm>
            <a:off x="401515" y="306388"/>
            <a:ext cx="2063873" cy="89572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Рисунок 4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77FB3E2-908C-6434-20D4-FEB031490F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553" y="6255514"/>
            <a:ext cx="2269793" cy="770296"/>
          </a:xfrm>
          <a:prstGeom prst="rect">
            <a:avLst/>
          </a:prstGeom>
        </p:spPr>
      </p:pic>
      <p:sp>
        <p:nvSpPr>
          <p:cNvPr id="9221" name="Заголовок 1">
            <a:extLst>
              <a:ext uri="{FF2B5EF4-FFF2-40B4-BE49-F238E27FC236}">
                <a16:creationId xmlns:a16="http://schemas.microsoft.com/office/drawing/2014/main" id="{FEC66B9C-F141-5986-3D03-685F887D0DFB}"/>
              </a:ext>
            </a:extLst>
          </p:cNvPr>
          <p:cNvSpPr txBox="1">
            <a:spLocks/>
          </p:cNvSpPr>
          <p:nvPr/>
        </p:nvSpPr>
        <p:spPr bwMode="auto">
          <a:xfrm>
            <a:off x="622421" y="172469"/>
            <a:ext cx="9359161" cy="117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kumimoji="0" lang="ru-RU" altLang="zh-CN" sz="2893" b="1" dirty="0">
                <a:solidFill>
                  <a:srgbClr val="009A47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ФИНАНСОВАЯ ГРАМОТНОСТЬ В БФ «ВКЛАД В БУДУЩЕЕ»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A68CE8C-0914-EF2D-AF4B-8AA93CF23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24" t="19029" r="65785" b="32672"/>
          <a:stretch/>
        </p:blipFill>
        <p:spPr>
          <a:xfrm>
            <a:off x="11728667" y="4676127"/>
            <a:ext cx="597987" cy="674619"/>
          </a:xfrm>
          <a:prstGeom prst="rect">
            <a:avLst/>
          </a:prstGeom>
        </p:spPr>
      </p:pic>
      <p:pic>
        <p:nvPicPr>
          <p:cNvPr id="11" name="Рисунок 9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350" y="4077059"/>
            <a:ext cx="417282" cy="270719"/>
          </a:xfrm>
          <a:prstGeom prst="rect">
            <a:avLst/>
          </a:prstGeom>
        </p:spPr>
      </p:pic>
      <p:sp>
        <p:nvSpPr>
          <p:cNvPr id="13" name="Rounded Rectangle 67">
            <a:extLst>
              <a:ext uri="{FF2B5EF4-FFF2-40B4-BE49-F238E27FC236}">
                <a16:creationId xmlns:a16="http://schemas.microsoft.com/office/drawing/2014/main" id="{A7E58D0E-0BC4-4814-B460-E2928D458D0F}"/>
              </a:ext>
            </a:extLst>
          </p:cNvPr>
          <p:cNvSpPr/>
          <p:nvPr/>
        </p:nvSpPr>
        <p:spPr>
          <a:xfrm>
            <a:off x="1001153" y="4086688"/>
            <a:ext cx="1817430" cy="357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629831">
              <a:defRPr/>
            </a:pPr>
            <a:r>
              <a:rPr lang="ru-RU" sz="1653" dirty="0">
                <a:solidFill>
                  <a:srgbClr val="1F9348"/>
                </a:solidFill>
                <a:latin typeface="Fedra Sans Pro"/>
                <a:ea typeface="Fedra Sans Pro Book" charset="0"/>
                <a:cs typeface="Fedra Sans Pro Book" charset="0"/>
                <a:sym typeface="Calibri"/>
              </a:rPr>
              <a:t>ПРОБЛЕМА </a:t>
            </a:r>
          </a:p>
        </p:txBody>
      </p:sp>
      <p:sp>
        <p:nvSpPr>
          <p:cNvPr id="14" name="Rectangle 122">
            <a:extLst>
              <a:ext uri="{FF2B5EF4-FFF2-40B4-BE49-F238E27FC236}">
                <a16:creationId xmlns:a16="http://schemas.microsoft.com/office/drawing/2014/main" id="{AF283384-99FC-4805-B7F0-F2D49308F810}"/>
              </a:ext>
            </a:extLst>
          </p:cNvPr>
          <p:cNvSpPr/>
          <p:nvPr/>
        </p:nvSpPr>
        <p:spPr>
          <a:xfrm>
            <a:off x="383362" y="4021378"/>
            <a:ext cx="3612710" cy="2248706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29831">
              <a:defRPr/>
            </a:pPr>
            <a:endParaRPr lang="en-US">
              <a:solidFill>
                <a:srgbClr val="FFFFFF"/>
              </a:solidFill>
              <a:latin typeface="Fedra Sans Pro"/>
              <a:sym typeface="Calibri"/>
            </a:endParaRPr>
          </a:p>
        </p:txBody>
      </p:sp>
      <p:sp>
        <p:nvSpPr>
          <p:cNvPr id="29" name="Скругленный прямоугольник 7">
            <a:extLst>
              <a:ext uri="{FF2B5EF4-FFF2-40B4-BE49-F238E27FC236}">
                <a16:creationId xmlns:a16="http://schemas.microsoft.com/office/drawing/2014/main" id="{633D00D0-EA0C-4E17-B43B-BEB12FA2B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46" y="4612688"/>
            <a:ext cx="3580927" cy="1589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000000"/>
                </a:solidFill>
                <a:latin typeface="hse sans"/>
              </a:rPr>
              <a:t>Воспитанники и выпускники детских домов часто становятся жертвами мошенников.</a:t>
            </a:r>
          </a:p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rgbClr val="000000"/>
                </a:solidFill>
                <a:latin typeface="hse sans"/>
              </a:rPr>
              <a:t>Количество попыток совершения мошеннических операций ежегодно растет:</a:t>
            </a:r>
            <a:r>
              <a:rPr lang="en-US" altLang="ru-RU" sz="1600" dirty="0">
                <a:solidFill>
                  <a:srgbClr val="000000"/>
                </a:solidFill>
                <a:latin typeface="hse sans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latin typeface="hse sans"/>
              </a:rPr>
              <a:t>в 202</a:t>
            </a:r>
            <a:r>
              <a:rPr lang="en-US" altLang="ru-RU" sz="1600" dirty="0">
                <a:solidFill>
                  <a:srgbClr val="000000"/>
                </a:solidFill>
                <a:latin typeface="hse sans"/>
              </a:rPr>
              <a:t>3</a:t>
            </a:r>
            <a:r>
              <a:rPr lang="ru-RU" altLang="ru-RU" sz="1600" dirty="0">
                <a:solidFill>
                  <a:srgbClr val="000000"/>
                </a:solidFill>
                <a:latin typeface="hse sans"/>
              </a:rPr>
              <a:t>г. по сравнению с 2020 г. увеличилось в 5 раз</a:t>
            </a:r>
          </a:p>
        </p:txBody>
      </p:sp>
      <p:sp>
        <p:nvSpPr>
          <p:cNvPr id="61" name="Rectangle 99"/>
          <p:cNvSpPr/>
          <p:nvPr/>
        </p:nvSpPr>
        <p:spPr>
          <a:xfrm>
            <a:off x="4097119" y="4007923"/>
            <a:ext cx="4221151" cy="2262161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29831">
              <a:defRPr/>
            </a:pPr>
            <a:endParaRPr lang="en-US">
              <a:solidFill>
                <a:srgbClr val="FFFFFF"/>
              </a:solidFill>
              <a:latin typeface="Fedra Sans Pro"/>
              <a:sym typeface="Calibri"/>
            </a:endParaRPr>
          </a:p>
        </p:txBody>
      </p:sp>
      <p:sp>
        <p:nvSpPr>
          <p:cNvPr id="63" name="Скругленный прямоугольник 7">
            <a:extLst>
              <a:ext uri="{FF2B5EF4-FFF2-40B4-BE49-F238E27FC236}">
                <a16:creationId xmlns:a16="http://schemas.microsoft.com/office/drawing/2014/main" id="{633D00D0-EA0C-4E17-B43B-BEB12FA2B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636" y="4620641"/>
            <a:ext cx="1993339" cy="13520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343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53</a:t>
            </a:r>
            <a:r>
              <a:rPr lang="ru-RU" altLang="ru-RU" sz="1343" dirty="0">
                <a:ea typeface="Fedra Sans Pro Light" charset="0"/>
                <a:cs typeface="Fedra Sans Pro Light" charset="0"/>
              </a:rPr>
              <a:t> ЦССВ</a:t>
            </a:r>
          </a:p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343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11</a:t>
            </a:r>
            <a:r>
              <a:rPr lang="ru-RU" altLang="ru-RU" sz="1343" dirty="0">
                <a:ea typeface="Fedra Sans Pro Light" charset="0"/>
                <a:cs typeface="Fedra Sans Pro Light" charset="0"/>
              </a:rPr>
              <a:t> ТЕРБАНКОВ</a:t>
            </a:r>
          </a:p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343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34</a:t>
            </a:r>
            <a:r>
              <a:rPr lang="ru-RU" altLang="ru-RU" sz="1343" dirty="0">
                <a:ea typeface="Fedra Sans Pro Light" charset="0"/>
                <a:cs typeface="Fedra Sans Pro Light" charset="0"/>
              </a:rPr>
              <a:t> РЕГИОНА</a:t>
            </a:r>
          </a:p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343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63</a:t>
            </a:r>
            <a:r>
              <a:rPr lang="ru-RU" altLang="ru-RU" sz="1343" dirty="0">
                <a:ea typeface="Fedra Sans Pro Light" charset="0"/>
                <a:cs typeface="Fedra Sans Pro Light" charset="0"/>
              </a:rPr>
              <a:t> ГОРОДА</a:t>
            </a:r>
          </a:p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343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87 </a:t>
            </a:r>
            <a:r>
              <a:rPr lang="ru-RU" altLang="ru-RU" sz="1343" dirty="0">
                <a:ea typeface="Fedra Sans Pro Light" charset="0"/>
                <a:cs typeface="Fedra Sans Pro Light" charset="0"/>
              </a:rPr>
              <a:t>КОМАНДЫ</a:t>
            </a:r>
            <a:endParaRPr lang="en-US" altLang="ru-RU" sz="1343" dirty="0">
              <a:ea typeface="Fedra Sans Pro Light" charset="0"/>
              <a:cs typeface="Fedra Sans Pro Light" charset="0"/>
            </a:endParaRPr>
          </a:p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en-US" altLang="ru-RU" sz="1343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576</a:t>
            </a:r>
            <a:r>
              <a:rPr lang="en-US" altLang="ru-RU" sz="1343" dirty="0">
                <a:ea typeface="Fedra Sans Pro Light" charset="0"/>
                <a:cs typeface="Fedra Sans Pro Light" charset="0"/>
              </a:rPr>
              <a:t> </a:t>
            </a:r>
            <a:r>
              <a:rPr lang="ru-RU" altLang="ru-RU" sz="1343" dirty="0">
                <a:ea typeface="Fedra Sans Pro Light" charset="0"/>
                <a:cs typeface="Fedra Sans Pro Light" charset="0"/>
              </a:rPr>
              <a:t>ВОЛОНТЕРОВ</a:t>
            </a:r>
          </a:p>
        </p:txBody>
      </p:sp>
      <p:sp>
        <p:nvSpPr>
          <p:cNvPr id="71" name="Rounded Rectangle 67">
            <a:extLst>
              <a:ext uri="{FF2B5EF4-FFF2-40B4-BE49-F238E27FC236}">
                <a16:creationId xmlns:a16="http://schemas.microsoft.com/office/drawing/2014/main" id="{30866ACB-5763-41DA-BD39-541B512D7351}"/>
              </a:ext>
            </a:extLst>
          </p:cNvPr>
          <p:cNvSpPr/>
          <p:nvPr/>
        </p:nvSpPr>
        <p:spPr>
          <a:xfrm>
            <a:off x="4680472" y="1584491"/>
            <a:ext cx="3359896" cy="3462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 defTabSz="629831">
              <a:defRPr/>
            </a:pPr>
            <a:r>
              <a:rPr lang="ru-RU" sz="1653" dirty="0">
                <a:solidFill>
                  <a:srgbClr val="1F9348"/>
                </a:solidFill>
                <a:latin typeface="Fedra Sans Pro"/>
                <a:ea typeface="Fedra Sans Pro Book" charset="0"/>
                <a:cs typeface="Fedra Sans Pro Book" charset="0"/>
                <a:sym typeface="Calibri"/>
              </a:rPr>
              <a:t>ЧТО ?</a:t>
            </a:r>
          </a:p>
        </p:txBody>
      </p:sp>
      <p:sp>
        <p:nvSpPr>
          <p:cNvPr id="72" name="Rectangle 99"/>
          <p:cNvSpPr/>
          <p:nvPr/>
        </p:nvSpPr>
        <p:spPr>
          <a:xfrm>
            <a:off x="4030312" y="1495752"/>
            <a:ext cx="7971188" cy="2248706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29831">
              <a:defRPr/>
            </a:pPr>
            <a:endParaRPr lang="en-US">
              <a:solidFill>
                <a:srgbClr val="FFFFFF"/>
              </a:solidFill>
              <a:latin typeface="Fedra Sans Pro"/>
              <a:sym typeface="Calibri"/>
            </a:endParaRPr>
          </a:p>
        </p:txBody>
      </p:sp>
      <p:sp>
        <p:nvSpPr>
          <p:cNvPr id="74" name="Скругленный прямоугольник 7">
            <a:extLst>
              <a:ext uri="{FF2B5EF4-FFF2-40B4-BE49-F238E27FC236}">
                <a16:creationId xmlns:a16="http://schemas.microsoft.com/office/drawing/2014/main" id="{633D00D0-EA0C-4E17-B43B-BEB12FA2B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69" y="1974551"/>
            <a:ext cx="8931968" cy="14414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l"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447" dirty="0">
                <a:solidFill>
                  <a:srgbClr val="00B050"/>
                </a:solidFill>
                <a:ea typeface="Fedra Sans Pro Light" charset="0"/>
                <a:cs typeface="Fedra Sans Pro Light" charset="0"/>
              </a:rPr>
              <a:t>ОБРАЗОВАТЕЛЬНЫЙ КУРС </a:t>
            </a:r>
          </a:p>
          <a:p>
            <a:pPr algn="l"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altLang="ru-RU" sz="1447" dirty="0">
                <a:ea typeface="Fedra Sans Pro Light" charset="0"/>
                <a:cs typeface="Fedra Sans Pro Light" charset="0"/>
              </a:rPr>
              <a:t>Состоит из 3 модулей по 2 ступени из 5 занятий; </a:t>
            </a:r>
          </a:p>
          <a:p>
            <a:pPr marL="177159" indent="-177159" algn="l"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47" dirty="0">
                <a:ea typeface="Verdana" panose="020B0604030504040204" pitchFamily="34" charset="0"/>
                <a:cs typeface="SB Sans Text" panose="020B0503040504020204" pitchFamily="34" charset="77"/>
              </a:rPr>
              <a:t>разработаны 3 модуля программы</a:t>
            </a:r>
          </a:p>
          <a:p>
            <a:pPr marL="177159" indent="-177159" algn="l"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47" dirty="0">
                <a:ea typeface="Verdana" panose="020B0604030504040204" pitchFamily="34" charset="0"/>
                <a:cs typeface="SB Sans Text" panose="020B0503040504020204" pitchFamily="34" charset="77"/>
              </a:rPr>
              <a:t>обновлены обучающие видеоролики для волонтеров</a:t>
            </a:r>
          </a:p>
          <a:p>
            <a:pPr marL="177159" indent="-177159" algn="l"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ru-RU" sz="1447" dirty="0"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algn="l"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ru-RU" sz="1447" dirty="0">
                <a:solidFill>
                  <a:srgbClr val="00B050"/>
                </a:solidFill>
                <a:ea typeface="Verdana" panose="020B0604030504040204" pitchFamily="34" charset="0"/>
                <a:cs typeface="SB Sans Text" panose="020B0503040504020204" pitchFamily="34" charset="77"/>
              </a:rPr>
              <a:t>ЦИФРОВАЯ ПЛАТФОРМА </a:t>
            </a:r>
          </a:p>
        </p:txBody>
      </p:sp>
      <p:sp>
        <p:nvSpPr>
          <p:cNvPr id="43" name="Rounded Rectangle 67">
            <a:extLst>
              <a:ext uri="{FF2B5EF4-FFF2-40B4-BE49-F238E27FC236}">
                <a16:creationId xmlns:a16="http://schemas.microsoft.com/office/drawing/2014/main" id="{30866ACB-5763-41DA-BD39-541B512D7351}"/>
              </a:ext>
            </a:extLst>
          </p:cNvPr>
          <p:cNvSpPr/>
          <p:nvPr/>
        </p:nvSpPr>
        <p:spPr>
          <a:xfrm>
            <a:off x="5404714" y="4078369"/>
            <a:ext cx="2211018" cy="2694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629831">
              <a:defRPr/>
            </a:pPr>
            <a:r>
              <a:rPr lang="ru-RU" sz="1653" dirty="0">
                <a:solidFill>
                  <a:srgbClr val="1F9348"/>
                </a:solidFill>
                <a:latin typeface="Fedra Sans Pro"/>
                <a:ea typeface="Fedra Sans Pro Book" charset="0"/>
                <a:cs typeface="Fedra Sans Pro Book" charset="0"/>
                <a:sym typeface="Calibri"/>
              </a:rPr>
              <a:t>ДОСТИЖЕНИЯ 2022</a:t>
            </a:r>
          </a:p>
        </p:txBody>
      </p:sp>
      <p:pic>
        <p:nvPicPr>
          <p:cNvPr id="45" name="Рисунок 8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478" y="1584491"/>
            <a:ext cx="250323" cy="2711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57" y="4086688"/>
            <a:ext cx="317787" cy="31778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6084267" y="5025208"/>
            <a:ext cx="1993339" cy="46776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1"/>
          </a:p>
        </p:txBody>
      </p:sp>
      <p:pic>
        <p:nvPicPr>
          <p:cNvPr id="15" name="Рисунок 1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4F23C68-2864-8187-31D0-FA2B7EC57D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833" y="6290762"/>
            <a:ext cx="148409" cy="478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23CC6C-B045-2F37-7987-D09A01797A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25" t="25914" r="33768"/>
          <a:stretch/>
        </p:blipFill>
        <p:spPr>
          <a:xfrm>
            <a:off x="209376" y="1391156"/>
            <a:ext cx="3740749" cy="2570276"/>
          </a:xfrm>
          <a:prstGeom prst="rect">
            <a:avLst/>
          </a:prstGeom>
        </p:spPr>
      </p:pic>
      <p:sp>
        <p:nvSpPr>
          <p:cNvPr id="18" name="Скругленный прямоугольник 7">
            <a:extLst>
              <a:ext uri="{FF2B5EF4-FFF2-40B4-BE49-F238E27FC236}">
                <a16:creationId xmlns:a16="http://schemas.microsoft.com/office/drawing/2014/main" id="{55D70346-3720-5AB9-C925-39F608C5C657}"/>
              </a:ext>
            </a:extLst>
          </p:cNvPr>
          <p:cNvSpPr/>
          <p:nvPr/>
        </p:nvSpPr>
        <p:spPr>
          <a:xfrm>
            <a:off x="153635" y="6983428"/>
            <a:ext cx="8039536" cy="263002"/>
          </a:xfrm>
          <a:prstGeom prst="roundRect">
            <a:avLst/>
          </a:prstGeom>
          <a:solidFill>
            <a:schemeClr val="bg1"/>
          </a:solidFill>
          <a:ln w="6350" cap="flat" cmpd="sng" algn="ctr">
            <a:noFill/>
            <a:prstDash val="solid"/>
            <a:miter lim="800000"/>
          </a:ln>
          <a:effectLst>
            <a:softEdge rad="38100"/>
          </a:effectLst>
        </p:spPr>
        <p:txBody>
          <a:bodyPr rtlCol="0" anchor="ctr"/>
          <a:lstStyle/>
          <a:p>
            <a:pPr algn="ctr"/>
            <a:endParaRPr lang="ru-RU" sz="827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C14C23-F6BF-1EB9-9998-695AD142D7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3497" y="4916942"/>
            <a:ext cx="843143" cy="5029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F4EC3F-FC8C-BCD4-30AD-FA6D54CBAB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909" y="4916942"/>
            <a:ext cx="939525" cy="379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606202-25BF-13F9-D1BC-DAAEFD847D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384" t="36980" r="22451" b="40135"/>
          <a:stretch/>
        </p:blipFill>
        <p:spPr>
          <a:xfrm>
            <a:off x="9544774" y="4903340"/>
            <a:ext cx="1103749" cy="47511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E136C0-8A14-5561-67B7-5A27052DFE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565" y="5459164"/>
            <a:ext cx="604677" cy="52261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240A6B-18D6-91CF-7937-3A2B1EFDCB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3923" y="5557730"/>
            <a:ext cx="1412256" cy="3254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82C5F71-71FD-E54E-9DB8-10D7182950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3909" y="5420228"/>
            <a:ext cx="562282" cy="5304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3D83617-01BE-F97E-EF52-0FD602877D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15814" y="5415455"/>
            <a:ext cx="767441" cy="5114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60202F-2440-77EE-428E-821183BC67D7}"/>
              </a:ext>
            </a:extLst>
          </p:cNvPr>
          <p:cNvSpPr txBox="1"/>
          <p:nvPr/>
        </p:nvSpPr>
        <p:spPr>
          <a:xfrm>
            <a:off x="6012522" y="5119047"/>
            <a:ext cx="1603210" cy="301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81988" fontAlgn="base">
              <a:lnSpc>
                <a:spcPct val="90000"/>
              </a:lnSpc>
              <a:spcBef>
                <a:spcPts val="322"/>
              </a:spcBef>
              <a:spcAft>
                <a:spcPct val="0"/>
              </a:spcAft>
              <a:defRPr/>
            </a:pPr>
            <a:r>
              <a:rPr lang="en-US" altLang="ru-RU" sz="1447" b="1" dirty="0">
                <a:solidFill>
                  <a:srgbClr val="00B050"/>
                </a:solidFill>
                <a:latin typeface="Fedra Sans Pro"/>
                <a:ea typeface="Fedra Sans Pro Light" charset="0"/>
                <a:cs typeface="Fedra Sans Pro Light" charset="0"/>
              </a:rPr>
              <a:t>&gt;</a:t>
            </a:r>
            <a:r>
              <a:rPr lang="ru-RU" altLang="ru-RU" sz="1447" b="1" dirty="0">
                <a:solidFill>
                  <a:srgbClr val="00B050"/>
                </a:solidFill>
                <a:latin typeface="Fedra Sans Pro"/>
                <a:ea typeface="Fedra Sans Pro Light" charset="0"/>
                <a:cs typeface="Fedra Sans Pro Light" charset="0"/>
              </a:rPr>
              <a:t>1000 ДЕТЕЙ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50290DA-991F-9204-5EF9-D86BC5B39D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9305" y="1694069"/>
            <a:ext cx="1784983" cy="178498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149D4F-9D13-5EA4-83BD-D7C5EBC61897}"/>
              </a:ext>
            </a:extLst>
          </p:cNvPr>
          <p:cNvSpPr/>
          <p:nvPr/>
        </p:nvSpPr>
        <p:spPr>
          <a:xfrm>
            <a:off x="401515" y="306388"/>
            <a:ext cx="2063873" cy="89572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Рисунок 5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6E22F70-F304-0A60-AD0A-49CF274A78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45" y="6225677"/>
            <a:ext cx="2269793" cy="77029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8836B26-D434-B747-BED8-A920C1B3EA74}"/>
              </a:ext>
            </a:extLst>
          </p:cNvPr>
          <p:cNvSpPr txBox="1">
            <a:spLocks/>
          </p:cNvSpPr>
          <p:nvPr/>
        </p:nvSpPr>
        <p:spPr>
          <a:xfrm>
            <a:off x="566757" y="303591"/>
            <a:ext cx="9453266" cy="801373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29831"/>
            <a:r>
              <a:rPr lang="ru-RU" sz="2893" b="1" dirty="0">
                <a:solidFill>
                  <a:srgbClr val="009A47"/>
                </a:solidFill>
                <a:ea typeface="+mn-ea"/>
              </a:rPr>
              <a:t>ВОЛОНТЕРСКАЯ ПРОГРАММА «ФИНАНСОВАЯ ГРАМОТНОСТЬ ДЛЯ ВОСПИТАННИКОВ ДЕТСКИХ ДОМОВ»</a:t>
            </a:r>
          </a:p>
        </p:txBody>
      </p:sp>
    </p:spTree>
    <p:extLst>
      <p:ext uri="{BB962C8B-B14F-4D97-AF65-F5344CB8AC3E}">
        <p14:creationId xmlns:p14="http://schemas.microsoft.com/office/powerpoint/2010/main" val="398764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6954" y="435557"/>
            <a:ext cx="7546446" cy="531442"/>
          </a:xfrm>
        </p:spPr>
        <p:txBody>
          <a:bodyPr anchor="b"/>
          <a:lstStyle/>
          <a:p>
            <a:r>
              <a:rPr lang="ru-RU" dirty="0"/>
              <a:t>Номинация Фонда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B8B856-6A31-49AF-9B2D-A4DB1873584A}"/>
              </a:ext>
            </a:extLst>
          </p:cNvPr>
          <p:cNvGrpSpPr/>
          <p:nvPr/>
        </p:nvGrpSpPr>
        <p:grpSpPr>
          <a:xfrm>
            <a:off x="8786339" y="4410881"/>
            <a:ext cx="1233963" cy="502443"/>
            <a:chOff x="4518929" y="6145560"/>
            <a:chExt cx="667516" cy="27179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480E2A9-6803-4523-9837-3091564ED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820" t="78181" r="47777" b="17909"/>
            <a:stretch/>
          </p:blipFill>
          <p:spPr>
            <a:xfrm>
              <a:off x="4518929" y="6145560"/>
              <a:ext cx="667516" cy="271798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FE9829C-7839-480A-A68D-FBD539251457}"/>
                </a:ext>
              </a:extLst>
            </p:cNvPr>
            <p:cNvSpPr/>
            <p:nvPr/>
          </p:nvSpPr>
          <p:spPr>
            <a:xfrm>
              <a:off x="4959731" y="6219477"/>
              <a:ext cx="189672" cy="197879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69991" tIns="69991" rIns="69991" bIns="69991" numCol="1" spcCol="38100" rtlCol="0" anchor="ctr">
              <a:noAutofit/>
            </a:bodyPr>
            <a:lstStyle/>
            <a:p>
              <a:pPr defTabSz="1137374"/>
              <a:endParaRPr lang="ru-RU" sz="900" dirty="0">
                <a:solidFill>
                  <a:srgbClr val="FFFFFF"/>
                </a:solidFill>
                <a:latin typeface="+mj-lt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" name="Текст 4">
            <a:extLst>
              <a:ext uri="{FF2B5EF4-FFF2-40B4-BE49-F238E27FC236}">
                <a16:creationId xmlns:a16="http://schemas.microsoft.com/office/drawing/2014/main" id="{6079B81B-EAF4-2D44-9D03-8F64C44AE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744" y="1095376"/>
            <a:ext cx="7395369" cy="531442"/>
          </a:xfrm>
        </p:spPr>
        <p:txBody>
          <a:bodyPr/>
          <a:lstStyle/>
          <a:p>
            <a:r>
              <a:rPr lang="ru-RU" sz="1600" spc="-20" dirty="0"/>
              <a:t>«Лучшие практики обучения финансовой грамотности детей-сирот и детей, оставшихся без попечения родителей»</a:t>
            </a:r>
            <a:endParaRPr lang="ru-RU" sz="1600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D4F717E9-1832-3E68-CB1E-1B85DCAA9DE7}"/>
              </a:ext>
            </a:extLst>
          </p:cNvPr>
          <p:cNvSpPr txBox="1">
            <a:spLocks/>
          </p:cNvSpPr>
          <p:nvPr/>
        </p:nvSpPr>
        <p:spPr>
          <a:xfrm>
            <a:off x="606954" y="306758"/>
            <a:ext cx="7405159" cy="25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12598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all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1pPr>
            <a:lvl2pPr marL="0" marR="0" indent="236224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72448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708671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44895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81119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417343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53567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89790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1400" b="0" dirty="0"/>
              <a:t>ФИНАНСОВАЯ ПЕРЕМЕНА</a:t>
            </a:r>
            <a:endParaRPr lang="ru-RU" sz="1800" dirty="0"/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1E253989-D7B3-D955-DCD0-4468FECD1170}"/>
              </a:ext>
            </a:extLst>
          </p:cNvPr>
          <p:cNvSpPr txBox="1">
            <a:spLocks/>
          </p:cNvSpPr>
          <p:nvPr/>
        </p:nvSpPr>
        <p:spPr>
          <a:xfrm>
            <a:off x="616744" y="1694842"/>
            <a:ext cx="7546446" cy="53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 marL="0" marR="0" indent="0" algn="l" defTabSz="125982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n-ea"/>
                <a:cs typeface="+mn-cs"/>
                <a:sym typeface="Helvetica Neue"/>
              </a:defRPr>
            </a:lvl1pPr>
            <a:lvl2pPr marL="0" marR="0" indent="236224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72448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708671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44895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81119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417343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53567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89790" algn="l" defTabSz="125982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93" b="1" i="0" u="none" strike="noStrike" cap="none" spc="-12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b="0" dirty="0"/>
              <a:t>Критерии</a:t>
            </a:r>
          </a:p>
        </p:txBody>
      </p:sp>
      <p:pic>
        <p:nvPicPr>
          <p:cNvPr id="20" name="Рисунок 19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3A2EFBF-E3E2-9A52-B4C1-861E40506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r="36458"/>
          <a:stretch/>
        </p:blipFill>
        <p:spPr>
          <a:xfrm>
            <a:off x="8569325" y="0"/>
            <a:ext cx="4029075" cy="7086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1831BE-C44E-5BD2-7278-750D3D7F18D9}"/>
              </a:ext>
            </a:extLst>
          </p:cNvPr>
          <p:cNvSpPr txBox="1"/>
          <p:nvPr/>
        </p:nvSpPr>
        <p:spPr>
          <a:xfrm>
            <a:off x="1478025" y="2579946"/>
            <a:ext cx="6792572" cy="2800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000000"/>
                </a:solidFill>
                <a:effectLst/>
              </a:rPr>
              <a:t>Методическая разработка занятия, мероприятия или практических кейсов по финансовой грамотности, например:</a:t>
            </a:r>
          </a:p>
          <a:p>
            <a:pPr marL="285750" indent="-285750" algn="l">
              <a:buFontTx/>
              <a:buChar char="—"/>
            </a:pPr>
            <a:r>
              <a:rPr lang="ru-RU" sz="1600" dirty="0">
                <a:solidFill>
                  <a:srgbClr val="000000"/>
                </a:solidFill>
              </a:rPr>
              <a:t>у</a:t>
            </a:r>
            <a:r>
              <a:rPr lang="ru-RU" sz="1600" b="0" i="0" dirty="0">
                <a:solidFill>
                  <a:srgbClr val="000000"/>
                </a:solidFill>
                <a:effectLst/>
              </a:rPr>
              <a:t>рок по финансовой грамотности; </a:t>
            </a:r>
          </a:p>
          <a:p>
            <a:pPr marL="285750" indent="-285750" algn="l">
              <a:buFontTx/>
              <a:buChar char="—"/>
            </a:pPr>
            <a:r>
              <a:rPr lang="ru-RU" sz="1600" dirty="0">
                <a:solidFill>
                  <a:srgbClr val="000000"/>
                </a:solidFill>
              </a:rPr>
              <a:t>у</a:t>
            </a:r>
            <a:r>
              <a:rPr lang="ru-RU" sz="1600" b="0" i="0" dirty="0">
                <a:solidFill>
                  <a:srgbClr val="000000"/>
                </a:solidFill>
                <a:effectLst/>
              </a:rPr>
              <a:t>рок с включением дидактических элементов по финансовой грамотности;</a:t>
            </a:r>
          </a:p>
          <a:p>
            <a:pPr marL="285750" indent="-285750" algn="l">
              <a:buFontTx/>
              <a:buChar char="—"/>
            </a:pPr>
            <a:r>
              <a:rPr lang="ru-RU" sz="1600" b="0" i="0" dirty="0">
                <a:solidFill>
                  <a:srgbClr val="000000"/>
                </a:solidFill>
                <a:effectLst/>
              </a:rPr>
              <a:t>рабочая программа; </a:t>
            </a:r>
          </a:p>
          <a:p>
            <a:pPr marL="285750" indent="-285750" algn="l">
              <a:buFontTx/>
              <a:buChar char="—"/>
            </a:pPr>
            <a:r>
              <a:rPr lang="ru-RU" sz="1600" dirty="0">
                <a:solidFill>
                  <a:srgbClr val="000000"/>
                </a:solidFill>
              </a:rPr>
              <a:t>в</a:t>
            </a:r>
            <a:r>
              <a:rPr lang="ru-RU" sz="1600" b="0" i="0" dirty="0">
                <a:solidFill>
                  <a:srgbClr val="000000"/>
                </a:solidFill>
                <a:effectLst/>
              </a:rPr>
              <a:t>неурочное мероприятие по финансовой грамотности и др.;</a:t>
            </a:r>
          </a:p>
          <a:p>
            <a:pPr algn="l"/>
            <a:endParaRPr lang="en-US" sz="1600" dirty="0">
              <a:solidFill>
                <a:srgbClr val="000000"/>
              </a:solidFill>
            </a:endParaRPr>
          </a:p>
          <a:p>
            <a:pPr algn="l"/>
            <a:r>
              <a:rPr lang="ru-RU" sz="1600" dirty="0">
                <a:solidFill>
                  <a:srgbClr val="000000"/>
                </a:solidFill>
              </a:rPr>
              <a:t>Обоснование уникальности и специфики</a:t>
            </a:r>
            <a:r>
              <a:rPr lang="en-US" sz="1600" dirty="0">
                <a:solidFill>
                  <a:srgbClr val="000000"/>
                </a:solidFill>
              </a:rPr>
              <a:t>/ </a:t>
            </a:r>
            <a:r>
              <a:rPr lang="ru-RU" sz="1600" b="0" i="0" dirty="0">
                <a:solidFill>
                  <a:srgbClr val="000000"/>
                </a:solidFill>
                <a:effectLst/>
              </a:rPr>
              <a:t>особенностей методики/ содержания материала/ форм и методов преподавания с учетом социального контекста проживания детей;</a:t>
            </a:r>
          </a:p>
        </p:txBody>
      </p:sp>
      <p:pic>
        <p:nvPicPr>
          <p:cNvPr id="25" name="Рисунок 2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7DD5547B-BDEF-A2C0-5792-F56F4BD95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7" y="2671603"/>
            <a:ext cx="734204" cy="73420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212787BF-BF1C-900A-DE0D-0F412F1DA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8" y="4520285"/>
            <a:ext cx="734204" cy="7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345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02393BF-8278-4D97-B469-6DADA4F6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cap="none" dirty="0"/>
              <a:t>Успехов и благополучия!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674DB-E098-76D9-A7EB-EB41B3C95984}"/>
              </a:ext>
            </a:extLst>
          </p:cNvPr>
          <p:cNvSpPr txBox="1"/>
          <p:nvPr/>
        </p:nvSpPr>
        <p:spPr>
          <a:xfrm>
            <a:off x="6132381" y="4802017"/>
            <a:ext cx="2792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B050"/>
              </a:buClr>
              <a:defRPr/>
            </a:pPr>
            <a:r>
              <a:rPr lang="ru-RU" sz="1600" b="1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 </a:t>
            </a:r>
          </a:p>
          <a:p>
            <a:pPr lvl="0">
              <a:buClr>
                <a:srgbClr val="00B050"/>
              </a:buClr>
              <a:defRPr/>
            </a:pPr>
            <a:r>
              <a:rPr lang="ru-RU" sz="1600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Руководитель программы «Финансовая грамотность»</a:t>
            </a:r>
            <a:endParaRPr lang="ru-RU" sz="1600" dirty="0">
              <a:solidFill>
                <a:schemeClr val="bg1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buClr>
                <a:srgbClr val="00B050"/>
              </a:buClr>
              <a:defRPr/>
            </a:pPr>
            <a:endParaRPr lang="ru-RU" sz="1600" dirty="0">
              <a:solidFill>
                <a:schemeClr val="bg1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  <a:hlinkClick r:id="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buClr>
                <a:srgbClr val="00B050"/>
              </a:buClr>
              <a:defRPr/>
            </a:pPr>
            <a:r>
              <a:rPr lang="en-US" sz="1600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nosipova@vbudushee.ru</a:t>
            </a:r>
            <a:endParaRPr lang="en-US" sz="1600" dirty="0">
              <a:solidFill>
                <a:schemeClr val="bg1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  <a:p>
            <a:pPr lvl="0">
              <a:buClr>
                <a:srgbClr val="00B050"/>
              </a:buClr>
              <a:defRPr/>
            </a:pPr>
            <a:r>
              <a:rPr lang="en-US" sz="1600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TG</a:t>
            </a:r>
            <a:r>
              <a:rPr lang="ru-RU" sz="1600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aninosipova</a:t>
            </a:r>
            <a:endParaRPr lang="ru-RU" sz="1600" dirty="0">
              <a:solidFill>
                <a:schemeClr val="bg1"/>
              </a:solidFill>
              <a:latin typeface="SB Sans Text" panose="020B0503040504020204" pitchFamily="34" charset="77"/>
              <a:ea typeface="Verdana" panose="020B0604030504040204" pitchFamily="34" charset="0"/>
              <a:cs typeface="SB Sans Text" panose="020B0503040504020204" pitchFamily="34" charset="77"/>
            </a:endParaRPr>
          </a:p>
        </p:txBody>
      </p:sp>
      <p:pic>
        <p:nvPicPr>
          <p:cNvPr id="4" name="Изображение 1" descr="Фото Осипова Н.png">
            <a:extLst>
              <a:ext uri="{FF2B5EF4-FFF2-40B4-BE49-F238E27FC236}">
                <a16:creationId xmlns:a16="http://schemas.microsoft.com/office/drawing/2014/main" id="{D0F5B0F6-372E-5EEF-BA07-ABA3DC6ED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299200" y="1768057"/>
            <a:ext cx="2342036" cy="234203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866603-B903-9802-F5D9-6F20147B3972}"/>
              </a:ext>
            </a:extLst>
          </p:cNvPr>
          <p:cNvSpPr txBox="1"/>
          <p:nvPr/>
        </p:nvSpPr>
        <p:spPr>
          <a:xfrm>
            <a:off x="6132381" y="4387091"/>
            <a:ext cx="2599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B050"/>
              </a:buClr>
              <a:defRPr/>
            </a:pPr>
            <a:r>
              <a:rPr lang="ru-RU" sz="1600" b="1" dirty="0">
                <a:solidFill>
                  <a:schemeClr val="bg1"/>
                </a:solidFill>
                <a:latin typeface="SB Sans Text" panose="020B0503040504020204" pitchFamily="34" charset="77"/>
                <a:ea typeface="Verdana" panose="020B0604030504040204" pitchFamily="34" charset="0"/>
                <a:cs typeface="SB Sans Text" panose="020B0503040504020204" pitchFamily="34" charset="77"/>
              </a:rPr>
              <a:t>Осипова Нина</a:t>
            </a:r>
          </a:p>
        </p:txBody>
      </p:sp>
    </p:spTree>
    <p:extLst>
      <p:ext uri="{BB962C8B-B14F-4D97-AF65-F5344CB8AC3E}">
        <p14:creationId xmlns:p14="http://schemas.microsoft.com/office/powerpoint/2010/main" val="23479692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02 Текст">
  <a:themeElements>
    <a:clrScheme name="VvB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C2A7"/>
      </a:accent1>
      <a:accent2>
        <a:srgbClr val="B2EB38"/>
      </a:accent2>
      <a:accent3>
        <a:srgbClr val="1C4F5F"/>
      </a:accent3>
      <a:accent4>
        <a:srgbClr val="6BEAC7"/>
      </a:accent4>
      <a:accent5>
        <a:srgbClr val="FFFF00"/>
      </a:accent5>
      <a:accent6>
        <a:srgbClr val="21A038"/>
      </a:accent6>
      <a:hlink>
        <a:srgbClr val="0563C1"/>
      </a:hlink>
      <a:folHlink>
        <a:srgbClr val="954F72"/>
      </a:folHlink>
    </a:clrScheme>
    <a:fontScheme name="VkladVBudushee">
      <a:majorFont>
        <a:latin typeface="SB Sans Display"/>
        <a:ea typeface=""/>
        <a:cs typeface=""/>
      </a:majorFont>
      <a:minorFont>
        <a:latin typeface="SB Sans Text"/>
        <a:ea typeface=""/>
        <a:cs typeface="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03 Текст + Изображение">
  <a:themeElements>
    <a:clrScheme name="VvB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C2A7"/>
      </a:accent1>
      <a:accent2>
        <a:srgbClr val="B2EB38"/>
      </a:accent2>
      <a:accent3>
        <a:srgbClr val="1C4F5F"/>
      </a:accent3>
      <a:accent4>
        <a:srgbClr val="6BEAC7"/>
      </a:accent4>
      <a:accent5>
        <a:srgbClr val="FFFF00"/>
      </a:accent5>
      <a:accent6>
        <a:srgbClr val="21A038"/>
      </a:accent6>
      <a:hlink>
        <a:srgbClr val="0563C1"/>
      </a:hlink>
      <a:folHlink>
        <a:srgbClr val="954F72"/>
      </a:folHlink>
    </a:clrScheme>
    <a:fontScheme name="VkladVBudushee">
      <a:majorFont>
        <a:latin typeface="SB Sans Display"/>
        <a:ea typeface=""/>
        <a:cs typeface=""/>
      </a:majorFont>
      <a:minorFont>
        <a:latin typeface="SB Sans Text"/>
        <a:ea typeface=""/>
        <a:cs typeface="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01 Структура презентации">
  <a:themeElements>
    <a:clrScheme name="VvB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C2A7"/>
      </a:accent1>
      <a:accent2>
        <a:srgbClr val="B2EB38"/>
      </a:accent2>
      <a:accent3>
        <a:srgbClr val="1C4F5F"/>
      </a:accent3>
      <a:accent4>
        <a:srgbClr val="6BEAC7"/>
      </a:accent4>
      <a:accent5>
        <a:srgbClr val="FFFF00"/>
      </a:accent5>
      <a:accent6>
        <a:srgbClr val="21A038"/>
      </a:accent6>
      <a:hlink>
        <a:srgbClr val="0563C1"/>
      </a:hlink>
      <a:folHlink>
        <a:srgbClr val="954F72"/>
      </a:folHlink>
    </a:clrScheme>
    <a:fontScheme name="VkladVBudushee">
      <a:majorFont>
        <a:latin typeface="SB Sans Display"/>
        <a:ea typeface=""/>
        <a:cs typeface=""/>
      </a:majorFont>
      <a:minorFont>
        <a:latin typeface="SB Sans Text"/>
        <a:ea typeface=""/>
        <a:cs typeface="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16465</TotalTime>
  <Words>291</Words>
  <Application>Microsoft Office PowerPoint</Application>
  <PresentationFormat>Произвольный</PresentationFormat>
  <Paragraphs>58</Paragraphs>
  <Slides>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21" baseType="lpstr">
      <vt:lpstr>Arial</vt:lpstr>
      <vt:lpstr>Calibri</vt:lpstr>
      <vt:lpstr>Fedra Sans Pro</vt:lpstr>
      <vt:lpstr>Fedra Sans Pro Light</vt:lpstr>
      <vt:lpstr>Helvetica Neue</vt:lpstr>
      <vt:lpstr>Helvetica Neue Medium</vt:lpstr>
      <vt:lpstr>hse sans</vt:lpstr>
      <vt:lpstr>SB Sans Display</vt:lpstr>
      <vt:lpstr>SB Sans Display Light</vt:lpstr>
      <vt:lpstr>SB Sans Display Semibold</vt:lpstr>
      <vt:lpstr>SB Sans Text</vt:lpstr>
      <vt:lpstr>Verdana</vt:lpstr>
      <vt:lpstr>Wingdings</vt:lpstr>
      <vt:lpstr>02 Текст</vt:lpstr>
      <vt:lpstr>03 Текст + Изображение</vt:lpstr>
      <vt:lpstr>01 Структура презентации</vt:lpstr>
      <vt:lpstr>Финансовая грамотность</vt:lpstr>
      <vt:lpstr>Презентация PowerPoint</vt:lpstr>
      <vt:lpstr>Презентация PowerPoint</vt:lpstr>
      <vt:lpstr>Номинация Фонда</vt:lpstr>
      <vt:lpstr>Успехов и благополучия!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ООООООООООчень длиннннннный заголовооооок</dc:title>
  <dc:creator>Kamasov, Abduljafar</dc:creator>
  <cp:lastModifiedBy>Нина Осипова</cp:lastModifiedBy>
  <cp:revision>562</cp:revision>
  <dcterms:modified xsi:type="dcterms:W3CDTF">2024-10-10T09:59:15Z</dcterms:modified>
</cp:coreProperties>
</file>