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6" r:id="rId11"/>
    <p:sldId id="269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solidFill>
                  <a:schemeClr val="tx1"/>
                </a:solidFill>
              </a:rPr>
              <a:t>Участники регионального этапа</a:t>
            </a:r>
          </a:p>
        </c:rich>
      </c:tx>
      <c:layout>
        <c:manualLayout>
          <c:xMode val="edge"/>
          <c:yMode val="edge"/>
          <c:x val="6.5750918501561922E-2"/>
          <c:y val="9.7500203842402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625776220769204E-2"/>
          <c:y val="0.16801988019361322"/>
          <c:w val="0.61416492240954101"/>
          <c:h val="0.80844558784442744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99-4526-BD8B-7E07112ACD3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99-4526-BD8B-7E07112ACD3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99-4526-BD8B-7E07112ACD3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99-4526-BD8B-7E07112ACD3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599-4526-BD8B-7E07112ACD3C}"/>
              </c:ext>
            </c:extLst>
          </c:dPt>
          <c:cat>
            <c:strRef>
              <c:f>Лист1!$F$4:$F$14</c:f>
              <c:strCache>
                <c:ptCount val="5"/>
                <c:pt idx="0">
                  <c:v>Пермский край</c:v>
                </c:pt>
                <c:pt idx="1">
                  <c:v>Нижегородская область</c:v>
                </c:pt>
                <c:pt idx="2">
                  <c:v>Омская область</c:v>
                </c:pt>
                <c:pt idx="3">
                  <c:v>Сахалинская область</c:v>
                </c:pt>
                <c:pt idx="4">
                  <c:v>Другие регионы</c:v>
                </c:pt>
              </c:strCache>
            </c:strRef>
          </c:cat>
          <c:val>
            <c:numRef>
              <c:f>Лист1!$G$4:$G$14</c:f>
              <c:numCache>
                <c:formatCode>General</c:formatCode>
                <c:ptCount val="5"/>
                <c:pt idx="0">
                  <c:v>16</c:v>
                </c:pt>
                <c:pt idx="1">
                  <c:v>74</c:v>
                </c:pt>
                <c:pt idx="2">
                  <c:v>34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99-4526-BD8B-7E07112AC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Номинации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Лист1!$F$17:$F$19</c:f>
              <c:strCache>
                <c:ptCount val="3"/>
                <c:pt idx="0">
                  <c:v>Лучшее методическое обеспечение реализации программы по финансовой грамотности</c:v>
                </c:pt>
                <c:pt idx="1">
                  <c:v>Конкурс инновационных технологий в обучении финансовой грамотности</c:v>
                </c:pt>
                <c:pt idx="2">
                  <c:v>Лучшая модель реализации программы финансовой грамотности</c:v>
                </c:pt>
              </c:strCache>
            </c:strRef>
          </c:cat>
          <c:val>
            <c:numRef>
              <c:f>Лист1!$G$17:$G$19</c:f>
              <c:numCache>
                <c:formatCode>General</c:formatCode>
                <c:ptCount val="3"/>
                <c:pt idx="0">
                  <c:v>111</c:v>
                </c:pt>
                <c:pt idx="1">
                  <c:v>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4-466C-AE1F-7A10AB085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489254928"/>
        <c:axId val="1489255408"/>
      </c:barChart>
      <c:catAx>
        <c:axId val="148925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255408"/>
        <c:crosses val="autoZero"/>
        <c:auto val="1"/>
        <c:lblAlgn val="ctr"/>
        <c:lblOffset val="100"/>
        <c:noMultiLvlLbl val="0"/>
      </c:catAx>
      <c:valAx>
        <c:axId val="148925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254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5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62025"/>
            <a:ext cx="8858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48"/>
          <p:cNvCxnSpPr>
            <a:cxnSpLocks/>
          </p:cNvCxnSpPr>
          <p:nvPr userDrawn="1"/>
        </p:nvCxnSpPr>
        <p:spPr>
          <a:xfrm>
            <a:off x="60896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0"/>
          <p:cNvCxnSpPr>
            <a:cxnSpLocks/>
          </p:cNvCxnSpPr>
          <p:nvPr userDrawn="1"/>
        </p:nvCxnSpPr>
        <p:spPr>
          <a:xfrm>
            <a:off x="86423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1"/>
          <p:cNvCxnSpPr>
            <a:cxnSpLocks/>
          </p:cNvCxnSpPr>
          <p:nvPr userDrawn="1"/>
        </p:nvCxnSpPr>
        <p:spPr>
          <a:xfrm>
            <a:off x="11179175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572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7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6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3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6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1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3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C6A6-AD4D-4122-99FB-1140749D613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E502-9875-416A-866F-07B8354F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inansovaja_gramotnost_ot_a_do_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erm.hse.ru/fmc/konku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B546F-FC39-F892-C1F2-AA570BE0E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DD858-7F2B-A026-CF64-E2F1623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6282EC5C-47BD-5ADB-1756-C7DF3DC033A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ECA96E-8FD9-6280-C997-11328BA6F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9564" y="2544895"/>
            <a:ext cx="8719127" cy="1022041"/>
          </a:xfrm>
        </p:spPr>
        <p:txBody>
          <a:bodyPr>
            <a:normAutofit fontScale="250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lang="ru-RU" sz="1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Подготовка к региональному этапу </a:t>
            </a:r>
          </a:p>
          <a:p>
            <a:endParaRPr lang="ru-RU" sz="111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Конкурса "Финансовая перемена" - слагаемые успеха"</a:t>
            </a:r>
            <a:endParaRPr lang="ru-RU" sz="111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742D9-314D-097C-8587-0A9889B92ADF}"/>
              </a:ext>
            </a:extLst>
          </p:cNvPr>
          <p:cNvSpPr txBox="1"/>
          <p:nvPr/>
        </p:nvSpPr>
        <p:spPr>
          <a:xfrm>
            <a:off x="1278082" y="4645353"/>
            <a:ext cx="9383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Жукова Н.Ю. </a:t>
            </a:r>
          </a:p>
          <a:p>
            <a:r>
              <a:rPr lang="ru-RU" dirty="0">
                <a:latin typeface="+mj-lt"/>
              </a:rPr>
              <a:t>к.э.н., </a:t>
            </a:r>
          </a:p>
          <a:p>
            <a:r>
              <a:rPr lang="ru-RU" dirty="0">
                <a:latin typeface="+mj-lt"/>
              </a:rPr>
              <a:t>руководитель межрегионального методического центра по финансовой грамотности</a:t>
            </a:r>
          </a:p>
          <a:p>
            <a:r>
              <a:rPr lang="ru-RU" dirty="0">
                <a:latin typeface="+mj-lt"/>
              </a:rPr>
              <a:t>НИУ ВШЭ-Пермь</a:t>
            </a:r>
          </a:p>
        </p:txBody>
      </p:sp>
    </p:spTree>
    <p:extLst>
      <p:ext uri="{BB962C8B-B14F-4D97-AF65-F5344CB8AC3E}">
        <p14:creationId xmlns:p14="http://schemas.microsoft.com/office/powerpoint/2010/main" val="27117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6E024-9E69-A7EB-E789-049ABAE7B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9A5BC-9F22-1D31-9FDE-3C189A7A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746EF23F-5F42-46E2-C9F8-9C988D8AB63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66DA1-F4F4-ECCA-87E4-B04E4AE68606}"/>
              </a:ext>
            </a:extLst>
          </p:cNvPr>
          <p:cNvSpPr txBox="1"/>
          <p:nvPr/>
        </p:nvSpPr>
        <p:spPr>
          <a:xfrm>
            <a:off x="1283854" y="2023850"/>
            <a:ext cx="9624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Участие в Конкурсе</a:t>
            </a:r>
          </a:p>
          <a:p>
            <a:endParaRPr lang="ru-RU" sz="2800" dirty="0"/>
          </a:p>
          <a:p>
            <a:r>
              <a:rPr lang="ru-RU" sz="2800" dirty="0"/>
              <a:t>Стимулирует профессиональный рост</a:t>
            </a:r>
          </a:p>
          <a:p>
            <a:r>
              <a:rPr lang="ru-RU" sz="2800" dirty="0"/>
              <a:t>Помогает передаче/обмену педагогического опыта</a:t>
            </a:r>
          </a:p>
          <a:p>
            <a:r>
              <a:rPr lang="ru-RU" sz="2800" dirty="0"/>
              <a:t>Активизирует творческий потенциал педагога</a:t>
            </a:r>
          </a:p>
          <a:p>
            <a:endParaRPr lang="ru-RU" sz="2800" dirty="0"/>
          </a:p>
          <a:p>
            <a:r>
              <a:rPr lang="ru-RU" sz="2800" b="1" dirty="0"/>
              <a:t>Это возможность</a:t>
            </a:r>
          </a:p>
          <a:p>
            <a:r>
              <a:rPr lang="ru-RU" sz="2800" dirty="0"/>
              <a:t>Поощрения инициативы педагога</a:t>
            </a:r>
          </a:p>
          <a:p>
            <a:r>
              <a:rPr lang="ru-RU" sz="2800" dirty="0"/>
              <a:t>Выявления талантливых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29810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D715B3-7F70-FEC5-42D1-78998A11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0" name="Rectangle 1435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2" name="Rectangle 1436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4" name="Rectangle 1436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6" name="Rectangle 1436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98288-4B76-B519-235B-BD34400D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Всероссийский конкурс профессионального мастерства педагогов финансовой грамотности </a:t>
            </a:r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«Финансовая перемена»</a:t>
            </a:r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E304B641-4D30-6527-B38E-7F467469938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ru-RU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27399-9FFE-2CA8-F8EE-0F56FB430B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23" t="13406" r="7926" b="15461"/>
          <a:stretch/>
        </p:blipFill>
        <p:spPr>
          <a:xfrm>
            <a:off x="2176467" y="1966293"/>
            <a:ext cx="783906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EE31-8D1D-7D39-F712-6F8831693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CCB3D-0DD0-033F-9822-2BBDB853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A5865A89-8DF7-D3A1-962E-161D9D3B8DF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A2B46DCB-74C3-D2A9-B830-FDBA55D7F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13" name="AutoShape 2" descr="Совет дня / Новости / Городской округ Истра">
            <a:extLst>
              <a:ext uri="{FF2B5EF4-FFF2-40B4-BE49-F238E27FC236}">
                <a16:creationId xmlns:a16="http://schemas.microsoft.com/office/drawing/2014/main" id="{F6C7CB8C-308E-03CE-BD73-13181BD09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Совет дня / Новости / Городской округ Истра">
            <a:extLst>
              <a:ext uri="{FF2B5EF4-FFF2-40B4-BE49-F238E27FC236}">
                <a16:creationId xmlns:a16="http://schemas.microsoft.com/office/drawing/2014/main" id="{E0500E12-5A4A-9745-DD80-A7AE2C8142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Совет дня / Новости / Городской округ Истра">
            <a:extLst>
              <a:ext uri="{FF2B5EF4-FFF2-40B4-BE49-F238E27FC236}">
                <a16:creationId xmlns:a16="http://schemas.microsoft.com/office/drawing/2014/main" id="{E8962FC6-51DD-90AD-7B4D-7CAA6E7A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41" y="1559179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Искусственный интеллект в образовании: как и зачем? — Обрсоюз |  Образовательный союз">
            <a:extLst>
              <a:ext uri="{FF2B5EF4-FFF2-40B4-BE49-F238E27FC236}">
                <a16:creationId xmlns:a16="http://schemas.microsoft.com/office/drawing/2014/main" id="{D2EC2145-243B-61CF-78FB-37270D45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624137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Искусственный интеллект в образовании не должен подрывать профессиональную  роль учителей - Европейский комитет профсоюзов образования">
            <a:extLst>
              <a:ext uri="{FF2B5EF4-FFF2-40B4-BE49-F238E27FC236}">
                <a16:creationId xmlns:a16="http://schemas.microsoft.com/office/drawing/2014/main" id="{F343BEDD-FC4B-AFB7-ADB9-D746F7CA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76" y="4081462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Девушка женщина и идея Бизнес Творчество Лампочка идея Брюнетка в голубом |  Премиум векторы">
            <a:extLst>
              <a:ext uri="{FF2B5EF4-FFF2-40B4-BE49-F238E27FC236}">
                <a16:creationId xmlns:a16="http://schemas.microsoft.com/office/drawing/2014/main" id="{2B9BE560-8808-A0C1-3713-6B13A214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44" y="18621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Итоговый индивидуальный проект » МАОУ &quot;СРЕДНЯЯ ШКОЛА № 33&quot;  ПЕТРОПАВЛОВСК-КАМЧАТСКОГО ГОРОДСКОГО ОКРУГА">
            <a:extLst>
              <a:ext uri="{FF2B5EF4-FFF2-40B4-BE49-F238E27FC236}">
                <a16:creationId xmlns:a16="http://schemas.microsoft.com/office/drawing/2014/main" id="{22DB7840-15AD-AD4D-6E62-E72686C3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20" y="384619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0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8"/>
    </mc:Choice>
    <mc:Fallback>
      <p:transition spd="slow" advTm="6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1646-E70B-DAFF-D3BE-0BABE65A1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44598-9E03-AC4C-55D0-77854D26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55" t="18879" r="14209" b="30640"/>
          <a:stretch/>
        </p:blipFill>
        <p:spPr>
          <a:xfrm>
            <a:off x="7305964" y="3884436"/>
            <a:ext cx="3362035" cy="19898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AFA17-1382-A433-779A-7998164D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FBBA7B6F-9078-A514-D733-7D9908328AD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22BDE-3F6E-6576-7C57-60AB5EDD5576}"/>
              </a:ext>
            </a:extLst>
          </p:cNvPr>
          <p:cNvSpPr txBox="1"/>
          <p:nvPr/>
        </p:nvSpPr>
        <p:spPr>
          <a:xfrm>
            <a:off x="1043708" y="2023850"/>
            <a:ext cx="96242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Пермский ММЦ размещает информацию </a:t>
            </a:r>
          </a:p>
          <a:p>
            <a:endParaRPr lang="ru-RU" sz="2800" dirty="0"/>
          </a:p>
          <a:p>
            <a:r>
              <a:rPr lang="ru-RU" sz="2800" dirty="0"/>
              <a:t>Группа </a:t>
            </a:r>
            <a:r>
              <a:rPr lang="ru-RU" sz="2800" dirty="0" err="1"/>
              <a:t>Вконтакте</a:t>
            </a:r>
            <a:r>
              <a:rPr lang="ru-RU" sz="2800" dirty="0"/>
              <a:t> «Финансовая грамотность от А до Я»</a:t>
            </a:r>
          </a:p>
          <a:p>
            <a:r>
              <a:rPr lang="en-US" sz="2800" b="1" dirty="0">
                <a:hlinkClick r:id="rId3"/>
              </a:rPr>
              <a:t>https://vk.com/finansovaja_gramotnost_ot_a_do_y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dirty="0"/>
              <a:t>Сайт Пермского методического центра</a:t>
            </a:r>
          </a:p>
          <a:p>
            <a:r>
              <a:rPr lang="en-US" sz="2800" dirty="0">
                <a:hlinkClick r:id="rId4"/>
              </a:rPr>
              <a:t>https://perm.hse.ru/fmc/konkurs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592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/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BE48B-49F5-88EE-BD1B-4B1D9BBC528F}"/>
              </a:ext>
            </a:extLst>
          </p:cNvPr>
          <p:cNvSpPr txBox="1"/>
          <p:nvPr/>
        </p:nvSpPr>
        <p:spPr>
          <a:xfrm>
            <a:off x="1176988" y="2023850"/>
            <a:ext cx="1000298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HSE Sans" panose="02000000000000000000"/>
              </a:rPr>
              <a:t>Пермский ММЦ, региональный этап</a:t>
            </a:r>
            <a:endParaRPr lang="ru-RU" b="1" dirty="0">
              <a:solidFill>
                <a:srgbClr val="000000"/>
              </a:solidFill>
              <a:latin typeface="HSE Sans" panose="02000000000000000000"/>
            </a:endParaRPr>
          </a:p>
          <a:p>
            <a:pPr algn="l"/>
            <a:r>
              <a:rPr lang="ru-RU" sz="2000" b="1" dirty="0">
                <a:solidFill>
                  <a:srgbClr val="FF0000"/>
                </a:solidFill>
                <a:latin typeface="HSE Sans" panose="02000000000000000000"/>
              </a:rPr>
              <a:t>Регионы: 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</a:rPr>
              <a:t>Пермский край, Удмуртская Республика, Камчатский край, Нижегородская область, Приморский край +участники из регионов, в которых не проводится региональный этап</a:t>
            </a:r>
          </a:p>
          <a:p>
            <a:pPr algn="l"/>
            <a:endParaRPr lang="ru-RU" sz="2000" dirty="0">
              <a:solidFill>
                <a:srgbClr val="000000"/>
              </a:solidFill>
              <a:latin typeface="HSE Sans" panose="0200000000000000000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HSE Sans" panose="02000000000000000000"/>
              </a:rPr>
              <a:t>Период  проведения: 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HSE Sans" panose="02000000000000000000"/>
              </a:rPr>
              <a:t>Регистрация и прием конкурсных материалов –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HSE Sans" panose="02000000000000000000"/>
              </a:rPr>
              <a:t>02.12.2024 г. по 15.01.2025 г.</a:t>
            </a:r>
            <a:endParaRPr lang="ru-RU" sz="2000" b="0" i="0" dirty="0">
              <a:solidFill>
                <a:srgbClr val="000000"/>
              </a:solidFill>
              <a:effectLst/>
              <a:latin typeface="HSE Sans" panose="02000000000000000000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HSE Sans" panose="02000000000000000000"/>
              </a:rPr>
              <a:t>Работа экспертной комиссии</a:t>
            </a:r>
            <a:r>
              <a:rPr lang="ru-RU" sz="2000" dirty="0">
                <a:solidFill>
                  <a:srgbClr val="000000"/>
                </a:solidFill>
                <a:latin typeface="HSE Sans" panose="02000000000000000000"/>
              </a:rPr>
              <a:t>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SE Sans" panose="0200000000000000000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HSE Sans" panose="02000000000000000000"/>
              </a:rPr>
              <a:t>с 16.01.2025 г. по 24.01.2025 г.</a:t>
            </a:r>
            <a:endParaRPr lang="ru-RU" sz="2000" b="0" i="0" dirty="0">
              <a:solidFill>
                <a:srgbClr val="000000"/>
              </a:solidFill>
              <a:effectLst/>
              <a:latin typeface="HSE Sans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14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20FAEF-8DF9-3E61-B668-754A2319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7" name="Rectangle 1435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9" name="Rectangle 1435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61" name="Rectangle 1436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3" name="Rectangle 1436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65" name="Freeform: Shape 1436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1E9CC-275B-6A68-A150-3C1E0D5C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Всероссийский конкурс профессионального мастерства педагогов финансовой грамотности 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«Финансовая перемена»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CA66B793-077B-E095-1675-4747380D53F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ru-RU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2023</a:t>
            </a:r>
            <a:r>
              <a:rPr lang="ru-RU" altLang="ru-RU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региональный этап</a:t>
            </a:r>
            <a:endParaRPr lang="en-US" altLang="ru-RU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C8312C-D516-1067-FF9D-DC1A9AF6F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01768"/>
              </p:ext>
            </p:extLst>
          </p:nvPr>
        </p:nvGraphicFramePr>
        <p:xfrm>
          <a:off x="4582530" y="467208"/>
          <a:ext cx="7065545" cy="5923592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7065545">
                  <a:extLst>
                    <a:ext uri="{9D8B030D-6E8A-4147-A177-3AD203B41FA5}">
                      <a16:colId xmlns:a16="http://schemas.microsoft.com/office/drawing/2014/main" val="367276580"/>
                    </a:ext>
                  </a:extLst>
                </a:gridCol>
              </a:tblGrid>
              <a:tr h="58062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Камчатский край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26075" marB="13037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111714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67722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Пермский край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97350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80128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22000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981283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44828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98548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439198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265361" marT="39113" marB="1303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15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53E29-7833-F96E-D97E-065C0C881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C90FB-59E9-D751-04E3-132461E5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97074C1F-3148-BE12-DED0-19799E8305A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653155" y="1094509"/>
            <a:ext cx="1485900" cy="46467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Итоги 2023-24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HSE San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DC7930-FAD5-F5DF-D13C-756052E1E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99035"/>
              </p:ext>
            </p:extLst>
          </p:nvPr>
        </p:nvGraphicFramePr>
        <p:xfrm>
          <a:off x="7010977" y="2565109"/>
          <a:ext cx="4128078" cy="243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7909">
                  <a:extLst>
                    <a:ext uri="{9D8B030D-6E8A-4147-A177-3AD203B41FA5}">
                      <a16:colId xmlns:a16="http://schemas.microsoft.com/office/drawing/2014/main" val="4207980361"/>
                    </a:ext>
                  </a:extLst>
                </a:gridCol>
                <a:gridCol w="700169">
                  <a:extLst>
                    <a:ext uri="{9D8B030D-6E8A-4147-A177-3AD203B41FA5}">
                      <a16:colId xmlns:a16="http://schemas.microsoft.com/office/drawing/2014/main" val="2970206010"/>
                    </a:ext>
                  </a:extLst>
                </a:gridCol>
              </a:tblGrid>
              <a:tr h="60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</a:rPr>
                        <a:t>Пермский край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8512543"/>
                  </a:ext>
                </a:extLst>
              </a:tr>
              <a:tr h="60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</a:rPr>
                        <a:t>Нижегородская область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</a:rPr>
                        <a:t>74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2998695"/>
                  </a:ext>
                </a:extLst>
              </a:tr>
              <a:tr h="60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>
                          <a:effectLst/>
                        </a:rPr>
                        <a:t>Омская область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</a:rPr>
                        <a:t>34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039195"/>
                  </a:ext>
                </a:extLst>
              </a:tr>
              <a:tr h="60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</a:rPr>
                        <a:t>Сахалинская область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2745038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481062E-313D-A702-BE35-80323DD2F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279829"/>
              </p:ext>
            </p:extLst>
          </p:nvPr>
        </p:nvGraphicFramePr>
        <p:xfrm>
          <a:off x="1052945" y="2169323"/>
          <a:ext cx="5060416" cy="377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43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236B-A4DD-BF6F-BA1B-5AA374988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DFEBC-9CE7-2166-31B5-AB0789B2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4A5B63B2-CD6B-7E39-69F1-2CEFE4DB392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860B99B-C858-5D76-71FB-F9D8C1F12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86046"/>
              </p:ext>
            </p:extLst>
          </p:nvPr>
        </p:nvGraphicFramePr>
        <p:xfrm>
          <a:off x="1776802" y="2275609"/>
          <a:ext cx="8915443" cy="367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4D5178D-ECE3-87CB-8330-D0699A8A101A}"/>
              </a:ext>
            </a:extLst>
          </p:cNvPr>
          <p:cNvSpPr txBox="1"/>
          <p:nvPr/>
        </p:nvSpPr>
        <p:spPr>
          <a:xfrm>
            <a:off x="6945746" y="1559179"/>
            <a:ext cx="4451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Иннова́ция</a:t>
            </a:r>
            <a:r>
              <a:rPr lang="ru-RU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2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нововведе́ние</a:t>
            </a:r>
            <a:r>
              <a:rPr lang="ru-RU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— </a:t>
            </a:r>
            <a:r>
              <a:rPr lang="ru-RU" sz="12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внедрённое или внедряемое новшество</a:t>
            </a:r>
            <a:r>
              <a:rPr lang="ru-RU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обеспечивающее повышение эффективности процессов и (или) улучшение качества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6118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D9326-97E3-EE58-003C-78D11997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CCB61-198D-3F9B-8379-DE791118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B25AACA6-AE39-78E7-7B1F-3FE9793ADCD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876C4-44DA-2262-61A4-3D8326E87139}"/>
              </a:ext>
            </a:extLst>
          </p:cNvPr>
          <p:cNvSpPr txBox="1"/>
          <p:nvPr/>
        </p:nvSpPr>
        <p:spPr>
          <a:xfrm>
            <a:off x="1071419" y="2274838"/>
            <a:ext cx="56362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 предоставлении конкурсных материалов</a:t>
            </a:r>
          </a:p>
          <a:p>
            <a:r>
              <a:rPr lang="ru-RU" b="1" dirty="0"/>
              <a:t>обратите внимание на: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/>
              <a:t>Техническое оформление конкурсных материалов</a:t>
            </a:r>
          </a:p>
          <a:p>
            <a:pPr marL="342900" indent="-342900">
              <a:buAutoNum type="arabicPeriod"/>
            </a:pPr>
            <a:r>
              <a:rPr lang="ru-RU" b="1" dirty="0"/>
              <a:t>Логику изложения</a:t>
            </a:r>
          </a:p>
          <a:p>
            <a:pPr marL="342900" indent="-342900">
              <a:buAutoNum type="arabicPeriod"/>
            </a:pPr>
            <a:r>
              <a:rPr lang="ru-RU" b="1" dirty="0"/>
              <a:t>Методическое содержание работы</a:t>
            </a:r>
          </a:p>
          <a:p>
            <a:pPr marL="342900" indent="-342900">
              <a:buAutoNum type="arabicPeriod"/>
            </a:pPr>
            <a:r>
              <a:rPr lang="ru-RU" b="1" dirty="0"/>
              <a:t>Название файлов с нумерацией</a:t>
            </a:r>
          </a:p>
          <a:p>
            <a:pPr marL="342900" indent="-342900">
              <a:buAutoNum type="arabicPeriod"/>
            </a:pPr>
            <a:r>
              <a:rPr lang="ru-RU" b="1" dirty="0"/>
              <a:t>Предоставление авторской работы</a:t>
            </a:r>
          </a:p>
          <a:p>
            <a:pPr marL="342900" indent="-342900">
              <a:buAutoNum type="arabicPeriod"/>
            </a:pPr>
            <a:r>
              <a:rPr lang="ru-RU" b="1" dirty="0"/>
              <a:t>Персональные данные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pic>
        <p:nvPicPr>
          <p:cNvPr id="3076" name="Picture 4" descr="Оформление работ в тетради в клетку">
            <a:extLst>
              <a:ext uri="{FF2B5EF4-FFF2-40B4-BE49-F238E27FC236}">
                <a16:creationId xmlns:a16="http://schemas.microsoft.com/office/drawing/2014/main" id="{9A97ED6D-7010-6E7F-7F7A-901CA758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8" y="1173307"/>
            <a:ext cx="2678492" cy="24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формление курсовых работ">
            <a:extLst>
              <a:ext uri="{FF2B5EF4-FFF2-40B4-BE49-F238E27FC236}">
                <a16:creationId xmlns:a16="http://schemas.microsoft.com/office/drawing/2014/main" id="{2D013BC5-9032-D9B2-26BA-C69323E4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53" y="2101528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мпания Антиплагиат и Удмуртский государственный университет с 2022 года  вместе работают над тем, чтобы повысить уровень знаний и профессиональной  подготовки студентов и преподавательского состава | Удмуртский  государственный университет">
            <a:extLst>
              <a:ext uri="{FF2B5EF4-FFF2-40B4-BE49-F238E27FC236}">
                <a16:creationId xmlns:a16="http://schemas.microsoft.com/office/drawing/2014/main" id="{11382064-8276-0E87-457F-62BA3A80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71" y="4211036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етодическая разработка. Виды методических разработок - презентация онлайн">
            <a:extLst>
              <a:ext uri="{FF2B5EF4-FFF2-40B4-BE49-F238E27FC236}">
                <a16:creationId xmlns:a16="http://schemas.microsoft.com/office/drawing/2014/main" id="{DFBFDCBA-92E3-3808-CA94-F65D53F7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6456" y="3615043"/>
            <a:ext cx="2194451" cy="16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3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9"/>
    </mc:Choice>
    <mc:Fallback>
      <p:transition spd="slow" advTm="13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4"/>
          <p:cNvSpPr>
            <a:spLocks noGrp="1"/>
          </p:cNvSpPr>
          <p:nvPr>
            <p:ph type="body" idx="12"/>
          </p:nvPr>
        </p:nvSpPr>
        <p:spPr>
          <a:xfrm>
            <a:off x="8769350" y="1173163"/>
            <a:ext cx="2217738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latin typeface="HSE Sans"/>
              </a:rPr>
              <a:t>2024</a:t>
            </a:r>
          </a:p>
        </p:txBody>
      </p:sp>
      <p:sp>
        <p:nvSpPr>
          <p:cNvPr id="25603" name="Текст 5"/>
          <p:cNvSpPr txBox="1">
            <a:spLocks/>
          </p:cNvSpPr>
          <p:nvPr/>
        </p:nvSpPr>
        <p:spPr bwMode="auto">
          <a:xfrm>
            <a:off x="911225" y="1844675"/>
            <a:ext cx="58674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25605" name="Содержимое 2"/>
          <p:cNvSpPr txBox="1">
            <a:spLocks/>
          </p:cNvSpPr>
          <p:nvPr/>
        </p:nvSpPr>
        <p:spPr bwMode="auto">
          <a:xfrm>
            <a:off x="980209" y="2400045"/>
            <a:ext cx="4072081" cy="3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область: 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и операции с ними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безопасность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область: 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управление личными финансами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безопасность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endParaRPr lang="ru-RU" alt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endParaRPr lang="ru-RU" alt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Прямоугольник 1"/>
          <p:cNvSpPr>
            <a:spLocks noChangeArrowheads="1"/>
          </p:cNvSpPr>
          <p:nvPr/>
        </p:nvSpPr>
        <p:spPr bwMode="auto">
          <a:xfrm>
            <a:off x="5381627" y="2149177"/>
            <a:ext cx="56054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результат: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000" dirty="0"/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/>
              <a:t>Уметь защитить персональные данные в цифровой среде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2000" dirty="0"/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/>
              <a:t>Понимать опасность того, что персональные данные человека могут быть использованы для обременения его чужими долговыми обязательствами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41262-550E-F54E-9EF2-34E753C2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780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8AC12-FFB9-985A-4A38-4B93E6D7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71F1A-BFAA-ABF6-6B10-8554512D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9535A6FC-6A1F-50B3-2C22-4386AEDC290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759E8-8735-25A9-0C11-5CC2FDAD8791}"/>
              </a:ext>
            </a:extLst>
          </p:cNvPr>
          <p:cNvSpPr txBox="1"/>
          <p:nvPr/>
        </p:nvSpPr>
        <p:spPr>
          <a:xfrm>
            <a:off x="877455" y="2023850"/>
            <a:ext cx="10603345" cy="533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 о персональных данных ограничивает трансграничную передачу персональных данных и хранение персональных данных вне территории РФ.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Компания Google является иностранной, серверы компании расположены вне территории РФ. Таким образом, при внесении данных российскими пользователями происходит трансграничная передача персональных данных.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трансграничную передачу персональных данных без соблюдения специальных правил предусмотрена административная ответственность в виде двух штрафов – от 3 000 руб. до 5 000 руб. за отсутствие уведомления (статья 19.7 КоАП РФ) и от 60 000 руб. до 100 000 руб. за саму передачу персональных данных (часть 1 статьи 13.11 КоАП РФ).</a:t>
            </a:r>
            <a:br>
              <a:rPr lang="ru-RU" sz="1800" kern="1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хранение персональных данных в базах данных, расположенных за пределами территории РФ предусмотрена административная ответственность в виде штрафа 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solidFill>
                <a:srgbClr val="00000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размере от 100 000 руб. до 200 000 руб. (для должностного лица</a:t>
            </a:r>
            <a:r>
              <a:rPr lang="ru-RU" sz="1800" u="sng" kern="1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), в размере от 1 000 000 руб. до 6 000 000 руб. (для организации) – часть 8 статьи 13.11 КоАП РФ.</a:t>
            </a:r>
            <a:endParaRPr lang="ru-RU" sz="18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3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EB21F-4061-24CB-D80B-FED49F948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59221-FC66-5D7E-46A8-96034BDC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1094509"/>
            <a:ext cx="7125771" cy="92934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>Всероссийский конкурс профессионального мастерства педагогов финансовой грамотности </a:t>
            </a:r>
            <a:br>
              <a:rPr lang="ru-RU" sz="2200" dirty="0"/>
            </a:br>
            <a:r>
              <a:rPr lang="ru-RU" sz="2200" dirty="0"/>
              <a:t>«Финансовая перемена»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27AFA0EA-A452-5105-EE94-F4ED0B6A6CF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59605" y="1095629"/>
            <a:ext cx="679450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HSE Sans"/>
              </a:rPr>
              <a:t>2024</a:t>
            </a:r>
          </a:p>
        </p:txBody>
      </p:sp>
      <p:pic>
        <p:nvPicPr>
          <p:cNvPr id="4098" name="Picture 2" descr="Школа не может обнародовать фотографии учеников без согласия их родителей">
            <a:extLst>
              <a:ext uri="{FF2B5EF4-FFF2-40B4-BE49-F238E27FC236}">
                <a16:creationId xmlns:a16="http://schemas.microsoft.com/office/drawing/2014/main" id="{F0C7F04A-B90C-468F-DC81-75CD6DC9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97" y="233477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D5CD1A-7B05-2CE0-8579-BD74E7F88E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38" t="14824" r="17978" b="34327"/>
          <a:stretch/>
        </p:blipFill>
        <p:spPr>
          <a:xfrm>
            <a:off x="6076963" y="1559179"/>
            <a:ext cx="5062092" cy="2472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D109CD-BB07-3D2F-A641-CB6FA43D2264}"/>
              </a:ext>
            </a:extLst>
          </p:cNvPr>
          <p:cNvSpPr txBox="1"/>
          <p:nvPr/>
        </p:nvSpPr>
        <p:spPr>
          <a:xfrm>
            <a:off x="1447742" y="4495392"/>
            <a:ext cx="7611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В целях недопущения нарушения прав несовершеннолетних и их законных представителей, рекомендуется исключить публикацию их персональных данных (в том числе фотографий) на сайтах образовательных учреждений в открытом доступе.</a:t>
            </a:r>
            <a:endParaRPr lang="ru-RU" dirty="0"/>
          </a:p>
        </p:txBody>
      </p:sp>
      <p:pic>
        <p:nvPicPr>
          <p:cNvPr id="4102" name="Picture 6" descr="Урок географии конкурса-фестиваля «Открытый урок» — 2023 — ИМЦ  Красносельского района">
            <a:extLst>
              <a:ext uri="{FF2B5EF4-FFF2-40B4-BE49-F238E27FC236}">
                <a16:creationId xmlns:a16="http://schemas.microsoft.com/office/drawing/2014/main" id="{92A34E40-6E8A-B988-BD0E-84883F3C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91" y="2794087"/>
            <a:ext cx="2995612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46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684</Words>
  <Application>Microsoft Office PowerPoint</Application>
  <PresentationFormat>Широкоэкранный</PresentationFormat>
  <Paragraphs>107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Montserrat</vt:lpstr>
      <vt:lpstr>Open Sans</vt:lpstr>
      <vt:lpstr>Times New Roman</vt:lpstr>
      <vt:lpstr>Тема Office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  <vt:lpstr>Всероссийский конкурс профессионального мастерства педагогов финансовой грамотности  «Финансовая перемена»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ОЛИМПИАДА УЧИТЕЛЕЙ-ПРЕДМЕТНИКОВ «ПРОФИ» финансовая грамотность</dc:title>
  <dc:creator>Жукова Наталья Юрьевна</dc:creator>
  <cp:lastModifiedBy>Жукова Наталья Юрьевна</cp:lastModifiedBy>
  <cp:revision>28</cp:revision>
  <dcterms:created xsi:type="dcterms:W3CDTF">2024-09-26T09:54:54Z</dcterms:created>
  <dcterms:modified xsi:type="dcterms:W3CDTF">2024-10-09T18:28:08Z</dcterms:modified>
</cp:coreProperties>
</file>