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3" r:id="rId2"/>
    <p:sldId id="271" r:id="rId3"/>
    <p:sldId id="257" r:id="rId4"/>
    <p:sldId id="258" r:id="rId5"/>
    <p:sldId id="259" r:id="rId6"/>
    <p:sldId id="261" r:id="rId7"/>
    <p:sldId id="265" r:id="rId8"/>
    <p:sldId id="262" r:id="rId9"/>
    <p:sldId id="263" r:id="rId10"/>
    <p:sldId id="264" r:id="rId11"/>
    <p:sldId id="27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C38B54-7E68-4504-9E25-BDF543DA946C}">
          <p14:sldIdLst>
            <p14:sldId id="273"/>
            <p14:sldId id="271"/>
          </p14:sldIdLst>
        </p14:section>
        <p14:section name="Раздел без заголовка" id="{37440243-9765-47D5-BD24-F79441C84D8C}">
          <p14:sldIdLst>
            <p14:sldId id="257"/>
            <p14:sldId id="258"/>
            <p14:sldId id="259"/>
            <p14:sldId id="261"/>
            <p14:sldId id="265"/>
            <p14:sldId id="262"/>
            <p14:sldId id="263"/>
            <p14:sldId id="264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DFDB5-B8CF-40BA-A424-73B5AB336068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ECFA3-1F70-47BC-A68E-60857FF545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4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4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4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7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08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3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2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3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5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D817A9-65A4-408E-B56D-C24FF2B81194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5BC7AB-76E0-46F5-B69F-94EB3594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4B20A-965B-E03D-EA2B-257533479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Олимпиада «Высшая проба»</a:t>
            </a:r>
            <a:br>
              <a:rPr lang="ru-RU" dirty="0"/>
            </a:br>
            <a:r>
              <a:rPr lang="ru-RU" dirty="0"/>
              <a:t>11 класс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F2B06E50-A48E-88EE-2B91-573D2DD78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307" y="3509962"/>
            <a:ext cx="9144000" cy="1753153"/>
          </a:xfrm>
        </p:spPr>
        <p:txBody>
          <a:bodyPr>
            <a:normAutofit/>
          </a:bodyPr>
          <a:lstStyle/>
          <a:p>
            <a:r>
              <a:rPr lang="ru-RU" sz="3200" dirty="0"/>
              <a:t>1 этап</a:t>
            </a:r>
          </a:p>
          <a:p>
            <a:endParaRPr lang="ru-RU" sz="3200" dirty="0"/>
          </a:p>
          <a:p>
            <a:r>
              <a:rPr lang="ru-RU" dirty="0"/>
              <a:t>Каяшева Елена Владимировна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651C080-91F7-7B72-5F07-66711BC50B13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3C770D3-4CFC-9E3C-53B8-31368015E364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1BC5D5FB-04EB-97CF-B310-3EBA57EFC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442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4E3686-77D2-0BBB-4E73-AE746F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73" y="484741"/>
            <a:ext cx="11613678" cy="2462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2023 году Надежда и Сергей заранее планируют свои расходы исходя из предполагаемых доходов с учётом налоговых вычетов. Известно, что Надежда и Сергей работают в туристическом агентстве и их заработной платы достаточно для получения налоговых вычетов. Также в этом году они продали дом за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млн рублей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Сергей получил в наследство 2 года назад.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млн рублей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Надежда и Сергей решили не тратить и положить деньги в сейфовую ячейку, а остальное израсходовать в этом году. На основе представленных данных, рассчитайте минимальную сумму заработной платы семьи за этот год после выплаты НДФЛ, необходимую для покрытия расходов.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считать, что семья получит налоговый вычет в этом году.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1 087 400</a:t>
            </a:r>
          </a:p>
          <a:p>
            <a:endParaRPr lang="ru-RU" sz="2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3CB9767-2F2F-564B-E93A-5E943460A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935490"/>
              </p:ext>
            </p:extLst>
          </p:nvPr>
        </p:nvGraphicFramePr>
        <p:xfrm>
          <a:off x="1153259" y="3429000"/>
          <a:ext cx="10497652" cy="3641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03" imgH="2060714" progId="Word.Document.12">
                  <p:embed/>
                </p:oleObj>
              </mc:Choice>
              <mc:Fallback>
                <p:oleObj name="Document" r:id="rId2" imgW="5940803" imgH="20607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3259" y="3429000"/>
                        <a:ext cx="10497652" cy="3641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99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4E3686-77D2-0BBB-4E73-AE746F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4" y="308471"/>
            <a:ext cx="11589489" cy="2639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2023 году Надежда и Сергей заранее планируют свои расходы исходя из предполагаемых доходов с учётом налоговых вычетов. Известно, что Надежда и Сергей работают в туристическом агентстве и их заработной платы достаточно для получения налоговых вычетов. Также в этом году они продали дом за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млн рублей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Сергей получил в наследство 2 года назад.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млн рублей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Надежда и Сергей решили не тратить и положить деньги в сейфовую ячейку, а остальное израсходовать в этом году. На основе представленных данных, рассчитайте минимальную сумму заработной платы семьи за этот год после выплаты НДФЛ, необходимую для покрытия расходов.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считать, что семья получит налоговый вычет в этом году.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1 087 400</a:t>
            </a:r>
          </a:p>
          <a:p>
            <a:endParaRPr lang="ru-RU" sz="2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3CB9767-2F2F-564B-E93A-5E943460A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626502"/>
              </p:ext>
            </p:extLst>
          </p:nvPr>
        </p:nvGraphicFramePr>
        <p:xfrm>
          <a:off x="5587173" y="4032173"/>
          <a:ext cx="6830757" cy="236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03" imgH="2060714" progId="Word.Document.12">
                  <p:embed/>
                </p:oleObj>
              </mc:Choice>
              <mc:Fallback>
                <p:oleObj name="Document" r:id="rId2" imgW="5940803" imgH="2060714" progId="Word.Document.12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63CB9767-2F2F-564B-E93A-5E943460A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87173" y="4032173"/>
                        <a:ext cx="6830757" cy="2369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1BBAB73-6C82-A6FB-0707-AC5F44C0F072}"/>
              </a:ext>
            </a:extLst>
          </p:cNvPr>
          <p:cNvSpPr txBox="1"/>
          <p:nvPr/>
        </p:nvSpPr>
        <p:spPr>
          <a:xfrm>
            <a:off x="0" y="2947513"/>
            <a:ext cx="7976212" cy="3337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lnSpc>
                <a:spcPct val="107000"/>
              </a:lnSpc>
            </a:pP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2 000 000-260 000 -1 000 000 - 1960 000 +130 000 +2600  = - 1 087 400</a:t>
            </a:r>
          </a:p>
          <a:p>
            <a:pPr marL="216000">
              <a:lnSpc>
                <a:spcPct val="107000"/>
              </a:lnSpc>
            </a:pP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достаточный доход = 1 087 400</a:t>
            </a:r>
          </a:p>
          <a:p>
            <a:pPr marL="216000">
              <a:lnSpc>
                <a:spcPct val="107000"/>
              </a:lnSpc>
            </a:pP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НДФЛ при продаже дома 260 000</a:t>
            </a:r>
          </a:p>
          <a:p>
            <a:pPr marL="2160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= 1 960 000    </a:t>
            </a:r>
          </a:p>
          <a:p>
            <a:pPr marL="2160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Сбережения 1 млн</a:t>
            </a:r>
          </a:p>
          <a:p>
            <a:pPr marL="2160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вычеты 20 000 – вернут 2 600 </a:t>
            </a:r>
          </a:p>
          <a:p>
            <a:pPr marL="2160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Вычет при продаже дома 1 млн рублей </a:t>
            </a:r>
          </a:p>
          <a:p>
            <a:pPr marL="2160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вернут 130 000 </a:t>
            </a:r>
          </a:p>
        </p:txBody>
      </p:sp>
    </p:spTree>
    <p:extLst>
      <p:ext uri="{BB962C8B-B14F-4D97-AF65-F5344CB8AC3E}">
        <p14:creationId xmlns:p14="http://schemas.microsoft.com/office/powerpoint/2010/main" val="200395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566CF-B345-CAE7-2845-780A0B6F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016" y="2766218"/>
            <a:ext cx="5551967" cy="13255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9C74FE5-F638-9041-1D52-7489BC5819B2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2B5F0A11-3D1B-6012-FCBE-E6B7850E3679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AE7F2247-B124-CAFF-B116-4C14B9C91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47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29470-A926-D50B-AC55-0BF48B85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Темы заданий для 11 класса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C79957D-AC15-B1F5-DEB3-773C9D9DB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997915"/>
              </p:ext>
            </p:extLst>
          </p:nvPr>
        </p:nvGraphicFramePr>
        <p:xfrm>
          <a:off x="838200" y="1527913"/>
          <a:ext cx="10515600" cy="5212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931620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88260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ЛИЧНЫЕ СБЕРЕЖЕНИЯ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Банки и банковская система. Виды вкладов и их условия. Ставки по вкладам. Расчет доходности различных вкладов.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1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КРЕДИТОВАНИЕ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Кредиты и как ими пользоваться. Приобретение жилья в ипотеку: плюсы и минусы.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872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ИНВЕСТИРОВАНИЕ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Ценные бумаги. Фондовый рынок и особенности его работы. Расчет доходности ценных бумаг. Составление инвестиционного портфеля.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19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СТРАХОВАНИЕ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Как работает страхование и как выбрать условия страхования. Выбор страховой защиты. Пенсионная система.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90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РИСКИ И ФИНАНСОВАЯ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Финансовые риски и стратегии инвестирования. Управление инвестиционными рисками. Формы мошенничества и способы снижения инвестиционных рисков.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18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СОЗДАНИЕ СОБСТВЕННОГО БИЗНЕСА И НАЛОГИ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Способы создания собственного бизнеса. Налоги и налоговые вычеты.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928907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8D4A36F-565C-C96E-EFD4-90DC9A425166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D809B914-1810-95AD-2A05-99FA30622CE7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470F9C4E-8575-9A82-3B37-BACDA99CD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977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F5C301-19B8-E6EF-6995-B88D5EFD7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"/>
            <a:ext cx="10740656" cy="630510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Банк России на своем очередном заседании повысил ключевую ставку. Николай </a:t>
            </a:r>
            <a:r>
              <a:rPr lang="ru-RU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Бафрос</a:t>
            </a: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финансовый аналитик и эксперт (как он сам себя называет) оценивает последствия этого повышения (при прочих равных условиях). Выберите все те его утверждения, которые являются экономически и финансово грамотными.</a:t>
            </a:r>
            <a:r>
              <a:rPr lang="ru-RU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#Повышение ключевой ставки повысит проценты по вкладам, но снизит проценты по кредитам.</a:t>
            </a:r>
          </a:p>
          <a:p>
            <a:pPr marL="457200">
              <a:lnSpc>
                <a:spcPct val="107000"/>
              </a:lnSpc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##Повышение ключевой ставки будет способствовать снижению стоимости облигаций с фиксированным купонным доходом в рублях.</a:t>
            </a:r>
          </a:p>
          <a:p>
            <a:pPr marL="457200">
              <a:lnSpc>
                <a:spcPct val="107000"/>
              </a:lnSpc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##Повышение ключевой ставки может привести к сокращению спроса на ипотечные кредиты и, как следствие, снижению спроса на недвижимость.</a:t>
            </a:r>
          </a:p>
          <a:p>
            <a:pPr marL="4572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#Повышение ключевой ставки сокращает расходы Министерства финансов на обслуживание государственного долга.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#Повышение ключевой ставки благотворно влияет на экономическую активность в стране, способствует развитию бизнеса, а потому Банку России выгодно сохранять ее на высоком уровне как можно дольше.</a:t>
            </a: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99F7498-438C-3F60-49E1-FCE90DE6CDAC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EF62B6-F325-E434-5ED0-EA06FA5050D3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2D4DC58-A616-F91D-0F02-09134B13A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276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8694F5-7703-F3E9-6640-DB435EA8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772"/>
            <a:ext cx="10453577" cy="57941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Гараж стоимостью 500 тыс. рублей был застрахован от риска пожара в двух страховых компаниях на 300 тыс. рублей в каждой. Выберите верные утверждения</a:t>
            </a:r>
            <a:r>
              <a:rPr lang="ru-RU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##Страхование одного и того же имущества в нескольких компаниях одновременно разрешено, при условии, что общая сумма страхового возмещения не превышает его действительную стоимость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##Страхование имущества от риска пожара на общую сумму, превышающую его действительную стоимость на день страхования, делает договор страхования ничтожным в части суммы, превышающей страховую стоимость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#Нежилое имущество не может быть застраховано одновременно у разных страховщиков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#При наступлении страхового случая выгодоприобретатель по договору страхования получит 600 тыс. рублей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#Описанная ситуация является примером сострахования, разрешенного законом</a:t>
            </a: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C87B319-B15C-5028-9C2B-AC1F7E137CDA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8582EFD4-5FEB-1B35-8BF0-2ABEF1CDDCA7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BE5D4A37-F3D2-2229-47D2-7D0B433C9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922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381820B-AC2F-5262-1651-C134138AE785}"/>
              </a:ext>
            </a:extLst>
          </p:cNvPr>
          <p:cNvSpPr txBox="1"/>
          <p:nvPr/>
        </p:nvSpPr>
        <p:spPr>
          <a:xfrm>
            <a:off x="510363" y="552893"/>
            <a:ext cx="10930269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800" dirty="0"/>
              <a:t>Соотнесите тип облигации федерального займа и ее описание</a:t>
            </a:r>
          </a:p>
          <a:p>
            <a:endParaRPr lang="ru-RU" sz="2800" dirty="0"/>
          </a:p>
          <a:p>
            <a:r>
              <a:rPr lang="ru-RU" sz="2000" b="1" dirty="0"/>
              <a:t>А</a:t>
            </a:r>
            <a:r>
              <a:rPr lang="ru-RU" sz="2000" dirty="0"/>
              <a:t>  Купонная выплата по облигации (в рублях) постоянна весь период до погашения облигации и известна при выпуске облигации</a:t>
            </a:r>
          </a:p>
          <a:p>
            <a:r>
              <a:rPr lang="ru-RU" sz="2000" b="1" dirty="0"/>
              <a:t>Б</a:t>
            </a:r>
            <a:r>
              <a:rPr lang="ru-RU" sz="2000" dirty="0"/>
              <a:t>  Купонная выплата по облигации (в процентах) меняется в зависимости от экономической ситуации: может вырасти или снизиться</a:t>
            </a:r>
          </a:p>
          <a:p>
            <a:r>
              <a:rPr lang="ru-RU" sz="2000" b="1" dirty="0"/>
              <a:t>В</a:t>
            </a:r>
            <a:r>
              <a:rPr lang="ru-RU" sz="2000" dirty="0"/>
              <a:t>  Купонная выплата по облигации (в процентах от номинала) постоянная, но меняется номинал облигации</a:t>
            </a:r>
          </a:p>
          <a:p>
            <a:r>
              <a:rPr lang="ru-RU" sz="2000" b="1" dirty="0"/>
              <a:t>Г</a:t>
            </a:r>
            <a:r>
              <a:rPr lang="ru-RU" sz="2000" dirty="0"/>
              <a:t>  Облигации для физических лиц</a:t>
            </a:r>
          </a:p>
          <a:p>
            <a:endParaRPr lang="ru-RU" sz="2000" dirty="0"/>
          </a:p>
          <a:p>
            <a:r>
              <a:rPr lang="ru-RU" sz="2000" dirty="0"/>
              <a:t>=== Подстановки === </a:t>
            </a:r>
          </a:p>
          <a:p>
            <a:r>
              <a:rPr lang="ru-RU" sz="2000" dirty="0"/>
              <a:t>1. ОФЗ - Н</a:t>
            </a:r>
          </a:p>
          <a:p>
            <a:r>
              <a:rPr lang="ru-RU" sz="2000" dirty="0"/>
              <a:t>2. ОФЗ - ИН </a:t>
            </a:r>
          </a:p>
          <a:p>
            <a:r>
              <a:rPr lang="ru-RU" sz="2000" dirty="0"/>
              <a:t>3. ОФЗ - ПД </a:t>
            </a:r>
          </a:p>
          <a:p>
            <a:r>
              <a:rPr lang="ru-RU" sz="2000" dirty="0"/>
              <a:t>4. ОФЗ - ПК </a:t>
            </a:r>
          </a:p>
          <a:p>
            <a:r>
              <a:rPr lang="ru-RU" sz="2000" dirty="0"/>
              <a:t>=== Ответы ===</a:t>
            </a:r>
          </a:p>
          <a:p>
            <a:r>
              <a:rPr lang="ru-RU" sz="2000" dirty="0"/>
              <a:t>А – 3, Б – 4, В -2, Г - 1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BA80271-2073-D26D-26DE-06A242D3A33C}"/>
              </a:ext>
            </a:extLst>
          </p:cNvPr>
          <p:cNvSpPr/>
          <p:nvPr/>
        </p:nvSpPr>
        <p:spPr>
          <a:xfrm>
            <a:off x="5465135" y="3700130"/>
            <a:ext cx="5656521" cy="24667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>
                <a:effectLst/>
                <a:latin typeface="-apple-system"/>
              </a:rPr>
              <a:t>ОФЗ-ПД 27237 15/06/2031 означает, что это ОФЗ с номером выпуска 27237, типом ПД и датой погашения 15.06.2031. </a:t>
            </a:r>
          </a:p>
          <a:p>
            <a:r>
              <a:rPr lang="ru-RU" dirty="0">
                <a:latin typeface="-apple-system"/>
              </a:rPr>
              <a:t>ПД – постоянный доход</a:t>
            </a:r>
          </a:p>
          <a:p>
            <a:r>
              <a:rPr lang="ru-RU" dirty="0">
                <a:latin typeface="-apple-system"/>
              </a:rPr>
              <a:t>ПК – плавающий купон</a:t>
            </a:r>
          </a:p>
          <a:p>
            <a:r>
              <a:rPr lang="ru-RU" dirty="0">
                <a:latin typeface="-apple-system"/>
              </a:rPr>
              <a:t>ИН – индексируемый номинал</a:t>
            </a:r>
          </a:p>
          <a:p>
            <a:r>
              <a:rPr lang="ru-RU" dirty="0">
                <a:latin typeface="-apple-system"/>
              </a:rPr>
              <a:t>Н - народная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16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DD313-4C44-6986-0F9B-645543E4D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0" y="365125"/>
            <a:ext cx="11196084" cy="1325563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 графике изображен курс рубля к доллару США (сколько рублей стоит один доллар) в 1997-2000 гг. Как называется событие, произошедшее с рублем осенью 1998 года (обведено на графике красным)? Подсказка: это слово начинается на букву «д».</a:t>
            </a:r>
            <a:endParaRPr lang="ru-RU" sz="4800" dirty="0"/>
          </a:p>
        </p:txBody>
      </p:sp>
      <p:pic>
        <p:nvPicPr>
          <p:cNvPr id="8" name="Объект 7" descr="Изображение выглядит как текст, диаграмма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D4364858-1720-6FA3-E863-CF8958E3E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707" y="2141537"/>
            <a:ext cx="5291802" cy="4351338"/>
          </a:xfrm>
          <a:prstGeom prst="rect">
            <a:avLst/>
          </a:prstGeom>
          <a:noFill/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E0B9042B-7BDA-F972-8B20-221664563208}"/>
              </a:ext>
            </a:extLst>
          </p:cNvPr>
          <p:cNvSpPr/>
          <p:nvPr/>
        </p:nvSpPr>
        <p:spPr>
          <a:xfrm>
            <a:off x="6393047" y="3006467"/>
            <a:ext cx="1085850" cy="23336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4D0752-0AC7-0C95-1D00-1944BFEA3FD0}"/>
              </a:ext>
            </a:extLst>
          </p:cNvPr>
          <p:cNvSpPr txBox="1"/>
          <p:nvPr/>
        </p:nvSpPr>
        <p:spPr>
          <a:xfrm>
            <a:off x="838200" y="1408117"/>
            <a:ext cx="6097772" cy="838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Введите слово в именительном падеже.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Ответ: девальвация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04ADE7-E37B-629B-44FA-9243C92904CC}"/>
              </a:ext>
            </a:extLst>
          </p:cNvPr>
          <p:cNvSpPr/>
          <p:nvPr/>
        </p:nvSpPr>
        <p:spPr>
          <a:xfrm>
            <a:off x="2083981" y="3115340"/>
            <a:ext cx="1424763" cy="11589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Курс рубля к доллару США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5DEF3F-E055-7941-2D1A-E959E91BE935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135A275D-AC8D-D3C9-FF52-CF33D525371B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5C3A5BA2-B733-6556-A977-D8B8B6B61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655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диаграмма, График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09C6E3AD-903C-162B-6E8B-3B4500DF7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52" y="855921"/>
            <a:ext cx="7439247" cy="569892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A60201-C3D6-21D9-755B-1255A65E731A}"/>
              </a:ext>
            </a:extLst>
          </p:cNvPr>
          <p:cNvSpPr txBox="1"/>
          <p:nvPr/>
        </p:nvSpPr>
        <p:spPr>
          <a:xfrm>
            <a:off x="337584" y="307313"/>
            <a:ext cx="952943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Выберите все утверждения, которые следуют из данного графика: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0D796C-2FB8-A4C1-386F-B219EE2571B0}"/>
              </a:ext>
            </a:extLst>
          </p:cNvPr>
          <p:cNvSpPr txBox="1"/>
          <p:nvPr/>
        </p:nvSpPr>
        <p:spPr>
          <a:xfrm>
            <a:off x="337584" y="1140228"/>
            <a:ext cx="4255681" cy="523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#Из всех представленных на графике лет, самое быстрое падение цен на вторичную недвижимость в РФ наблюдалось в период с 1998 по 1999 гг.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##В конце 2009 г. года цены на вторичную недвижимость в РФ были выше, чем в конце 2006 г</a:t>
            </a:r>
            <a:endParaRPr lang="ru-RU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## За 2015 г. цены на вторичную недвижимость в РФ снизились</a:t>
            </a:r>
            <a:endParaRPr lang="ru-RU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 За 2006 г. цены на вторичную недвижимость в РФ выросли более, чем на 150%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#На графике видны не менее трех периодов, когда несколько лет подряд цены на вторичную недвижимость в РФ непрерывно падали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641CE9-0A68-29C2-FD28-7C1673081F1D}"/>
              </a:ext>
            </a:extLst>
          </p:cNvPr>
          <p:cNvSpPr txBox="1"/>
          <p:nvPr/>
        </p:nvSpPr>
        <p:spPr>
          <a:xfrm>
            <a:off x="4773135" y="6550687"/>
            <a:ext cx="609777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Источник: Росстат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2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2699413-3C84-5C1C-E402-E0C954FD47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59137"/>
              </p:ext>
            </p:extLst>
          </p:nvPr>
        </p:nvGraphicFramePr>
        <p:xfrm>
          <a:off x="2071925" y="2166257"/>
          <a:ext cx="7409532" cy="1698172"/>
        </p:xfrm>
        <a:graphic>
          <a:graphicData uri="http://schemas.openxmlformats.org/drawingml/2006/table">
            <a:tbl>
              <a:tblPr firstRow="1" firstCol="1" bandRow="1"/>
              <a:tblGrid>
                <a:gridCol w="4330339">
                  <a:extLst>
                    <a:ext uri="{9D8B030D-6E8A-4147-A177-3AD203B41FA5}">
                      <a16:colId xmlns:a16="http://schemas.microsoft.com/office/drawing/2014/main" val="1325602371"/>
                    </a:ext>
                  </a:extLst>
                </a:gridCol>
                <a:gridCol w="1025861">
                  <a:extLst>
                    <a:ext uri="{9D8B030D-6E8A-4147-A177-3AD203B41FA5}">
                      <a16:colId xmlns:a16="http://schemas.microsoft.com/office/drawing/2014/main" val="1366063812"/>
                    </a:ext>
                  </a:extLst>
                </a:gridCol>
                <a:gridCol w="1026666">
                  <a:extLst>
                    <a:ext uri="{9D8B030D-6E8A-4147-A177-3AD203B41FA5}">
                      <a16:colId xmlns:a16="http://schemas.microsoft.com/office/drawing/2014/main" val="2916309520"/>
                    </a:ext>
                  </a:extLst>
                </a:gridCol>
                <a:gridCol w="1026666">
                  <a:extLst>
                    <a:ext uri="{9D8B030D-6E8A-4147-A177-3AD203B41FA5}">
                      <a16:colId xmlns:a16="http://schemas.microsoft.com/office/drawing/2014/main" val="637361529"/>
                    </a:ext>
                  </a:extLst>
                </a:gridCol>
              </a:tblGrid>
              <a:tr h="810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Годы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1ый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2ой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3ий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31124"/>
                  </a:ext>
                </a:extLst>
              </a:tr>
              <a:tr h="888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ИПЦ на конец года, в % относительно начала 1го года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80946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C5BBC51-3882-746B-22F5-6FDAF01AE4A5}"/>
              </a:ext>
            </a:extLst>
          </p:cNvPr>
          <p:cNvSpPr txBox="1"/>
          <p:nvPr/>
        </p:nvSpPr>
        <p:spPr>
          <a:xfrm>
            <a:off x="533400" y="1184380"/>
            <a:ext cx="113320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Льву Мышкину три года не повышали зарплату, а цены на протяжении этих лет росли (см. таблицу):</a:t>
            </a:r>
            <a:endParaRPr lang="ru-RU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D7C20A-5C48-EC4D-037B-12CB27C51696}"/>
              </a:ext>
            </a:extLst>
          </p:cNvPr>
          <p:cNvSpPr txBox="1"/>
          <p:nvPr/>
        </p:nvSpPr>
        <p:spPr>
          <a:xfrm>
            <a:off x="533400" y="4277604"/>
            <a:ext cx="11059885" cy="2032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сколько процентов сократилась реальная зарплата Мышкина за три года? </a:t>
            </a:r>
            <a:r>
              <a:rPr lang="ru-RU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Ответ дайте в процентах, округлив до ближайшего целого (только число, без знака минус и знака процента).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Ответ 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Решение: Реальная зарплата сократилась в 1,25 раза до 1/ 1,25 = 0,8 от исходной, т.е. на 20%.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8FBD4BB-5315-60AD-5177-8D67D6AEA000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11E6DB77-4C00-5315-AD81-17C2330DCF30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A00FAEA-47C8-1E4E-01D1-B69508D6E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38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0AD97A-285E-6F92-6F61-E02B0DBAD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37" y="478971"/>
            <a:ext cx="11732964" cy="6285386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Иннокентий решил взять кредит в банке на сумму 6 000 000 рублей на три года. Он выбирает из предложений двух банков, оба из которых готовы выдать кредит под ставку 15% годовых. В первом банке проценты и часть тела кредита должны выплачиваться в конце каждого года, при этом сумма основного долга ежегодно уменьшается на 2 000 000 рублей. Во втором банке предусмотрены ежегодные аннуитетные платежи. На основе приведённых данных рассчитайте сумму переплаты при выборе менее финансово выгодного предложения по сравнению с более финансово выгодным.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расчётов промежуточные результаты НЕ округляйте. Ответ запишите без пробелов и единиц измерения, округлив до целых рублей. 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83 585  (ДИАПАЗОН 80 000 -85 000)</a:t>
            </a:r>
          </a:p>
          <a:p>
            <a:pPr indent="0">
              <a:lnSpc>
                <a:spcPct val="107000"/>
              </a:lnSpc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Решение: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банк: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год 0,15*6 000 000 = 900 000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2 год 0,15*4 000 000 = 600 000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3 год 0,15*2 000 000 = 300 000    итого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1 800 000 руб.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банк: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6 000 000*(0,15*(1,15)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)/(1,15</a:t>
            </a:r>
            <a:r>
              <a:rPr lang="ru-R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-1) = 2 627 861,77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 627 861,77*3 =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1 883 585, 31</a:t>
            </a:r>
          </a:p>
          <a:p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DECDC60-3CB7-8662-F31D-81B578669C62}"/>
              </a:ext>
            </a:extLst>
          </p:cNvPr>
          <p:cNvGrpSpPr/>
          <p:nvPr/>
        </p:nvGrpSpPr>
        <p:grpSpPr>
          <a:xfrm>
            <a:off x="11410951" y="152400"/>
            <a:ext cx="933450" cy="6858001"/>
            <a:chOff x="11258551" y="0"/>
            <a:chExt cx="933450" cy="6858001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4E40DBAB-BDCE-224D-0698-BC22D7D39779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6145CE59-9494-D979-3B7E-A0F7038770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027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1301</Words>
  <Application>Microsoft Office PowerPoint</Application>
  <PresentationFormat>Широкоэкранный</PresentationFormat>
  <Paragraphs>99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-apple-system</vt:lpstr>
      <vt:lpstr>Aptos</vt:lpstr>
      <vt:lpstr>Aptos Display</vt:lpstr>
      <vt:lpstr>Arial</vt:lpstr>
      <vt:lpstr>Calibri</vt:lpstr>
      <vt:lpstr>Office Theme</vt:lpstr>
      <vt:lpstr>Document</vt:lpstr>
      <vt:lpstr> Олимпиада «Высшая проба» 11 класс</vt:lpstr>
      <vt:lpstr>Темы заданий для 11 класса</vt:lpstr>
      <vt:lpstr>Презентация PowerPoint</vt:lpstr>
      <vt:lpstr>Презентация PowerPoint</vt:lpstr>
      <vt:lpstr>Презентация PowerPoint</vt:lpstr>
      <vt:lpstr>На графике изображен курс рубля к доллару США (сколько рублей стоит один доллар) в 1997-2000 гг. Как называется событие, произошедшее с рублем осенью 1998 года (обведено на графике красным)? Подсказка: это слово начинается на букву «д».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Елена Каяшева</dc:creator>
  <cp:lastModifiedBy>Елена Каяшева</cp:lastModifiedBy>
  <cp:revision>18</cp:revision>
  <dcterms:created xsi:type="dcterms:W3CDTF">2024-10-11T13:58:15Z</dcterms:created>
  <dcterms:modified xsi:type="dcterms:W3CDTF">2024-10-14T08:54:50Z</dcterms:modified>
</cp:coreProperties>
</file>