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24" r:id="rId1"/>
  </p:sldMasterIdLst>
  <p:notesMasterIdLst>
    <p:notesMasterId r:id="rId17"/>
  </p:notesMasterIdLst>
  <p:sldIdLst>
    <p:sldId id="256" r:id="rId2"/>
    <p:sldId id="445" r:id="rId3"/>
    <p:sldId id="481" r:id="rId4"/>
    <p:sldId id="482" r:id="rId5"/>
    <p:sldId id="478" r:id="rId6"/>
    <p:sldId id="480" r:id="rId7"/>
    <p:sldId id="442" r:id="rId8"/>
    <p:sldId id="411" r:id="rId9"/>
    <p:sldId id="485" r:id="rId10"/>
    <p:sldId id="410" r:id="rId11"/>
    <p:sldId id="473" r:id="rId12"/>
    <p:sldId id="474" r:id="rId13"/>
    <p:sldId id="486" r:id="rId14"/>
    <p:sldId id="471" r:id="rId15"/>
    <p:sldId id="395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D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49" autoAdjust="0"/>
    <p:restoredTop sz="95268" autoAdjust="0"/>
  </p:normalViewPr>
  <p:slideViewPr>
    <p:cSldViewPr snapToGrid="0">
      <p:cViewPr varScale="1">
        <p:scale>
          <a:sx n="84" d="100"/>
          <a:sy n="84" d="100"/>
        </p:scale>
        <p:origin x="70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67FB2C-D7DB-46A3-BD87-ECD3DB448E53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091ADDE-F32E-444B-901A-A7E970F5C0E0}">
      <dgm:prSet phldrT="[Текст]"/>
      <dgm:spPr/>
      <dgm:t>
        <a:bodyPr/>
        <a:lstStyle/>
        <a:p>
          <a:r>
            <a:rPr lang="ru-RU" b="1" dirty="0"/>
            <a:t>100 баллов по ЕГЭ по математике или обществознанию</a:t>
          </a:r>
        </a:p>
      </dgm:t>
    </dgm:pt>
    <dgm:pt modelId="{34DDC74A-7ED3-4D74-ACF6-3F95D0345766}" type="parTrans" cxnId="{17936580-2F68-4D01-9C5D-420D7488226F}">
      <dgm:prSet/>
      <dgm:spPr/>
      <dgm:t>
        <a:bodyPr/>
        <a:lstStyle/>
        <a:p>
          <a:endParaRPr lang="ru-RU"/>
        </a:p>
      </dgm:t>
    </dgm:pt>
    <dgm:pt modelId="{2F24E4C7-4605-4A1C-ACD0-51075C16E431}" type="sibTrans" cxnId="{17936580-2F68-4D01-9C5D-420D7488226F}">
      <dgm:prSet/>
      <dgm:spPr/>
      <dgm:t>
        <a:bodyPr/>
        <a:lstStyle/>
        <a:p>
          <a:endParaRPr lang="ru-RU"/>
        </a:p>
      </dgm:t>
    </dgm:pt>
    <dgm:pt modelId="{0C8C71D6-89A5-4EE8-A59B-324AF48834C8}">
      <dgm:prSet phldrT="[Текст]"/>
      <dgm:spPr/>
      <dgm:t>
        <a:bodyPr/>
        <a:lstStyle/>
        <a:p>
          <a:r>
            <a:rPr lang="ru-RU" b="1" dirty="0"/>
            <a:t>Задания по финансовой грамотности в ЕГЭ по математике и обществознанию</a:t>
          </a:r>
        </a:p>
      </dgm:t>
    </dgm:pt>
    <dgm:pt modelId="{F406F32F-982A-407E-91D7-6641D6AA9A96}" type="parTrans" cxnId="{B0BB3BFF-8611-49FE-B3FC-F80442B92159}">
      <dgm:prSet/>
      <dgm:spPr/>
      <dgm:t>
        <a:bodyPr/>
        <a:lstStyle/>
        <a:p>
          <a:endParaRPr lang="ru-RU"/>
        </a:p>
      </dgm:t>
    </dgm:pt>
    <dgm:pt modelId="{70E739BD-D5CF-44EC-9844-2EC2002B7746}" type="sibTrans" cxnId="{B0BB3BFF-8611-49FE-B3FC-F80442B92159}">
      <dgm:prSet/>
      <dgm:spPr/>
      <dgm:t>
        <a:bodyPr/>
        <a:lstStyle/>
        <a:p>
          <a:endParaRPr lang="ru-RU"/>
        </a:p>
      </dgm:t>
    </dgm:pt>
    <dgm:pt modelId="{783008E8-6773-4D63-BAF6-71FA50FA7EAF}">
      <dgm:prSet phldrT="[Текст]"/>
      <dgm:spPr/>
      <dgm:t>
        <a:bodyPr/>
        <a:lstStyle/>
        <a:p>
          <a:r>
            <a:rPr lang="ru-RU" b="1" dirty="0"/>
            <a:t>Призы от партнеров олимпиады</a:t>
          </a:r>
        </a:p>
      </dgm:t>
    </dgm:pt>
    <dgm:pt modelId="{605F0E71-F95D-45C6-86B3-E7E5B23A15F2}" type="parTrans" cxnId="{7D302E8C-C4BA-4EA6-A98A-C5DD1D0B9392}">
      <dgm:prSet/>
      <dgm:spPr/>
      <dgm:t>
        <a:bodyPr/>
        <a:lstStyle/>
        <a:p>
          <a:endParaRPr lang="ru-RU"/>
        </a:p>
      </dgm:t>
    </dgm:pt>
    <dgm:pt modelId="{FCCE0269-93E6-4105-9E7F-C98E7329CAED}" type="sibTrans" cxnId="{7D302E8C-C4BA-4EA6-A98A-C5DD1D0B9392}">
      <dgm:prSet/>
      <dgm:spPr/>
      <dgm:t>
        <a:bodyPr/>
        <a:lstStyle/>
        <a:p>
          <a:endParaRPr lang="ru-RU"/>
        </a:p>
      </dgm:t>
    </dgm:pt>
    <dgm:pt modelId="{9C50F50E-5342-478D-A79D-9262CBB9B850}">
      <dgm:prSet phldrT="[Текст]"/>
      <dgm:spPr/>
      <dgm:t>
        <a:bodyPr/>
        <a:lstStyle/>
        <a:p>
          <a:r>
            <a:rPr lang="ru-RU" b="1" dirty="0"/>
            <a:t>Поступление без вступительных испытаний</a:t>
          </a:r>
        </a:p>
      </dgm:t>
    </dgm:pt>
    <dgm:pt modelId="{470ABE88-11BD-47CA-966F-6D3093D44083}" type="sibTrans" cxnId="{358CFA29-59D2-41C0-B7B5-666CBB1FB8E8}">
      <dgm:prSet/>
      <dgm:spPr/>
      <dgm:t>
        <a:bodyPr/>
        <a:lstStyle/>
        <a:p>
          <a:endParaRPr lang="ru-RU"/>
        </a:p>
      </dgm:t>
    </dgm:pt>
    <dgm:pt modelId="{D33E7D78-29DB-4B72-9C0C-AF0F1945B70F}" type="parTrans" cxnId="{358CFA29-59D2-41C0-B7B5-666CBB1FB8E8}">
      <dgm:prSet/>
      <dgm:spPr/>
      <dgm:t>
        <a:bodyPr/>
        <a:lstStyle/>
        <a:p>
          <a:endParaRPr lang="ru-RU"/>
        </a:p>
      </dgm:t>
    </dgm:pt>
    <dgm:pt modelId="{6F80A385-3BCD-4B30-A5D4-8F97130972D5}" type="pres">
      <dgm:prSet presAssocID="{ED67FB2C-D7DB-46A3-BD87-ECD3DB448E5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8FC5E8-B036-490B-980B-00D3ACC97DB0}" type="pres">
      <dgm:prSet presAssocID="{9C50F50E-5342-478D-A79D-9262CBB9B85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C56478-C7CB-4E58-8088-F37E395A8FFD}" type="pres">
      <dgm:prSet presAssocID="{470ABE88-11BD-47CA-966F-6D3093D44083}" presName="sibTrans" presStyleCnt="0"/>
      <dgm:spPr/>
    </dgm:pt>
    <dgm:pt modelId="{E9E4DA40-BB6D-415C-A4D7-255B2ABFF3D6}" type="pres">
      <dgm:prSet presAssocID="{6091ADDE-F32E-444B-901A-A7E970F5C0E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951328-2DA7-453A-B1EA-B138786D4E19}" type="pres">
      <dgm:prSet presAssocID="{2F24E4C7-4605-4A1C-ACD0-51075C16E431}" presName="sibTrans" presStyleCnt="0"/>
      <dgm:spPr/>
    </dgm:pt>
    <dgm:pt modelId="{3B7E80A2-4755-4513-9E00-F6FD64ABEF3C}" type="pres">
      <dgm:prSet presAssocID="{0C8C71D6-89A5-4EE8-A59B-324AF48834C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A398B5-B2EB-413F-8509-2D23DBA06419}" type="pres">
      <dgm:prSet presAssocID="{70E739BD-D5CF-44EC-9844-2EC2002B7746}" presName="sibTrans" presStyleCnt="0"/>
      <dgm:spPr/>
    </dgm:pt>
    <dgm:pt modelId="{F782BC01-4D12-48F6-8DE1-19951CA7AED7}" type="pres">
      <dgm:prSet presAssocID="{783008E8-6773-4D63-BAF6-71FA50FA7EA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F0B7E3-1334-4B38-A2C2-D4594720A798}" type="presOf" srcId="{0C8C71D6-89A5-4EE8-A59B-324AF48834C8}" destId="{3B7E80A2-4755-4513-9E00-F6FD64ABEF3C}" srcOrd="0" destOrd="0" presId="urn:microsoft.com/office/officeart/2005/8/layout/default"/>
    <dgm:cxn modelId="{A2026148-2B6E-496E-8377-ED76D9B43907}" type="presOf" srcId="{ED67FB2C-D7DB-46A3-BD87-ECD3DB448E53}" destId="{6F80A385-3BCD-4B30-A5D4-8F97130972D5}" srcOrd="0" destOrd="0" presId="urn:microsoft.com/office/officeart/2005/8/layout/default"/>
    <dgm:cxn modelId="{B0BB3BFF-8611-49FE-B3FC-F80442B92159}" srcId="{ED67FB2C-D7DB-46A3-BD87-ECD3DB448E53}" destId="{0C8C71D6-89A5-4EE8-A59B-324AF48834C8}" srcOrd="2" destOrd="0" parTransId="{F406F32F-982A-407E-91D7-6641D6AA9A96}" sibTransId="{70E739BD-D5CF-44EC-9844-2EC2002B7746}"/>
    <dgm:cxn modelId="{7D302E8C-C4BA-4EA6-A98A-C5DD1D0B9392}" srcId="{ED67FB2C-D7DB-46A3-BD87-ECD3DB448E53}" destId="{783008E8-6773-4D63-BAF6-71FA50FA7EAF}" srcOrd="3" destOrd="0" parTransId="{605F0E71-F95D-45C6-86B3-E7E5B23A15F2}" sibTransId="{FCCE0269-93E6-4105-9E7F-C98E7329CAED}"/>
    <dgm:cxn modelId="{358CFA29-59D2-41C0-B7B5-666CBB1FB8E8}" srcId="{ED67FB2C-D7DB-46A3-BD87-ECD3DB448E53}" destId="{9C50F50E-5342-478D-A79D-9262CBB9B850}" srcOrd="0" destOrd="0" parTransId="{D33E7D78-29DB-4B72-9C0C-AF0F1945B70F}" sibTransId="{470ABE88-11BD-47CA-966F-6D3093D44083}"/>
    <dgm:cxn modelId="{17936580-2F68-4D01-9C5D-420D7488226F}" srcId="{ED67FB2C-D7DB-46A3-BD87-ECD3DB448E53}" destId="{6091ADDE-F32E-444B-901A-A7E970F5C0E0}" srcOrd="1" destOrd="0" parTransId="{34DDC74A-7ED3-4D74-ACF6-3F95D0345766}" sibTransId="{2F24E4C7-4605-4A1C-ACD0-51075C16E431}"/>
    <dgm:cxn modelId="{65827B60-B099-4891-AAE9-DFCD1464A036}" type="presOf" srcId="{6091ADDE-F32E-444B-901A-A7E970F5C0E0}" destId="{E9E4DA40-BB6D-415C-A4D7-255B2ABFF3D6}" srcOrd="0" destOrd="0" presId="urn:microsoft.com/office/officeart/2005/8/layout/default"/>
    <dgm:cxn modelId="{076BCD96-A0ED-473D-814B-45B30C9C3E47}" type="presOf" srcId="{783008E8-6773-4D63-BAF6-71FA50FA7EAF}" destId="{F782BC01-4D12-48F6-8DE1-19951CA7AED7}" srcOrd="0" destOrd="0" presId="urn:microsoft.com/office/officeart/2005/8/layout/default"/>
    <dgm:cxn modelId="{A3107A33-4A5E-442E-AA2E-432D30AA3BED}" type="presOf" srcId="{9C50F50E-5342-478D-A79D-9262CBB9B850}" destId="{D28FC5E8-B036-490B-980B-00D3ACC97DB0}" srcOrd="0" destOrd="0" presId="urn:microsoft.com/office/officeart/2005/8/layout/default"/>
    <dgm:cxn modelId="{42286BA2-481C-461C-A148-A0167489DDD2}" type="presParOf" srcId="{6F80A385-3BCD-4B30-A5D4-8F97130972D5}" destId="{D28FC5E8-B036-490B-980B-00D3ACC97DB0}" srcOrd="0" destOrd="0" presId="urn:microsoft.com/office/officeart/2005/8/layout/default"/>
    <dgm:cxn modelId="{29B5E584-D771-43DF-BF84-9A2041B9A211}" type="presParOf" srcId="{6F80A385-3BCD-4B30-A5D4-8F97130972D5}" destId="{56C56478-C7CB-4E58-8088-F37E395A8FFD}" srcOrd="1" destOrd="0" presId="urn:microsoft.com/office/officeart/2005/8/layout/default"/>
    <dgm:cxn modelId="{512B74EB-60E8-446F-A4E4-FE00A7F68C2A}" type="presParOf" srcId="{6F80A385-3BCD-4B30-A5D4-8F97130972D5}" destId="{E9E4DA40-BB6D-415C-A4D7-255B2ABFF3D6}" srcOrd="2" destOrd="0" presId="urn:microsoft.com/office/officeart/2005/8/layout/default"/>
    <dgm:cxn modelId="{844A4F80-2718-4560-A415-5C565C198095}" type="presParOf" srcId="{6F80A385-3BCD-4B30-A5D4-8F97130972D5}" destId="{8F951328-2DA7-453A-B1EA-B138786D4E19}" srcOrd="3" destOrd="0" presId="urn:microsoft.com/office/officeart/2005/8/layout/default"/>
    <dgm:cxn modelId="{22CC79BC-9537-4805-962E-88E25C3EEDA2}" type="presParOf" srcId="{6F80A385-3BCD-4B30-A5D4-8F97130972D5}" destId="{3B7E80A2-4755-4513-9E00-F6FD64ABEF3C}" srcOrd="4" destOrd="0" presId="urn:microsoft.com/office/officeart/2005/8/layout/default"/>
    <dgm:cxn modelId="{04003E62-E49C-4BC1-9B58-9BCBB1AEC3A3}" type="presParOf" srcId="{6F80A385-3BCD-4B30-A5D4-8F97130972D5}" destId="{56A398B5-B2EB-413F-8509-2D23DBA06419}" srcOrd="5" destOrd="0" presId="urn:microsoft.com/office/officeart/2005/8/layout/default"/>
    <dgm:cxn modelId="{B73CB4AD-2709-4646-A5A5-C769FD715479}" type="presParOf" srcId="{6F80A385-3BCD-4B30-A5D4-8F97130972D5}" destId="{F782BC01-4D12-48F6-8DE1-19951CA7AED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4408F5-96B2-465E-A10A-16BFFC6D88E7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B7399B2-60E3-46DA-9D9D-01640B62ADAD}">
      <dgm:prSet phldrT="[Текст]" custT="1"/>
      <dgm:spPr/>
      <dgm:t>
        <a:bodyPr/>
        <a:lstStyle/>
        <a:p>
          <a:r>
            <a:rPr lang="ru-RU" sz="2800" dirty="0" err="1">
              <a:latin typeface="HSE Sans" panose="02000000000000000000"/>
            </a:rPr>
            <a:t>Финзачет</a:t>
          </a:r>
          <a:endParaRPr lang="ru-RU" sz="2800" dirty="0">
            <a:latin typeface="HSE Sans" panose="02000000000000000000"/>
          </a:endParaRPr>
        </a:p>
      </dgm:t>
    </dgm:pt>
    <dgm:pt modelId="{18B12EA5-7816-4232-99E9-50A243870C07}" type="parTrans" cxnId="{EC15C1D4-AF52-41D8-B9F0-9C5D61AC516A}">
      <dgm:prSet/>
      <dgm:spPr/>
      <dgm:t>
        <a:bodyPr/>
        <a:lstStyle/>
        <a:p>
          <a:endParaRPr lang="ru-RU"/>
        </a:p>
      </dgm:t>
    </dgm:pt>
    <dgm:pt modelId="{B78A9095-379D-4B77-AB82-3EA06015D338}" type="sibTrans" cxnId="{EC15C1D4-AF52-41D8-B9F0-9C5D61AC516A}">
      <dgm:prSet/>
      <dgm:spPr/>
      <dgm:t>
        <a:bodyPr/>
        <a:lstStyle/>
        <a:p>
          <a:endParaRPr lang="ru-RU"/>
        </a:p>
      </dgm:t>
    </dgm:pt>
    <dgm:pt modelId="{8D5A03AB-6194-4BA0-BC32-568375B48AD8}">
      <dgm:prSet phldrT="[Текст]" custT="1"/>
      <dgm:spPr/>
      <dgm:t>
        <a:bodyPr/>
        <a:lstStyle/>
        <a:p>
          <a:r>
            <a:rPr lang="ru-RU" sz="2800" dirty="0" err="1">
              <a:latin typeface="HSE Sans" panose="02000000000000000000"/>
            </a:rPr>
            <a:t>ФинСпринт</a:t>
          </a:r>
          <a:endParaRPr lang="ru-RU" sz="2800" dirty="0">
            <a:latin typeface="HSE Sans" panose="02000000000000000000"/>
          </a:endParaRPr>
        </a:p>
      </dgm:t>
    </dgm:pt>
    <dgm:pt modelId="{7824C723-1D91-4705-A683-55E58AEA9B08}" type="parTrans" cxnId="{E878A749-B1C1-497A-BC97-8C592AE05C22}">
      <dgm:prSet/>
      <dgm:spPr/>
      <dgm:t>
        <a:bodyPr/>
        <a:lstStyle/>
        <a:p>
          <a:endParaRPr lang="ru-RU"/>
        </a:p>
      </dgm:t>
    </dgm:pt>
    <dgm:pt modelId="{22E6AC79-5C7E-4D1F-9E28-3720751FA652}" type="sibTrans" cxnId="{E878A749-B1C1-497A-BC97-8C592AE05C22}">
      <dgm:prSet/>
      <dgm:spPr/>
      <dgm:t>
        <a:bodyPr/>
        <a:lstStyle/>
        <a:p>
          <a:endParaRPr lang="ru-RU"/>
        </a:p>
      </dgm:t>
    </dgm:pt>
    <dgm:pt modelId="{E906DD92-2E04-47C5-9B4B-19C4BA089C85}" type="pres">
      <dgm:prSet presAssocID="{134408F5-96B2-465E-A10A-16BFFC6D88E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42CDF7-68D4-4E3F-9A2B-19D533B58CB6}" type="pres">
      <dgm:prSet presAssocID="{AB7399B2-60E3-46DA-9D9D-01640B62ADAD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7BA40B-7492-4285-AE91-1A09D9DF3043}" type="pres">
      <dgm:prSet presAssocID="{8D5A03AB-6194-4BA0-BC32-568375B48AD8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D09B6B-26FE-4262-9F08-51C1C93168C9}" type="presOf" srcId="{8D5A03AB-6194-4BA0-BC32-568375B48AD8}" destId="{127BA40B-7492-4285-AE91-1A09D9DF3043}" srcOrd="0" destOrd="0" presId="urn:microsoft.com/office/officeart/2005/8/layout/arrow5"/>
    <dgm:cxn modelId="{3564257C-4F04-4B1B-B2C1-299B96A33F3C}" type="presOf" srcId="{AB7399B2-60E3-46DA-9D9D-01640B62ADAD}" destId="{2742CDF7-68D4-4E3F-9A2B-19D533B58CB6}" srcOrd="0" destOrd="0" presId="urn:microsoft.com/office/officeart/2005/8/layout/arrow5"/>
    <dgm:cxn modelId="{E878A749-B1C1-497A-BC97-8C592AE05C22}" srcId="{134408F5-96B2-465E-A10A-16BFFC6D88E7}" destId="{8D5A03AB-6194-4BA0-BC32-568375B48AD8}" srcOrd="1" destOrd="0" parTransId="{7824C723-1D91-4705-A683-55E58AEA9B08}" sibTransId="{22E6AC79-5C7E-4D1F-9E28-3720751FA652}"/>
    <dgm:cxn modelId="{EC15C1D4-AF52-41D8-B9F0-9C5D61AC516A}" srcId="{134408F5-96B2-465E-A10A-16BFFC6D88E7}" destId="{AB7399B2-60E3-46DA-9D9D-01640B62ADAD}" srcOrd="0" destOrd="0" parTransId="{18B12EA5-7816-4232-99E9-50A243870C07}" sibTransId="{B78A9095-379D-4B77-AB82-3EA06015D338}"/>
    <dgm:cxn modelId="{5AF1A289-53F1-4137-91AE-1DFD3C2C475B}" type="presOf" srcId="{134408F5-96B2-465E-A10A-16BFFC6D88E7}" destId="{E906DD92-2E04-47C5-9B4B-19C4BA089C85}" srcOrd="0" destOrd="0" presId="urn:microsoft.com/office/officeart/2005/8/layout/arrow5"/>
    <dgm:cxn modelId="{B122FA0C-B0EC-4F70-9269-5D65704D50EB}" type="presParOf" srcId="{E906DD92-2E04-47C5-9B4B-19C4BA089C85}" destId="{2742CDF7-68D4-4E3F-9A2B-19D533B58CB6}" srcOrd="0" destOrd="0" presId="urn:microsoft.com/office/officeart/2005/8/layout/arrow5"/>
    <dgm:cxn modelId="{52BC4932-6D21-427B-9E0D-14F546236449}" type="presParOf" srcId="{E906DD92-2E04-47C5-9B4B-19C4BA089C85}" destId="{127BA40B-7492-4285-AE91-1A09D9DF3043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8F69E2-7740-4A60-BCE9-9A3282DBC48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91967B-0A2D-45EA-B760-FDACE183100B}">
      <dgm:prSet phldrT="[Текст]"/>
      <dgm:spPr/>
      <dgm:t>
        <a:bodyPr/>
        <a:lstStyle/>
        <a:p>
          <a:r>
            <a:rPr lang="ru-RU" dirty="0" smtClean="0"/>
            <a:t>Деньги</a:t>
          </a:r>
          <a:endParaRPr lang="ru-RU" dirty="0"/>
        </a:p>
      </dgm:t>
    </dgm:pt>
    <dgm:pt modelId="{05048B20-75E7-47F3-90DF-D3163EB0B0E8}" type="parTrans" cxnId="{B4722F94-0D1A-461B-B71D-D0AE2001D81D}">
      <dgm:prSet/>
      <dgm:spPr/>
      <dgm:t>
        <a:bodyPr/>
        <a:lstStyle/>
        <a:p>
          <a:endParaRPr lang="ru-RU"/>
        </a:p>
      </dgm:t>
    </dgm:pt>
    <dgm:pt modelId="{E81A66E1-A392-472F-917A-0C2524C23977}" type="sibTrans" cxnId="{B4722F94-0D1A-461B-B71D-D0AE2001D81D}">
      <dgm:prSet/>
      <dgm:spPr/>
      <dgm:t>
        <a:bodyPr/>
        <a:lstStyle/>
        <a:p>
          <a:endParaRPr lang="ru-RU"/>
        </a:p>
      </dgm:t>
    </dgm:pt>
    <dgm:pt modelId="{FB27CB62-7496-4363-8105-6986E3348F0E}">
      <dgm:prSet phldrT="[Текст]"/>
      <dgm:spPr/>
      <dgm:t>
        <a:bodyPr/>
        <a:lstStyle/>
        <a:p>
          <a:r>
            <a:rPr lang="ru-RU" dirty="0" smtClean="0"/>
            <a:t>Личный и семейный бюджет</a:t>
          </a:r>
          <a:endParaRPr lang="ru-RU" dirty="0"/>
        </a:p>
      </dgm:t>
    </dgm:pt>
    <dgm:pt modelId="{4F53E5F9-23F3-45B0-BB1A-351E6866001A}" type="parTrans" cxnId="{89EE92CC-9097-4826-A934-4EE26A9F2248}">
      <dgm:prSet/>
      <dgm:spPr/>
      <dgm:t>
        <a:bodyPr/>
        <a:lstStyle/>
        <a:p>
          <a:endParaRPr lang="ru-RU"/>
        </a:p>
      </dgm:t>
    </dgm:pt>
    <dgm:pt modelId="{A5AECA0A-EC5E-4FCB-B77F-FF06F5FAA3F7}" type="sibTrans" cxnId="{89EE92CC-9097-4826-A934-4EE26A9F2248}">
      <dgm:prSet/>
      <dgm:spPr/>
      <dgm:t>
        <a:bodyPr/>
        <a:lstStyle/>
        <a:p>
          <a:endParaRPr lang="ru-RU"/>
        </a:p>
      </dgm:t>
    </dgm:pt>
    <dgm:pt modelId="{365B8CB8-E43E-42EA-8B6C-1B95225641D7}">
      <dgm:prSet phldrT="[Текст]"/>
      <dgm:spPr/>
      <dgm:t>
        <a:bodyPr/>
        <a:lstStyle/>
        <a:p>
          <a:r>
            <a:rPr lang="ru-RU" dirty="0" smtClean="0"/>
            <a:t>Банки</a:t>
          </a:r>
          <a:endParaRPr lang="ru-RU" dirty="0"/>
        </a:p>
      </dgm:t>
    </dgm:pt>
    <dgm:pt modelId="{51CD3E2B-D94F-4F44-8A22-6FBE1155BF00}" type="parTrans" cxnId="{E0E69FA2-9562-416C-B3A8-11D6D2FB8F62}">
      <dgm:prSet/>
      <dgm:spPr/>
      <dgm:t>
        <a:bodyPr/>
        <a:lstStyle/>
        <a:p>
          <a:endParaRPr lang="ru-RU"/>
        </a:p>
      </dgm:t>
    </dgm:pt>
    <dgm:pt modelId="{380059E6-F9C9-466D-85B8-D9716815129F}" type="sibTrans" cxnId="{E0E69FA2-9562-416C-B3A8-11D6D2FB8F62}">
      <dgm:prSet/>
      <dgm:spPr/>
      <dgm:t>
        <a:bodyPr/>
        <a:lstStyle/>
        <a:p>
          <a:endParaRPr lang="ru-RU"/>
        </a:p>
      </dgm:t>
    </dgm:pt>
    <dgm:pt modelId="{E719E42B-7D55-4B4D-A385-E46F1906D210}">
      <dgm:prSet phldrT="[Текст]"/>
      <dgm:spPr/>
      <dgm:t>
        <a:bodyPr/>
        <a:lstStyle/>
        <a:p>
          <a:r>
            <a:rPr lang="ru-RU" dirty="0" smtClean="0"/>
            <a:t>Страхование</a:t>
          </a:r>
          <a:endParaRPr lang="ru-RU" dirty="0"/>
        </a:p>
      </dgm:t>
    </dgm:pt>
    <dgm:pt modelId="{54F5FA3E-6426-4E19-9A50-7DD2DB276F40}" type="parTrans" cxnId="{FD1B0664-E9A4-49C3-A2F4-F92ADDBBBDB1}">
      <dgm:prSet/>
      <dgm:spPr/>
      <dgm:t>
        <a:bodyPr/>
        <a:lstStyle/>
        <a:p>
          <a:endParaRPr lang="ru-RU"/>
        </a:p>
      </dgm:t>
    </dgm:pt>
    <dgm:pt modelId="{0E438ECF-F420-4F13-B1E1-57FE8D21F7C7}" type="sibTrans" cxnId="{FD1B0664-E9A4-49C3-A2F4-F92ADDBBBDB1}">
      <dgm:prSet/>
      <dgm:spPr/>
      <dgm:t>
        <a:bodyPr/>
        <a:lstStyle/>
        <a:p>
          <a:endParaRPr lang="ru-RU"/>
        </a:p>
      </dgm:t>
    </dgm:pt>
    <dgm:pt modelId="{CE2F64C1-F29C-45C8-95C6-D4091F8DA063}">
      <dgm:prSet phldrT="[Текст]"/>
      <dgm:spPr/>
      <dgm:t>
        <a:bodyPr/>
        <a:lstStyle/>
        <a:p>
          <a:r>
            <a:rPr lang="ru-RU" dirty="0" smtClean="0"/>
            <a:t>Финансовое мошенничество</a:t>
          </a:r>
          <a:endParaRPr lang="ru-RU" dirty="0"/>
        </a:p>
      </dgm:t>
    </dgm:pt>
    <dgm:pt modelId="{A92472AB-3EDE-46A0-90D8-EF2B3F2C40A4}" type="parTrans" cxnId="{6F62C9F1-111C-4764-A6DC-C7A873ED00BF}">
      <dgm:prSet/>
      <dgm:spPr/>
      <dgm:t>
        <a:bodyPr/>
        <a:lstStyle/>
        <a:p>
          <a:endParaRPr lang="ru-RU"/>
        </a:p>
      </dgm:t>
    </dgm:pt>
    <dgm:pt modelId="{3BA77EF3-F28E-4481-8038-D0528D59B4D2}" type="sibTrans" cxnId="{6F62C9F1-111C-4764-A6DC-C7A873ED00BF}">
      <dgm:prSet/>
      <dgm:spPr/>
      <dgm:t>
        <a:bodyPr/>
        <a:lstStyle/>
        <a:p>
          <a:endParaRPr lang="ru-RU"/>
        </a:p>
      </dgm:t>
    </dgm:pt>
    <dgm:pt modelId="{3682DB2A-65B7-417A-9332-7EF4A4376D97}">
      <dgm:prSet phldrT="[Текст]"/>
      <dgm:spPr/>
      <dgm:t>
        <a:bodyPr/>
        <a:lstStyle/>
        <a:p>
          <a:r>
            <a:rPr lang="ru-RU" dirty="0" smtClean="0"/>
            <a:t>Предпринимательство</a:t>
          </a:r>
          <a:endParaRPr lang="ru-RU" dirty="0"/>
        </a:p>
      </dgm:t>
    </dgm:pt>
    <dgm:pt modelId="{F5DA7920-37BB-4352-AE36-E3D87E3A18C6}" type="parTrans" cxnId="{9A0B7B1C-B4A5-471C-A665-F555A93A8FBA}">
      <dgm:prSet/>
      <dgm:spPr/>
      <dgm:t>
        <a:bodyPr/>
        <a:lstStyle/>
        <a:p>
          <a:endParaRPr lang="ru-RU"/>
        </a:p>
      </dgm:t>
    </dgm:pt>
    <dgm:pt modelId="{2A4112C0-4789-471C-B256-CE032B54A4F1}" type="sibTrans" cxnId="{9A0B7B1C-B4A5-471C-A665-F555A93A8FBA}">
      <dgm:prSet/>
      <dgm:spPr/>
      <dgm:t>
        <a:bodyPr/>
        <a:lstStyle/>
        <a:p>
          <a:endParaRPr lang="ru-RU"/>
        </a:p>
      </dgm:t>
    </dgm:pt>
    <dgm:pt modelId="{C83A336A-7023-4CF1-8E5B-6FD99EC34D16}">
      <dgm:prSet phldrT="[Текст]"/>
      <dgm:spPr/>
      <dgm:t>
        <a:bodyPr/>
        <a:lstStyle/>
        <a:p>
          <a:r>
            <a:rPr lang="ru-RU" dirty="0" smtClean="0"/>
            <a:t>Налоги</a:t>
          </a:r>
          <a:endParaRPr lang="ru-RU" dirty="0"/>
        </a:p>
      </dgm:t>
    </dgm:pt>
    <dgm:pt modelId="{A7CFCFA3-3014-4CAC-A9A7-790C77AF514E}" type="parTrans" cxnId="{24BBB2EE-DA26-4D68-882E-A6D1BD55FF75}">
      <dgm:prSet/>
      <dgm:spPr/>
      <dgm:t>
        <a:bodyPr/>
        <a:lstStyle/>
        <a:p>
          <a:endParaRPr lang="ru-RU"/>
        </a:p>
      </dgm:t>
    </dgm:pt>
    <dgm:pt modelId="{46DD6F71-FC3A-4B90-957C-1FE59D9BF3C8}" type="sibTrans" cxnId="{24BBB2EE-DA26-4D68-882E-A6D1BD55FF75}">
      <dgm:prSet/>
      <dgm:spPr/>
      <dgm:t>
        <a:bodyPr/>
        <a:lstStyle/>
        <a:p>
          <a:endParaRPr lang="ru-RU"/>
        </a:p>
      </dgm:t>
    </dgm:pt>
    <dgm:pt modelId="{20964379-4883-406B-B665-675FDE47B2BE}" type="pres">
      <dgm:prSet presAssocID="{E68F69E2-7740-4A60-BCE9-9A3282DBC485}" presName="linear" presStyleCnt="0">
        <dgm:presLayoutVars>
          <dgm:animLvl val="lvl"/>
          <dgm:resizeHandles val="exact"/>
        </dgm:presLayoutVars>
      </dgm:prSet>
      <dgm:spPr/>
    </dgm:pt>
    <dgm:pt modelId="{8AAB7119-5B89-4C42-B85F-E1A2332D1C30}" type="pres">
      <dgm:prSet presAssocID="{0491967B-0A2D-45EA-B760-FDACE183100B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E0F6D1F1-3774-437B-878C-157FA28EC323}" type="pres">
      <dgm:prSet presAssocID="{E81A66E1-A392-472F-917A-0C2524C23977}" presName="spacer" presStyleCnt="0"/>
      <dgm:spPr/>
    </dgm:pt>
    <dgm:pt modelId="{5B568929-BBD0-46FC-9902-42374CE8F579}" type="pres">
      <dgm:prSet presAssocID="{FB27CB62-7496-4363-8105-6986E3348F0E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7FC85B49-62E6-453B-BDCF-DA2ED334B70D}" type="pres">
      <dgm:prSet presAssocID="{A5AECA0A-EC5E-4FCB-B77F-FF06F5FAA3F7}" presName="spacer" presStyleCnt="0"/>
      <dgm:spPr/>
    </dgm:pt>
    <dgm:pt modelId="{F95DD88B-4D3E-46E2-B658-3A548B11A470}" type="pres">
      <dgm:prSet presAssocID="{365B8CB8-E43E-42EA-8B6C-1B95225641D7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088B1214-F735-4DA1-B9E0-BD42963E6F99}" type="pres">
      <dgm:prSet presAssocID="{380059E6-F9C9-466D-85B8-D9716815129F}" presName="spacer" presStyleCnt="0"/>
      <dgm:spPr/>
    </dgm:pt>
    <dgm:pt modelId="{6FA84ECD-314D-450D-813F-9BD2D851A869}" type="pres">
      <dgm:prSet presAssocID="{E719E42B-7D55-4B4D-A385-E46F1906D210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026A70B7-C71F-45D7-824C-A0A0FE5B02C5}" type="pres">
      <dgm:prSet presAssocID="{0E438ECF-F420-4F13-B1E1-57FE8D21F7C7}" presName="spacer" presStyleCnt="0"/>
      <dgm:spPr/>
    </dgm:pt>
    <dgm:pt modelId="{AECF1EA9-0215-4DCF-BA9D-89F0D48C062C}" type="pres">
      <dgm:prSet presAssocID="{CE2F64C1-F29C-45C8-95C6-D4091F8DA063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BC068C92-330E-42F9-9A22-ED134853D836}" type="pres">
      <dgm:prSet presAssocID="{3BA77EF3-F28E-4481-8038-D0528D59B4D2}" presName="spacer" presStyleCnt="0"/>
      <dgm:spPr/>
    </dgm:pt>
    <dgm:pt modelId="{E7A42379-8C40-442F-9BCC-7909F7897970}" type="pres">
      <dgm:prSet presAssocID="{3682DB2A-65B7-417A-9332-7EF4A4376D97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E03EC314-D482-46BB-AA3C-E1444E06ED9F}" type="pres">
      <dgm:prSet presAssocID="{2A4112C0-4789-471C-B256-CE032B54A4F1}" presName="spacer" presStyleCnt="0"/>
      <dgm:spPr/>
    </dgm:pt>
    <dgm:pt modelId="{D4D8E8F3-F572-4495-AD78-2E84D0020372}" type="pres">
      <dgm:prSet presAssocID="{C83A336A-7023-4CF1-8E5B-6FD99EC34D16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73CF2351-252F-48E4-B8CA-96C22DE31E82}" type="presOf" srcId="{E68F69E2-7740-4A60-BCE9-9A3282DBC485}" destId="{20964379-4883-406B-B665-675FDE47B2BE}" srcOrd="0" destOrd="0" presId="urn:microsoft.com/office/officeart/2005/8/layout/vList2"/>
    <dgm:cxn modelId="{FD1B0664-E9A4-49C3-A2F4-F92ADDBBBDB1}" srcId="{E68F69E2-7740-4A60-BCE9-9A3282DBC485}" destId="{E719E42B-7D55-4B4D-A385-E46F1906D210}" srcOrd="3" destOrd="0" parTransId="{54F5FA3E-6426-4E19-9A50-7DD2DB276F40}" sibTransId="{0E438ECF-F420-4F13-B1E1-57FE8D21F7C7}"/>
    <dgm:cxn modelId="{B4722F94-0D1A-461B-B71D-D0AE2001D81D}" srcId="{E68F69E2-7740-4A60-BCE9-9A3282DBC485}" destId="{0491967B-0A2D-45EA-B760-FDACE183100B}" srcOrd="0" destOrd="0" parTransId="{05048B20-75E7-47F3-90DF-D3163EB0B0E8}" sibTransId="{E81A66E1-A392-472F-917A-0C2524C23977}"/>
    <dgm:cxn modelId="{9A0B7B1C-B4A5-471C-A665-F555A93A8FBA}" srcId="{E68F69E2-7740-4A60-BCE9-9A3282DBC485}" destId="{3682DB2A-65B7-417A-9332-7EF4A4376D97}" srcOrd="5" destOrd="0" parTransId="{F5DA7920-37BB-4352-AE36-E3D87E3A18C6}" sibTransId="{2A4112C0-4789-471C-B256-CE032B54A4F1}"/>
    <dgm:cxn modelId="{87CABBAD-CDFF-4174-B2F0-B0472C438C4E}" type="presOf" srcId="{FB27CB62-7496-4363-8105-6986E3348F0E}" destId="{5B568929-BBD0-46FC-9902-42374CE8F579}" srcOrd="0" destOrd="0" presId="urn:microsoft.com/office/officeart/2005/8/layout/vList2"/>
    <dgm:cxn modelId="{822B624A-F3D7-4565-943B-0603547B509E}" type="presOf" srcId="{365B8CB8-E43E-42EA-8B6C-1B95225641D7}" destId="{F95DD88B-4D3E-46E2-B658-3A548B11A470}" srcOrd="0" destOrd="0" presId="urn:microsoft.com/office/officeart/2005/8/layout/vList2"/>
    <dgm:cxn modelId="{89EE92CC-9097-4826-A934-4EE26A9F2248}" srcId="{E68F69E2-7740-4A60-BCE9-9A3282DBC485}" destId="{FB27CB62-7496-4363-8105-6986E3348F0E}" srcOrd="1" destOrd="0" parTransId="{4F53E5F9-23F3-45B0-BB1A-351E6866001A}" sibTransId="{A5AECA0A-EC5E-4FCB-B77F-FF06F5FAA3F7}"/>
    <dgm:cxn modelId="{6F62C9F1-111C-4764-A6DC-C7A873ED00BF}" srcId="{E68F69E2-7740-4A60-BCE9-9A3282DBC485}" destId="{CE2F64C1-F29C-45C8-95C6-D4091F8DA063}" srcOrd="4" destOrd="0" parTransId="{A92472AB-3EDE-46A0-90D8-EF2B3F2C40A4}" sibTransId="{3BA77EF3-F28E-4481-8038-D0528D59B4D2}"/>
    <dgm:cxn modelId="{904C9F36-1011-49C6-9C27-725FB40B415A}" type="presOf" srcId="{E719E42B-7D55-4B4D-A385-E46F1906D210}" destId="{6FA84ECD-314D-450D-813F-9BD2D851A869}" srcOrd="0" destOrd="0" presId="urn:microsoft.com/office/officeart/2005/8/layout/vList2"/>
    <dgm:cxn modelId="{E0E69FA2-9562-416C-B3A8-11D6D2FB8F62}" srcId="{E68F69E2-7740-4A60-BCE9-9A3282DBC485}" destId="{365B8CB8-E43E-42EA-8B6C-1B95225641D7}" srcOrd="2" destOrd="0" parTransId="{51CD3E2B-D94F-4F44-8A22-6FBE1155BF00}" sibTransId="{380059E6-F9C9-466D-85B8-D9716815129F}"/>
    <dgm:cxn modelId="{36B7C85C-69BA-4421-BB4E-E1EBAAD9F281}" type="presOf" srcId="{3682DB2A-65B7-417A-9332-7EF4A4376D97}" destId="{E7A42379-8C40-442F-9BCC-7909F7897970}" srcOrd="0" destOrd="0" presId="urn:microsoft.com/office/officeart/2005/8/layout/vList2"/>
    <dgm:cxn modelId="{9BA65D95-4193-4C2F-A90A-AC66C1EFA91E}" type="presOf" srcId="{CE2F64C1-F29C-45C8-95C6-D4091F8DA063}" destId="{AECF1EA9-0215-4DCF-BA9D-89F0D48C062C}" srcOrd="0" destOrd="0" presId="urn:microsoft.com/office/officeart/2005/8/layout/vList2"/>
    <dgm:cxn modelId="{7F706559-38EC-409A-85C3-80D2CF2DB746}" type="presOf" srcId="{0491967B-0A2D-45EA-B760-FDACE183100B}" destId="{8AAB7119-5B89-4C42-B85F-E1A2332D1C30}" srcOrd="0" destOrd="0" presId="urn:microsoft.com/office/officeart/2005/8/layout/vList2"/>
    <dgm:cxn modelId="{8AB0E84C-A3BA-4B04-81F7-33AA146CA9A9}" type="presOf" srcId="{C83A336A-7023-4CF1-8E5B-6FD99EC34D16}" destId="{D4D8E8F3-F572-4495-AD78-2E84D0020372}" srcOrd="0" destOrd="0" presId="urn:microsoft.com/office/officeart/2005/8/layout/vList2"/>
    <dgm:cxn modelId="{24BBB2EE-DA26-4D68-882E-A6D1BD55FF75}" srcId="{E68F69E2-7740-4A60-BCE9-9A3282DBC485}" destId="{C83A336A-7023-4CF1-8E5B-6FD99EC34D16}" srcOrd="6" destOrd="0" parTransId="{A7CFCFA3-3014-4CAC-A9A7-790C77AF514E}" sibTransId="{46DD6F71-FC3A-4B90-957C-1FE59D9BF3C8}"/>
    <dgm:cxn modelId="{2EFF31A1-A2E4-43F4-8DA5-D32796836212}" type="presParOf" srcId="{20964379-4883-406B-B665-675FDE47B2BE}" destId="{8AAB7119-5B89-4C42-B85F-E1A2332D1C30}" srcOrd="0" destOrd="0" presId="urn:microsoft.com/office/officeart/2005/8/layout/vList2"/>
    <dgm:cxn modelId="{5F7C436E-897A-491B-BEBF-F1369D95D689}" type="presParOf" srcId="{20964379-4883-406B-B665-675FDE47B2BE}" destId="{E0F6D1F1-3774-437B-878C-157FA28EC323}" srcOrd="1" destOrd="0" presId="urn:microsoft.com/office/officeart/2005/8/layout/vList2"/>
    <dgm:cxn modelId="{9E5439EE-F9FD-49F1-8E69-964CFC2A136E}" type="presParOf" srcId="{20964379-4883-406B-B665-675FDE47B2BE}" destId="{5B568929-BBD0-46FC-9902-42374CE8F579}" srcOrd="2" destOrd="0" presId="urn:microsoft.com/office/officeart/2005/8/layout/vList2"/>
    <dgm:cxn modelId="{22627CD6-490D-4049-B205-00CB156A8ABE}" type="presParOf" srcId="{20964379-4883-406B-B665-675FDE47B2BE}" destId="{7FC85B49-62E6-453B-BDCF-DA2ED334B70D}" srcOrd="3" destOrd="0" presId="urn:microsoft.com/office/officeart/2005/8/layout/vList2"/>
    <dgm:cxn modelId="{F8644CB5-989B-4352-B4B5-9E4CEE870810}" type="presParOf" srcId="{20964379-4883-406B-B665-675FDE47B2BE}" destId="{F95DD88B-4D3E-46E2-B658-3A548B11A470}" srcOrd="4" destOrd="0" presId="urn:microsoft.com/office/officeart/2005/8/layout/vList2"/>
    <dgm:cxn modelId="{D41B77C3-C264-435B-A792-2636215069E5}" type="presParOf" srcId="{20964379-4883-406B-B665-675FDE47B2BE}" destId="{088B1214-F735-4DA1-B9E0-BD42963E6F99}" srcOrd="5" destOrd="0" presId="urn:microsoft.com/office/officeart/2005/8/layout/vList2"/>
    <dgm:cxn modelId="{214EB0B0-37E6-4F68-BC34-52BB1F2D474E}" type="presParOf" srcId="{20964379-4883-406B-B665-675FDE47B2BE}" destId="{6FA84ECD-314D-450D-813F-9BD2D851A869}" srcOrd="6" destOrd="0" presId="urn:microsoft.com/office/officeart/2005/8/layout/vList2"/>
    <dgm:cxn modelId="{6FFE2D9B-B71C-411F-8D03-FBAFC1DF8F00}" type="presParOf" srcId="{20964379-4883-406B-B665-675FDE47B2BE}" destId="{026A70B7-C71F-45D7-824C-A0A0FE5B02C5}" srcOrd="7" destOrd="0" presId="urn:microsoft.com/office/officeart/2005/8/layout/vList2"/>
    <dgm:cxn modelId="{34A2C5DB-F383-4F2B-8120-DACA7097AE96}" type="presParOf" srcId="{20964379-4883-406B-B665-675FDE47B2BE}" destId="{AECF1EA9-0215-4DCF-BA9D-89F0D48C062C}" srcOrd="8" destOrd="0" presId="urn:microsoft.com/office/officeart/2005/8/layout/vList2"/>
    <dgm:cxn modelId="{06CA3FB6-8CC4-4271-A2C1-AEA85DC1F32D}" type="presParOf" srcId="{20964379-4883-406B-B665-675FDE47B2BE}" destId="{BC068C92-330E-42F9-9A22-ED134853D836}" srcOrd="9" destOrd="0" presId="urn:microsoft.com/office/officeart/2005/8/layout/vList2"/>
    <dgm:cxn modelId="{141EED9F-688F-47FA-92C0-502E5D83CC1C}" type="presParOf" srcId="{20964379-4883-406B-B665-675FDE47B2BE}" destId="{E7A42379-8C40-442F-9BCC-7909F7897970}" srcOrd="10" destOrd="0" presId="urn:microsoft.com/office/officeart/2005/8/layout/vList2"/>
    <dgm:cxn modelId="{9E9826AC-4905-458C-9C1C-2F7AAF20FA8C}" type="presParOf" srcId="{20964379-4883-406B-B665-675FDE47B2BE}" destId="{E03EC314-D482-46BB-AA3C-E1444E06ED9F}" srcOrd="11" destOrd="0" presId="urn:microsoft.com/office/officeart/2005/8/layout/vList2"/>
    <dgm:cxn modelId="{295CBAFC-BD28-4A8B-95FB-DB05B3AADC3C}" type="presParOf" srcId="{20964379-4883-406B-B665-675FDE47B2BE}" destId="{D4D8E8F3-F572-4495-AD78-2E84D0020372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8FC5E8-B036-490B-980B-00D3ACC97DB0}">
      <dsp:nvSpPr>
        <dsp:cNvPr id="0" name=""/>
        <dsp:cNvSpPr/>
      </dsp:nvSpPr>
      <dsp:spPr>
        <a:xfrm>
          <a:off x="814105" y="1563"/>
          <a:ext cx="3284731" cy="19708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/>
            <a:t>Поступление без вступительных испытаний</a:t>
          </a:r>
        </a:p>
      </dsp:txBody>
      <dsp:txXfrm>
        <a:off x="814105" y="1563"/>
        <a:ext cx="3284731" cy="1970838"/>
      </dsp:txXfrm>
    </dsp:sp>
    <dsp:sp modelId="{E9E4DA40-BB6D-415C-A4D7-255B2ABFF3D6}">
      <dsp:nvSpPr>
        <dsp:cNvPr id="0" name=""/>
        <dsp:cNvSpPr/>
      </dsp:nvSpPr>
      <dsp:spPr>
        <a:xfrm>
          <a:off x="4427309" y="1563"/>
          <a:ext cx="3284731" cy="19708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/>
            <a:t>100 баллов по ЕГЭ по математике или обществознанию</a:t>
          </a:r>
        </a:p>
      </dsp:txBody>
      <dsp:txXfrm>
        <a:off x="4427309" y="1563"/>
        <a:ext cx="3284731" cy="1970838"/>
      </dsp:txXfrm>
    </dsp:sp>
    <dsp:sp modelId="{3B7E80A2-4755-4513-9E00-F6FD64ABEF3C}">
      <dsp:nvSpPr>
        <dsp:cNvPr id="0" name=""/>
        <dsp:cNvSpPr/>
      </dsp:nvSpPr>
      <dsp:spPr>
        <a:xfrm>
          <a:off x="814105" y="2300875"/>
          <a:ext cx="3284731" cy="19708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/>
            <a:t>Задания по финансовой грамотности в ЕГЭ по математике и обществознанию</a:t>
          </a:r>
        </a:p>
      </dsp:txBody>
      <dsp:txXfrm>
        <a:off x="814105" y="2300875"/>
        <a:ext cx="3284731" cy="1970838"/>
      </dsp:txXfrm>
    </dsp:sp>
    <dsp:sp modelId="{F782BC01-4D12-48F6-8DE1-19951CA7AED7}">
      <dsp:nvSpPr>
        <dsp:cNvPr id="0" name=""/>
        <dsp:cNvSpPr/>
      </dsp:nvSpPr>
      <dsp:spPr>
        <a:xfrm>
          <a:off x="4427309" y="2300875"/>
          <a:ext cx="3284731" cy="19708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/>
            <a:t>Призы от партнеров олимпиады</a:t>
          </a:r>
        </a:p>
      </dsp:txBody>
      <dsp:txXfrm>
        <a:off x="4427309" y="2300875"/>
        <a:ext cx="3284731" cy="19708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42CDF7-68D4-4E3F-9A2B-19D533B58CB6}">
      <dsp:nvSpPr>
        <dsp:cNvPr id="0" name=""/>
        <dsp:cNvSpPr/>
      </dsp:nvSpPr>
      <dsp:spPr>
        <a:xfrm rot="16200000">
          <a:off x="1281" y="753390"/>
          <a:ext cx="3087886" cy="3087886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>
              <a:latin typeface="HSE Sans" panose="02000000000000000000"/>
            </a:rPr>
            <a:t>Финзачет</a:t>
          </a:r>
          <a:endParaRPr lang="ru-RU" sz="2800" kern="1200" dirty="0">
            <a:latin typeface="HSE Sans" panose="02000000000000000000"/>
          </a:endParaRPr>
        </a:p>
      </dsp:txBody>
      <dsp:txXfrm rot="5400000">
        <a:off x="1282" y="1525361"/>
        <a:ext cx="2547506" cy="1543943"/>
      </dsp:txXfrm>
    </dsp:sp>
    <dsp:sp modelId="{127BA40B-7492-4285-AE91-1A09D9DF3043}">
      <dsp:nvSpPr>
        <dsp:cNvPr id="0" name=""/>
        <dsp:cNvSpPr/>
      </dsp:nvSpPr>
      <dsp:spPr>
        <a:xfrm rot="5400000">
          <a:off x="3311633" y="753390"/>
          <a:ext cx="3087886" cy="3087886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>
              <a:latin typeface="HSE Sans" panose="02000000000000000000"/>
            </a:rPr>
            <a:t>ФинСпринт</a:t>
          </a:r>
          <a:endParaRPr lang="ru-RU" sz="2800" kern="1200" dirty="0">
            <a:latin typeface="HSE Sans" panose="02000000000000000000"/>
          </a:endParaRPr>
        </a:p>
      </dsp:txBody>
      <dsp:txXfrm rot="-5400000">
        <a:off x="3852014" y="1525362"/>
        <a:ext cx="2547506" cy="15439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AB7119-5B89-4C42-B85F-E1A2332D1C30}">
      <dsp:nvSpPr>
        <dsp:cNvPr id="0" name=""/>
        <dsp:cNvSpPr/>
      </dsp:nvSpPr>
      <dsp:spPr>
        <a:xfrm>
          <a:off x="0" y="24295"/>
          <a:ext cx="8128000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Деньги</a:t>
          </a:r>
          <a:endParaRPr lang="ru-RU" sz="2900" kern="1200" dirty="0"/>
        </a:p>
      </dsp:txBody>
      <dsp:txXfrm>
        <a:off x="33955" y="58250"/>
        <a:ext cx="8060090" cy="627655"/>
      </dsp:txXfrm>
    </dsp:sp>
    <dsp:sp modelId="{5B568929-BBD0-46FC-9902-42374CE8F579}">
      <dsp:nvSpPr>
        <dsp:cNvPr id="0" name=""/>
        <dsp:cNvSpPr/>
      </dsp:nvSpPr>
      <dsp:spPr>
        <a:xfrm>
          <a:off x="0" y="803380"/>
          <a:ext cx="8128000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Личный и семейный бюджет</a:t>
          </a:r>
          <a:endParaRPr lang="ru-RU" sz="2900" kern="1200" dirty="0"/>
        </a:p>
      </dsp:txBody>
      <dsp:txXfrm>
        <a:off x="33955" y="837335"/>
        <a:ext cx="8060090" cy="627655"/>
      </dsp:txXfrm>
    </dsp:sp>
    <dsp:sp modelId="{F95DD88B-4D3E-46E2-B658-3A548B11A470}">
      <dsp:nvSpPr>
        <dsp:cNvPr id="0" name=""/>
        <dsp:cNvSpPr/>
      </dsp:nvSpPr>
      <dsp:spPr>
        <a:xfrm>
          <a:off x="0" y="1582465"/>
          <a:ext cx="8128000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Банки</a:t>
          </a:r>
          <a:endParaRPr lang="ru-RU" sz="2900" kern="1200" dirty="0"/>
        </a:p>
      </dsp:txBody>
      <dsp:txXfrm>
        <a:off x="33955" y="1616420"/>
        <a:ext cx="8060090" cy="627655"/>
      </dsp:txXfrm>
    </dsp:sp>
    <dsp:sp modelId="{6FA84ECD-314D-450D-813F-9BD2D851A869}">
      <dsp:nvSpPr>
        <dsp:cNvPr id="0" name=""/>
        <dsp:cNvSpPr/>
      </dsp:nvSpPr>
      <dsp:spPr>
        <a:xfrm>
          <a:off x="0" y="2361551"/>
          <a:ext cx="8128000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Страхование</a:t>
          </a:r>
          <a:endParaRPr lang="ru-RU" sz="2900" kern="1200" dirty="0"/>
        </a:p>
      </dsp:txBody>
      <dsp:txXfrm>
        <a:off x="33955" y="2395506"/>
        <a:ext cx="8060090" cy="627655"/>
      </dsp:txXfrm>
    </dsp:sp>
    <dsp:sp modelId="{AECF1EA9-0215-4DCF-BA9D-89F0D48C062C}">
      <dsp:nvSpPr>
        <dsp:cNvPr id="0" name=""/>
        <dsp:cNvSpPr/>
      </dsp:nvSpPr>
      <dsp:spPr>
        <a:xfrm>
          <a:off x="0" y="3140636"/>
          <a:ext cx="8128000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Финансовое мошенничество</a:t>
          </a:r>
          <a:endParaRPr lang="ru-RU" sz="2900" kern="1200" dirty="0"/>
        </a:p>
      </dsp:txBody>
      <dsp:txXfrm>
        <a:off x="33955" y="3174591"/>
        <a:ext cx="8060090" cy="627655"/>
      </dsp:txXfrm>
    </dsp:sp>
    <dsp:sp modelId="{E7A42379-8C40-442F-9BCC-7909F7897970}">
      <dsp:nvSpPr>
        <dsp:cNvPr id="0" name=""/>
        <dsp:cNvSpPr/>
      </dsp:nvSpPr>
      <dsp:spPr>
        <a:xfrm>
          <a:off x="0" y="3919721"/>
          <a:ext cx="8128000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Предпринимательство</a:t>
          </a:r>
          <a:endParaRPr lang="ru-RU" sz="2900" kern="1200" dirty="0"/>
        </a:p>
      </dsp:txBody>
      <dsp:txXfrm>
        <a:off x="33955" y="3953676"/>
        <a:ext cx="8060090" cy="627655"/>
      </dsp:txXfrm>
    </dsp:sp>
    <dsp:sp modelId="{D4D8E8F3-F572-4495-AD78-2E84D0020372}">
      <dsp:nvSpPr>
        <dsp:cNvPr id="0" name=""/>
        <dsp:cNvSpPr/>
      </dsp:nvSpPr>
      <dsp:spPr>
        <a:xfrm>
          <a:off x="0" y="4698806"/>
          <a:ext cx="8128000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Налоги</a:t>
          </a:r>
          <a:endParaRPr lang="ru-RU" sz="2900" kern="1200" dirty="0"/>
        </a:p>
      </dsp:txBody>
      <dsp:txXfrm>
        <a:off x="33955" y="4732761"/>
        <a:ext cx="8060090" cy="6276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B551E-1B77-FE4F-9AB8-0AA893AFE97B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16E98-AE10-E54F-B141-3F108B459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823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16E98-AE10-E54F-B141-3F108B45929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20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16E98-AE10-E54F-B141-3F108B45929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976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16E98-AE10-E54F-B141-3F108B45929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3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16E98-AE10-E54F-B141-3F108B45929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026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16E98-AE10-E54F-B141-3F108B45929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228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498334E-11FE-457E-A299-0E956BB3B7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38A5EB89-DEAF-4E59-AC37-4955CD051E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7F7A8DC-3317-4D92-B92C-265E5E5A3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34534-C773-A044-B9EF-3D1B9B49E786}" type="datetime1">
              <a:rPr lang="ru-RU" smtClean="0"/>
              <a:t>13.10.2024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A5D7C0A-8C63-46BE-A8E3-D680076FF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7F67321-421B-4E60-8797-93A086430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63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A859477-191F-4D50-BC2D-4E7D88D61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CCA1E66-4760-4F66-B9F1-5FE24E5DDF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7E5E83C-C287-476E-8459-7F0EBE323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43375-58FD-204B-AF0B-260EBA25F279}" type="datetime1">
              <a:rPr lang="ru-RU" smtClean="0"/>
              <a:t>13.10.2024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D2BDAF9-34E4-4DDC-9CA7-F87F6D824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48C70EB-7E02-4F5A-AA2B-CAE008B6A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69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AB4B6D9-4ECD-4F88-A504-27C7070FAB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08090A6-DFF8-4F71-B997-F669EC2C92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068C3A3-430F-4B47-9F3B-F4E794711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D82C-EADE-DA4D-918C-DE9A39C49E46}" type="datetime1">
              <a:rPr lang="ru-RU" smtClean="0"/>
              <a:t>13.10.2024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14CDF9F-9B62-488D-B056-2FCB48D12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25328CF-0059-4A39-8C85-CAC213362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42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2F1823A-5F98-41AC-8B78-07285E626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8AA0254-BCD9-4EE6-9D4C-0090F029E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C9543AD-2077-45F9-A578-E6AE84D69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A4B7-25D1-884A-B683-54F56E7453CC}" type="datetime1">
              <a:rPr lang="ru-RU" smtClean="0"/>
              <a:t>13.10.2024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DB3D767-642F-469E-8A3B-D3BE62430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E757A01-7ED6-4653-BD43-A579F03E6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43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233E48-C8BB-434C-BF83-3DF38F3BF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1EE97BF-2538-4260-93CF-C8C9CF813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7C6BBAD-7484-4CFD-8FF3-80B153ADF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B2B8-7165-1546-874F-59279FC6B81D}" type="datetime1">
              <a:rPr lang="ru-RU" smtClean="0"/>
              <a:t>13.10.2024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66DBAAE-934B-4D03-92A3-3C2D7DCFB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4273DFF-13F4-4FAB-9214-640EDA281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85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6F9D13A-621D-4308-8104-661DC7F9E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D73E57F-6228-4BEE-8C34-5D272313EB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F846527-7FA0-4790-B2B4-4FF4A77DF0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3807BEC-8EB5-4D9F-AB03-8DD9C8D4C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6D2DE-D00C-B642-94A7-549F95F514FA}" type="datetime1">
              <a:rPr lang="ru-RU" smtClean="0"/>
              <a:t>13.10.2024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C4E6D70-2359-4426-9001-54CD79214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A2EC002-C569-4E9D-A474-D36141014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1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6383B60-43F6-4DA9-ACF2-8A2D4CACB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595440E-9F97-4A83-8E00-725FD7E7E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6D596E4-899D-4D85-8359-18F316D83D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89EDB89B-B7D6-467D-9989-49CA679980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8F965C08-DCB0-478F-A79D-9099D1D97B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C3BD1B2B-EB2C-4E07-B9BC-21BC88F02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8FDD6-BDC1-B942-8365-B53DE7B0D94E}" type="datetime1">
              <a:rPr lang="ru-RU" smtClean="0"/>
              <a:t>13.10.2024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8404774E-3519-49FE-AF93-E7D3FF274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98FC5277-4053-4C20-BDA0-B2EF0C74F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17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8190667-454C-405B-9277-B17485928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86701745-0465-4A02-BC5E-A50F9A71D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597EF-7140-FE4A-8DA7-E01886411750}" type="datetime1">
              <a:rPr lang="ru-RU" smtClean="0"/>
              <a:t>13.10.2024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4110A7DD-B2A9-4522-9933-85416B5F9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D43C1B9B-AEB3-4C72-B801-EAE9F65A7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77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B7CE3916-BF97-4F8B-9185-19B330D4B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592DA-F65B-9741-80AE-CB927042391D}" type="datetime1">
              <a:rPr lang="ru-RU" smtClean="0"/>
              <a:t>13.10.2024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C19F837F-05FD-4751-9EA8-F6337D9AC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E56DF28-C31C-49AE-9A9A-3CD5D71D9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93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A84378F-D5F7-4A72-8D6B-39A7AD556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9EB794A-5C63-4230-8306-E561609D8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C04F11F-CDD5-47AF-847F-971537EE3C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543B521-15F0-431B-A86C-DE21D19EA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03DD6-CC91-4346-8062-59D6B5CB0E24}" type="datetime1">
              <a:rPr lang="ru-RU" smtClean="0"/>
              <a:t>13.10.2024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E888776-F16C-4E36-AC82-5594AF552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5F06A03-09CE-4844-AC23-04B1CF3F8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91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37F4E3C-FE28-4603-9E85-B0B9357D4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1F041ADD-EA7C-4DED-AE9F-BDEA4C1B6C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9818E2C-B0DB-4C5A-935A-D430D3B8E3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AC67BAF-157B-4453-BD3F-A24B18872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BD823-4611-384F-AC74-8C0AAFF3539E}" type="datetime1">
              <a:rPr lang="ru-RU" smtClean="0"/>
              <a:t>13.10.2024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2C33838-2178-45CD-A5B8-FB200065C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48421B0-075B-4B7F-80B7-13A20BD1E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56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0AEC963-9F21-43E3-8846-A4E243D54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5B61EC0-44D5-4552-AACB-FA6CE7128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3D9124C-C812-4AB8-8C23-1975AAE2E3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C812A-487A-9C40-866B-55D298A0D412}" type="datetime1">
              <a:rPr lang="ru-RU" smtClean="0"/>
              <a:t>13.10.2024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C6C9DEB-AA01-4E87-822F-86E65F3D6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F3177B0-0964-46AD-B8FC-4D2C50DB06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153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sv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sv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6.gif"/><Relationship Id="rId4" Type="http://schemas.openxmlformats.org/officeDocument/2006/relationships/diagramData" Target="../diagrams/data2.xml"/><Relationship Id="rId9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2.svg"/><Relationship Id="rId7" Type="http://schemas.openxmlformats.org/officeDocument/2006/relationships/image" Target="../media/image1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gif"/><Relationship Id="rId2" Type="http://schemas.openxmlformats.org/officeDocument/2006/relationships/hyperlink" Target="https://fmc.hse.ru/olym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4947" y="996041"/>
            <a:ext cx="11022106" cy="371138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Всероссийская олимпиада школьников «Высшая проба» </a:t>
            </a:r>
            <a:br>
              <a:rPr lang="ru-RU" sz="32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</a:br>
            <a:r>
              <a:rPr lang="ru-RU" sz="32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по профилю «Финансовая грамотность</a:t>
            </a:r>
            <a:r>
              <a:rPr lang="ru-RU" sz="3200" b="1" dirty="0" smtClean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»</a:t>
            </a:r>
            <a:br>
              <a:rPr lang="ru-RU" sz="3200" b="1" dirty="0" smtClean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</a:br>
            <a:r>
              <a:rPr lang="ru-RU" sz="3200" b="1" smtClean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7-8 классы</a:t>
            </a:r>
            <a:r>
              <a:rPr lang="ru-RU" sz="3200" dirty="0">
                <a:solidFill>
                  <a:srgbClr val="102D69"/>
                </a:solidFill>
                <a:latin typeface="HSE Sans" panose="02000000000000000000" pitchFamily="50" charset="-52"/>
              </a:rPr>
              <a:t/>
            </a:r>
            <a:br>
              <a:rPr lang="ru-RU" sz="3200" dirty="0">
                <a:solidFill>
                  <a:srgbClr val="102D69"/>
                </a:solidFill>
                <a:latin typeface="HSE Sans" panose="02000000000000000000" pitchFamily="50" charset="-52"/>
              </a:rPr>
            </a:br>
            <a:endParaRPr lang="ru-RU" sz="3200" b="1" dirty="0">
              <a:solidFill>
                <a:srgbClr val="102D69"/>
              </a:solidFill>
              <a:latin typeface="HSE Sans" panose="02000000000000000000" pitchFamily="50" charset="-52"/>
              <a:ea typeface="Comic Sans MS" charset="0"/>
              <a:cs typeface="Comic Sans MS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67446" y="5782085"/>
            <a:ext cx="6257108" cy="1876237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Леушина Дарья Сергеевна, </a:t>
            </a:r>
            <a:r>
              <a:rPr lang="ru-RU" sz="2000" b="1" dirty="0" err="1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зам.начальника</a:t>
            </a:r>
            <a:r>
              <a:rPr lang="ru-RU" sz="2000" b="1" dirty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 отдела организации обучения педагогов ФМЦ НИУ ВШЭ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2DE8133-9A48-4E3E-8A5A-BE982D838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46309" y="560533"/>
            <a:ext cx="1299382" cy="129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87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648">
        <p14:pan dir="u"/>
      </p:transition>
    </mc:Choice>
    <mc:Fallback xmlns="">
      <p:transition spd="slow" advTm="648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536" y="218518"/>
            <a:ext cx="10618012" cy="103542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Задание с несколькими верными вариантами ответа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F818264B-65CD-4553-B490-FF0C4642AD5D}"/>
              </a:ext>
            </a:extLst>
          </p:cNvPr>
          <p:cNvGrpSpPr/>
          <p:nvPr/>
        </p:nvGrpSpPr>
        <p:grpSpPr>
          <a:xfrm>
            <a:off x="11258551" y="0"/>
            <a:ext cx="933450" cy="6858001"/>
            <a:chOff x="11258551" y="0"/>
            <a:chExt cx="933450" cy="6858001"/>
          </a:xfrm>
        </p:grpSpPr>
        <p:sp>
          <p:nvSpPr>
            <p:cNvPr id="9" name="Прямоугольник 8">
              <a:extLst>
                <a:ext uri="{FF2B5EF4-FFF2-40B4-BE49-F238E27FC236}">
                  <a16:creationId xmlns="" xmlns:a16="http://schemas.microsoft.com/office/drawing/2014/main" id="{D6246405-CCAD-4AB8-A33D-FD1941093A95}"/>
                </a:ext>
              </a:extLst>
            </p:cNvPr>
            <p:cNvSpPr/>
            <p:nvPr/>
          </p:nvSpPr>
          <p:spPr>
            <a:xfrm>
              <a:off x="11806693" y="0"/>
              <a:ext cx="385307" cy="6858000"/>
            </a:xfrm>
            <a:prstGeom prst="rect">
              <a:avLst/>
            </a:prstGeom>
            <a:solidFill>
              <a:srgbClr val="102D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="" xmlns:a16="http://schemas.microsoft.com/office/drawing/2014/main" id="{B2573CCA-F68C-4A7C-B033-2503BB81CE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258551" y="5924551"/>
              <a:ext cx="933450" cy="933450"/>
            </a:xfrm>
            <a:prstGeom prst="rect">
              <a:avLst/>
            </a:prstGeom>
          </p:spPr>
        </p:pic>
      </p:grpSp>
      <p:sp>
        <p:nvSpPr>
          <p:cNvPr id="19" name="Text Box 2">
            <a:extLst>
              <a:ext uri="{FF2B5EF4-FFF2-40B4-BE49-F238E27FC236}">
                <a16:creationId xmlns="" xmlns:a16="http://schemas.microsoft.com/office/drawing/2014/main" id="{63B1D283-478B-459C-B679-6C214AE4C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276" y="1127677"/>
            <a:ext cx="10802275" cy="29552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8776" tIns="54385" rIns="108776" bIns="54385"/>
          <a:lstStyle/>
          <a:p>
            <a:pPr indent="-404111" algn="just">
              <a:spcBef>
                <a:spcPts val="715"/>
              </a:spcBef>
              <a:tabLst>
                <a:tab pos="404111" algn="l"/>
                <a:tab pos="1491825" algn="l"/>
                <a:tab pos="2579536" algn="l"/>
                <a:tab pos="3667247" algn="l"/>
                <a:tab pos="4754954" algn="l"/>
                <a:tab pos="5842667" algn="l"/>
                <a:tab pos="6930376" algn="l"/>
                <a:tab pos="8018088" algn="l"/>
                <a:tab pos="9105798" algn="l"/>
                <a:tab pos="10193509" algn="l"/>
                <a:tab pos="11281217" algn="l"/>
                <a:tab pos="12368929" algn="l"/>
              </a:tabLst>
            </a:pPr>
            <a:r>
              <a:rPr lang="ru-RU" sz="2000" b="1" dirty="0">
                <a:solidFill>
                  <a:srgbClr val="102D69"/>
                </a:solidFill>
                <a:latin typeface="HSE Sans" panose="02000000000000000000" pitchFamily="50" charset="-52"/>
              </a:rPr>
              <a:t>В соответствии с Манифестом от 28 июня 1786 года в Российской империи </a:t>
            </a:r>
            <a:r>
              <a:rPr lang="ru-RU" sz="2000" b="1" dirty="0" smtClean="0">
                <a:solidFill>
                  <a:srgbClr val="102D69"/>
                </a:solidFill>
                <a:latin typeface="HSE Sans" panose="02000000000000000000" pitchFamily="50" charset="-52"/>
              </a:rPr>
              <a:t>был образован </a:t>
            </a:r>
            <a:r>
              <a:rPr lang="ru-RU" sz="2000" b="1" dirty="0">
                <a:solidFill>
                  <a:srgbClr val="102D69"/>
                </a:solidFill>
                <a:latin typeface="HSE Sans" panose="02000000000000000000" pitchFamily="50" charset="-52"/>
              </a:rPr>
              <a:t>Заемный банк, который принимал вклады и выдавал ссуды дворянству </a:t>
            </a:r>
            <a:r>
              <a:rPr lang="ru-RU" sz="2000" b="1" dirty="0" smtClean="0">
                <a:solidFill>
                  <a:srgbClr val="102D69"/>
                </a:solidFill>
                <a:latin typeface="HSE Sans" panose="02000000000000000000" pitchFamily="50" charset="-52"/>
              </a:rPr>
              <a:t>и купечеству</a:t>
            </a:r>
            <a:r>
              <a:rPr lang="ru-RU" sz="2000" b="1" dirty="0">
                <a:solidFill>
                  <a:srgbClr val="102D69"/>
                </a:solidFill>
                <a:latin typeface="HSE Sans" panose="02000000000000000000" pitchFamily="50" charset="-52"/>
              </a:rPr>
              <a:t>. Желающий получить ссуду должен был представить на </a:t>
            </a:r>
            <a:r>
              <a:rPr lang="ru-RU" sz="2000" b="1" dirty="0" smtClean="0">
                <a:solidFill>
                  <a:srgbClr val="102D69"/>
                </a:solidFill>
                <a:latin typeface="HSE Sans" panose="02000000000000000000" pitchFamily="50" charset="-52"/>
              </a:rPr>
              <a:t>закладываемое имение </a:t>
            </a:r>
            <a:r>
              <a:rPr lang="ru-RU" sz="2000" b="1" dirty="0">
                <a:solidFill>
                  <a:srgbClr val="102D69"/>
                </a:solidFill>
                <a:latin typeface="HSE Sans" panose="02000000000000000000" pitchFamily="50" charset="-52"/>
              </a:rPr>
              <a:t>свидетельство Палаты гражданского суда, удостоверявшее </a:t>
            </a:r>
            <a:r>
              <a:rPr lang="ru-RU" sz="2000" b="1" dirty="0" smtClean="0">
                <a:solidFill>
                  <a:srgbClr val="102D69"/>
                </a:solidFill>
                <a:latin typeface="HSE Sans" panose="02000000000000000000" pitchFamily="50" charset="-52"/>
              </a:rPr>
              <a:t>факты принадлежности </a:t>
            </a:r>
            <a:r>
              <a:rPr lang="ru-RU" sz="2000" b="1" dirty="0">
                <a:solidFill>
                  <a:srgbClr val="102D69"/>
                </a:solidFill>
                <a:latin typeface="HSE Sans" panose="02000000000000000000" pitchFamily="50" charset="-52"/>
              </a:rPr>
              <a:t>имения этому лицу и отсутствия по нему исков, запрещений </a:t>
            </a:r>
            <a:r>
              <a:rPr lang="ru-RU" sz="2000" b="1" dirty="0" smtClean="0">
                <a:solidFill>
                  <a:srgbClr val="102D69"/>
                </a:solidFill>
                <a:latin typeface="HSE Sans" panose="02000000000000000000" pitchFamily="50" charset="-52"/>
              </a:rPr>
              <a:t>и казенных </a:t>
            </a:r>
            <a:r>
              <a:rPr lang="ru-RU" sz="2000" b="1" dirty="0">
                <a:solidFill>
                  <a:srgbClr val="102D69"/>
                </a:solidFill>
                <a:latin typeface="HSE Sans" panose="02000000000000000000" pitchFamily="50" charset="-52"/>
              </a:rPr>
              <a:t>недоимок.</a:t>
            </a:r>
          </a:p>
          <a:p>
            <a:pPr indent="-404111" algn="just">
              <a:spcBef>
                <a:spcPts val="715"/>
              </a:spcBef>
              <a:tabLst>
                <a:tab pos="404111" algn="l"/>
                <a:tab pos="1491825" algn="l"/>
                <a:tab pos="2579536" algn="l"/>
                <a:tab pos="3667247" algn="l"/>
                <a:tab pos="4754954" algn="l"/>
                <a:tab pos="5842667" algn="l"/>
                <a:tab pos="6930376" algn="l"/>
                <a:tab pos="8018088" algn="l"/>
                <a:tab pos="9105798" algn="l"/>
                <a:tab pos="10193509" algn="l"/>
                <a:tab pos="11281217" algn="l"/>
                <a:tab pos="12368929" algn="l"/>
              </a:tabLst>
            </a:pPr>
            <a:r>
              <a:rPr lang="ru-RU" sz="2000" b="1" dirty="0">
                <a:solidFill>
                  <a:srgbClr val="102D69"/>
                </a:solidFill>
                <a:latin typeface="HSE Sans" panose="02000000000000000000" pitchFamily="50" charset="-52"/>
              </a:rPr>
              <a:t>Какие финансовые понятия нашли отражение в данном отрывке?</a:t>
            </a:r>
          </a:p>
          <a:p>
            <a:pPr indent="-404111" algn="just">
              <a:spcBef>
                <a:spcPts val="715"/>
              </a:spcBef>
              <a:tabLst>
                <a:tab pos="404111" algn="l"/>
                <a:tab pos="1491825" algn="l"/>
                <a:tab pos="2579536" algn="l"/>
                <a:tab pos="3667247" algn="l"/>
                <a:tab pos="4754954" algn="l"/>
                <a:tab pos="5842667" algn="l"/>
                <a:tab pos="6930376" algn="l"/>
                <a:tab pos="8018088" algn="l"/>
                <a:tab pos="9105798" algn="l"/>
                <a:tab pos="10193509" algn="l"/>
                <a:tab pos="11281217" algn="l"/>
                <a:tab pos="12368929" algn="l"/>
              </a:tabLst>
            </a:pPr>
            <a:r>
              <a:rPr lang="ru-RU" sz="2000" b="1" dirty="0">
                <a:solidFill>
                  <a:srgbClr val="102D69"/>
                </a:solidFill>
                <a:latin typeface="HSE Sans" panose="02000000000000000000" pitchFamily="50" charset="-52"/>
              </a:rPr>
              <a:t>А) Кредит</a:t>
            </a:r>
          </a:p>
          <a:p>
            <a:pPr indent="-404111" algn="just">
              <a:spcBef>
                <a:spcPts val="715"/>
              </a:spcBef>
              <a:tabLst>
                <a:tab pos="404111" algn="l"/>
                <a:tab pos="1491825" algn="l"/>
                <a:tab pos="2579536" algn="l"/>
                <a:tab pos="3667247" algn="l"/>
                <a:tab pos="4754954" algn="l"/>
                <a:tab pos="5842667" algn="l"/>
                <a:tab pos="6930376" algn="l"/>
                <a:tab pos="8018088" algn="l"/>
                <a:tab pos="9105798" algn="l"/>
                <a:tab pos="10193509" algn="l"/>
                <a:tab pos="11281217" algn="l"/>
                <a:tab pos="12368929" algn="l"/>
              </a:tabLst>
            </a:pPr>
            <a:r>
              <a:rPr lang="ru-RU" sz="2000" b="1" dirty="0">
                <a:solidFill>
                  <a:srgbClr val="102D69"/>
                </a:solidFill>
                <a:latin typeface="HSE Sans" panose="02000000000000000000" pitchFamily="50" charset="-52"/>
              </a:rPr>
              <a:t>Б) Залог</a:t>
            </a:r>
          </a:p>
          <a:p>
            <a:pPr indent="-404111" algn="just">
              <a:spcBef>
                <a:spcPts val="715"/>
              </a:spcBef>
              <a:tabLst>
                <a:tab pos="404111" algn="l"/>
                <a:tab pos="1491825" algn="l"/>
                <a:tab pos="2579536" algn="l"/>
                <a:tab pos="3667247" algn="l"/>
                <a:tab pos="4754954" algn="l"/>
                <a:tab pos="5842667" algn="l"/>
                <a:tab pos="6930376" algn="l"/>
                <a:tab pos="8018088" algn="l"/>
                <a:tab pos="9105798" algn="l"/>
                <a:tab pos="10193509" algn="l"/>
                <a:tab pos="11281217" algn="l"/>
                <a:tab pos="12368929" algn="l"/>
              </a:tabLst>
            </a:pPr>
            <a:r>
              <a:rPr lang="ru-RU" sz="2000" b="1" dirty="0">
                <a:solidFill>
                  <a:srgbClr val="102D69"/>
                </a:solidFill>
                <a:latin typeface="HSE Sans" panose="02000000000000000000" pitchFamily="50" charset="-52"/>
              </a:rPr>
              <a:t>В) Поручительство</a:t>
            </a:r>
          </a:p>
          <a:p>
            <a:pPr indent="-404111" algn="just">
              <a:spcBef>
                <a:spcPts val="715"/>
              </a:spcBef>
              <a:tabLst>
                <a:tab pos="404111" algn="l"/>
                <a:tab pos="1491825" algn="l"/>
                <a:tab pos="2579536" algn="l"/>
                <a:tab pos="3667247" algn="l"/>
                <a:tab pos="4754954" algn="l"/>
                <a:tab pos="5842667" algn="l"/>
                <a:tab pos="6930376" algn="l"/>
                <a:tab pos="8018088" algn="l"/>
                <a:tab pos="9105798" algn="l"/>
                <a:tab pos="10193509" algn="l"/>
                <a:tab pos="11281217" algn="l"/>
                <a:tab pos="12368929" algn="l"/>
              </a:tabLst>
            </a:pPr>
            <a:r>
              <a:rPr lang="ru-RU" sz="2000" b="1" dirty="0">
                <a:solidFill>
                  <a:srgbClr val="102D69"/>
                </a:solidFill>
                <a:latin typeface="HSE Sans" panose="02000000000000000000" pitchFamily="50" charset="-52"/>
              </a:rPr>
              <a:t>Г) Рефинансирование</a:t>
            </a:r>
          </a:p>
          <a:p>
            <a:pPr indent="-404111" algn="just">
              <a:spcBef>
                <a:spcPts val="715"/>
              </a:spcBef>
              <a:tabLst>
                <a:tab pos="404111" algn="l"/>
                <a:tab pos="1491825" algn="l"/>
                <a:tab pos="2579536" algn="l"/>
                <a:tab pos="3667247" algn="l"/>
                <a:tab pos="4754954" algn="l"/>
                <a:tab pos="5842667" algn="l"/>
                <a:tab pos="6930376" algn="l"/>
                <a:tab pos="8018088" algn="l"/>
                <a:tab pos="9105798" algn="l"/>
                <a:tab pos="10193509" algn="l"/>
                <a:tab pos="11281217" algn="l"/>
                <a:tab pos="12368929" algn="l"/>
              </a:tabLst>
            </a:pPr>
            <a:r>
              <a:rPr lang="ru-RU" sz="2000" b="1" dirty="0">
                <a:solidFill>
                  <a:srgbClr val="102D69"/>
                </a:solidFill>
                <a:latin typeface="HSE Sans" panose="02000000000000000000" pitchFamily="50" charset="-52"/>
              </a:rPr>
              <a:t>Д) Налог</a:t>
            </a:r>
          </a:p>
        </p:txBody>
      </p:sp>
    </p:spTree>
    <p:extLst>
      <p:ext uri="{BB962C8B-B14F-4D97-AF65-F5344CB8AC3E}">
        <p14:creationId xmlns:p14="http://schemas.microsoft.com/office/powerpoint/2010/main" val="211919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536" y="218518"/>
            <a:ext cx="10618012" cy="103542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Задание с открытым ответом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F818264B-65CD-4553-B490-FF0C4642AD5D}"/>
              </a:ext>
            </a:extLst>
          </p:cNvPr>
          <p:cNvGrpSpPr/>
          <p:nvPr/>
        </p:nvGrpSpPr>
        <p:grpSpPr>
          <a:xfrm>
            <a:off x="11258551" y="0"/>
            <a:ext cx="933450" cy="6858001"/>
            <a:chOff x="11258551" y="0"/>
            <a:chExt cx="933450" cy="6858001"/>
          </a:xfrm>
        </p:grpSpPr>
        <p:sp>
          <p:nvSpPr>
            <p:cNvPr id="9" name="Прямоугольник 8">
              <a:extLst>
                <a:ext uri="{FF2B5EF4-FFF2-40B4-BE49-F238E27FC236}">
                  <a16:creationId xmlns="" xmlns:a16="http://schemas.microsoft.com/office/drawing/2014/main" id="{D6246405-CCAD-4AB8-A33D-FD1941093A95}"/>
                </a:ext>
              </a:extLst>
            </p:cNvPr>
            <p:cNvSpPr/>
            <p:nvPr/>
          </p:nvSpPr>
          <p:spPr>
            <a:xfrm>
              <a:off x="11806693" y="0"/>
              <a:ext cx="385307" cy="6858000"/>
            </a:xfrm>
            <a:prstGeom prst="rect">
              <a:avLst/>
            </a:prstGeom>
            <a:solidFill>
              <a:srgbClr val="102D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="" xmlns:a16="http://schemas.microsoft.com/office/drawing/2014/main" id="{B2573CCA-F68C-4A7C-B033-2503BB81CE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258551" y="5924551"/>
              <a:ext cx="933450" cy="933450"/>
            </a:xfrm>
            <a:prstGeom prst="rect">
              <a:avLst/>
            </a:prstGeom>
          </p:spPr>
        </p:pic>
      </p:grpSp>
      <p:sp>
        <p:nvSpPr>
          <p:cNvPr id="19" name="Text Box 2">
            <a:extLst>
              <a:ext uri="{FF2B5EF4-FFF2-40B4-BE49-F238E27FC236}">
                <a16:creationId xmlns="" xmlns:a16="http://schemas.microsoft.com/office/drawing/2014/main" id="{63B1D283-478B-459C-B679-6C214AE4C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276" y="1127677"/>
            <a:ext cx="10802275" cy="29552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8776" tIns="54385" rIns="108776" bIns="54385"/>
          <a:lstStyle/>
          <a:p>
            <a:pPr algn="just"/>
            <a:r>
              <a:rPr lang="ru-RU" sz="2200" b="1" dirty="0">
                <a:solidFill>
                  <a:srgbClr val="102D69"/>
                </a:solidFill>
                <a:latin typeface="HSE Sans" panose="02000000000000000000" pitchFamily="50" charset="-52"/>
              </a:rPr>
              <a:t>Иван Царевич, отправляясь в поход, решил застраховать своего коня стоимостью</a:t>
            </a:r>
          </a:p>
          <a:p>
            <a:pPr algn="just"/>
            <a:r>
              <a:rPr lang="ru-RU" sz="2200" b="1" dirty="0">
                <a:solidFill>
                  <a:srgbClr val="102D69"/>
                </a:solidFill>
                <a:latin typeface="HSE Sans" panose="02000000000000000000" pitchFamily="50" charset="-52"/>
              </a:rPr>
              <a:t>300 000 рублей на случай гибели в результате несчастного случая или </a:t>
            </a:r>
            <a:r>
              <a:rPr lang="ru-RU" sz="2200" b="1" dirty="0" smtClean="0">
                <a:solidFill>
                  <a:srgbClr val="102D69"/>
                </a:solidFill>
                <a:latin typeface="HSE Sans" panose="02000000000000000000" pitchFamily="50" charset="-52"/>
              </a:rPr>
              <a:t>противоправных действий </a:t>
            </a:r>
            <a:r>
              <a:rPr lang="ru-RU" sz="2200" b="1" dirty="0">
                <a:solidFill>
                  <a:srgbClr val="102D69"/>
                </a:solidFill>
                <a:latin typeface="HSE Sans" panose="02000000000000000000" pitchFamily="50" charset="-52"/>
              </a:rPr>
              <a:t>третьих лиц. Страховой тариф составляет 4,5%.</a:t>
            </a:r>
          </a:p>
          <a:p>
            <a:pPr algn="just"/>
            <a:r>
              <a:rPr lang="ru-RU" sz="2200" b="1" dirty="0">
                <a:solidFill>
                  <a:srgbClr val="102D69"/>
                </a:solidFill>
                <a:latin typeface="HSE Sans" panose="02000000000000000000" pitchFamily="50" charset="-52"/>
              </a:rPr>
              <a:t>Укажите размер страховой премии по договору, если известно, что он </a:t>
            </a:r>
            <a:r>
              <a:rPr lang="ru-RU" sz="2200" b="1" dirty="0" smtClean="0">
                <a:solidFill>
                  <a:srgbClr val="102D69"/>
                </a:solidFill>
                <a:latin typeface="HSE Sans" panose="02000000000000000000" pitchFamily="50" charset="-52"/>
              </a:rPr>
              <a:t>предусматривает безусловную </a:t>
            </a:r>
            <a:r>
              <a:rPr lang="ru-RU" sz="2200" b="1" dirty="0">
                <a:solidFill>
                  <a:srgbClr val="102D69"/>
                </a:solidFill>
                <a:latin typeface="HSE Sans" panose="02000000000000000000" pitchFamily="50" charset="-52"/>
              </a:rPr>
              <a:t>франшизу в размере 15 000 рублей.</a:t>
            </a:r>
          </a:p>
          <a:p>
            <a:pPr algn="just"/>
            <a:r>
              <a:rPr lang="ru-RU" sz="2200" b="1" i="1" dirty="0" smtClean="0">
                <a:solidFill>
                  <a:srgbClr val="102D69"/>
                </a:solidFill>
                <a:latin typeface="HSE Sans" panose="02000000000000000000" pitchFamily="50" charset="-52"/>
              </a:rPr>
              <a:t>Ответ запишите без единиц измерения и каких-либо знаков.</a:t>
            </a:r>
          </a:p>
          <a:p>
            <a:pPr algn="just"/>
            <a:endParaRPr lang="ru-RU" sz="2200" dirty="0">
              <a:solidFill>
                <a:srgbClr val="102D69"/>
              </a:solidFill>
              <a:highlight>
                <a:srgbClr val="FFFF00"/>
              </a:highlight>
              <a:latin typeface="HSE Sans" panose="020000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59844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536" y="218518"/>
            <a:ext cx="10618012" cy="103542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Задание с открытым ответом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F818264B-65CD-4553-B490-FF0C4642AD5D}"/>
              </a:ext>
            </a:extLst>
          </p:cNvPr>
          <p:cNvGrpSpPr/>
          <p:nvPr/>
        </p:nvGrpSpPr>
        <p:grpSpPr>
          <a:xfrm>
            <a:off x="11258551" y="0"/>
            <a:ext cx="933450" cy="6858001"/>
            <a:chOff x="11258551" y="0"/>
            <a:chExt cx="933450" cy="6858001"/>
          </a:xfrm>
        </p:grpSpPr>
        <p:sp>
          <p:nvSpPr>
            <p:cNvPr id="9" name="Прямоугольник 8">
              <a:extLst>
                <a:ext uri="{FF2B5EF4-FFF2-40B4-BE49-F238E27FC236}">
                  <a16:creationId xmlns="" xmlns:a16="http://schemas.microsoft.com/office/drawing/2014/main" id="{D6246405-CCAD-4AB8-A33D-FD1941093A95}"/>
                </a:ext>
              </a:extLst>
            </p:cNvPr>
            <p:cNvSpPr/>
            <p:nvPr/>
          </p:nvSpPr>
          <p:spPr>
            <a:xfrm>
              <a:off x="11806693" y="0"/>
              <a:ext cx="385307" cy="6858000"/>
            </a:xfrm>
            <a:prstGeom prst="rect">
              <a:avLst/>
            </a:prstGeom>
            <a:solidFill>
              <a:srgbClr val="102D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="" xmlns:a16="http://schemas.microsoft.com/office/drawing/2014/main" id="{B2573CCA-F68C-4A7C-B033-2503BB81CE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258551" y="5924551"/>
              <a:ext cx="933450" cy="933450"/>
            </a:xfrm>
            <a:prstGeom prst="rect">
              <a:avLst/>
            </a:prstGeom>
          </p:spPr>
        </p:pic>
      </p:grpSp>
      <p:sp>
        <p:nvSpPr>
          <p:cNvPr id="19" name="Text Box 2">
            <a:extLst>
              <a:ext uri="{FF2B5EF4-FFF2-40B4-BE49-F238E27FC236}">
                <a16:creationId xmlns="" xmlns:a16="http://schemas.microsoft.com/office/drawing/2014/main" id="{63B1D283-478B-459C-B679-6C214AE4C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276" y="1127677"/>
            <a:ext cx="10802275" cy="29552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8776" tIns="54385" rIns="108776" bIns="54385"/>
          <a:lstStyle/>
          <a:p>
            <a:pPr algn="just"/>
            <a:r>
              <a:rPr lang="ru-RU" sz="2800" b="1" dirty="0">
                <a:solidFill>
                  <a:srgbClr val="102D69"/>
                </a:solidFill>
                <a:latin typeface="HSE Sans" panose="02000000000000000000" pitchFamily="50" charset="-52"/>
              </a:rPr>
              <a:t>Прочитайте отрывок из произведения Н. В. Гоголя «Шинель» и укажите в </a:t>
            </a:r>
            <a:r>
              <a:rPr lang="ru-RU" sz="2800" b="1" dirty="0" smtClean="0">
                <a:solidFill>
                  <a:srgbClr val="102D69"/>
                </a:solidFill>
                <a:latin typeface="HSE Sans" panose="02000000000000000000" pitchFamily="50" charset="-52"/>
              </a:rPr>
              <a:t>ответе источник </a:t>
            </a:r>
            <a:r>
              <a:rPr lang="ru-RU" sz="2800" b="1" dirty="0">
                <a:solidFill>
                  <a:srgbClr val="102D69"/>
                </a:solidFill>
                <a:latin typeface="HSE Sans" panose="02000000000000000000" pitchFamily="50" charset="-52"/>
              </a:rPr>
              <a:t>дохода, о котором говорится в тексте.</a:t>
            </a:r>
          </a:p>
          <a:p>
            <a:pPr algn="just"/>
            <a:r>
              <a:rPr lang="ru-RU" sz="2800" dirty="0">
                <a:solidFill>
                  <a:srgbClr val="102D69"/>
                </a:solidFill>
                <a:latin typeface="HSE Sans" panose="02000000000000000000" pitchFamily="50" charset="-52"/>
              </a:rPr>
              <a:t>«Дело пошло даже скорее, чем он ожидал. </a:t>
            </a:r>
            <a:r>
              <a:rPr lang="ru-RU" sz="2800" dirty="0" err="1">
                <a:solidFill>
                  <a:srgbClr val="102D69"/>
                </a:solidFill>
                <a:latin typeface="HSE Sans" panose="02000000000000000000" pitchFamily="50" charset="-52"/>
              </a:rPr>
              <a:t>Противу</a:t>
            </a:r>
            <a:r>
              <a:rPr lang="ru-RU" sz="2800" dirty="0">
                <a:solidFill>
                  <a:srgbClr val="102D69"/>
                </a:solidFill>
                <a:latin typeface="HSE Sans" panose="02000000000000000000" pitchFamily="50" charset="-52"/>
              </a:rPr>
              <a:t> всякого чаяния, директор </a:t>
            </a:r>
            <a:r>
              <a:rPr lang="ru-RU" sz="2800" dirty="0" smtClean="0">
                <a:solidFill>
                  <a:srgbClr val="102D69"/>
                </a:solidFill>
                <a:latin typeface="HSE Sans" panose="02000000000000000000" pitchFamily="50" charset="-52"/>
              </a:rPr>
              <a:t>назначил Акакию </a:t>
            </a:r>
            <a:r>
              <a:rPr lang="ru-RU" sz="2800" dirty="0">
                <a:solidFill>
                  <a:srgbClr val="102D69"/>
                </a:solidFill>
                <a:latin typeface="HSE Sans" panose="02000000000000000000" pitchFamily="50" charset="-52"/>
              </a:rPr>
              <a:t>Акакиевичу не сорок или сорок пять, а целых шестьдесят рублей; </a:t>
            </a:r>
            <a:r>
              <a:rPr lang="ru-RU" sz="2800" dirty="0" smtClean="0">
                <a:solidFill>
                  <a:srgbClr val="102D69"/>
                </a:solidFill>
                <a:latin typeface="HSE Sans" panose="02000000000000000000" pitchFamily="50" charset="-52"/>
              </a:rPr>
              <a:t>уж предчувствовал </a:t>
            </a:r>
            <a:r>
              <a:rPr lang="ru-RU" sz="2800" dirty="0">
                <a:solidFill>
                  <a:srgbClr val="102D69"/>
                </a:solidFill>
                <a:latin typeface="HSE Sans" panose="02000000000000000000" pitchFamily="50" charset="-52"/>
              </a:rPr>
              <a:t>ли он, что Акакию Акакиевичу нужна шинель, или само собой </a:t>
            </a:r>
            <a:r>
              <a:rPr lang="ru-RU" sz="2800" dirty="0" smtClean="0">
                <a:solidFill>
                  <a:srgbClr val="102D69"/>
                </a:solidFill>
                <a:latin typeface="HSE Sans" panose="02000000000000000000" pitchFamily="50" charset="-52"/>
              </a:rPr>
              <a:t>так случилось</a:t>
            </a:r>
            <a:r>
              <a:rPr lang="ru-RU" sz="2800" dirty="0">
                <a:solidFill>
                  <a:srgbClr val="102D69"/>
                </a:solidFill>
                <a:latin typeface="HSE Sans" panose="02000000000000000000" pitchFamily="50" charset="-52"/>
              </a:rPr>
              <a:t>, но только у него чрез это очутилось лишних двадцать </a:t>
            </a:r>
            <a:r>
              <a:rPr lang="ru-RU" sz="2800" dirty="0" smtClean="0">
                <a:solidFill>
                  <a:srgbClr val="102D69"/>
                </a:solidFill>
                <a:latin typeface="HSE Sans" panose="02000000000000000000" pitchFamily="50" charset="-52"/>
              </a:rPr>
              <a:t>рублей»</a:t>
            </a:r>
            <a:endParaRPr lang="ru-RU" sz="2800" dirty="0">
              <a:solidFill>
                <a:srgbClr val="102D69"/>
              </a:solidFill>
              <a:latin typeface="HSE Sans" panose="02000000000000000000" pitchFamily="50" charset="-52"/>
            </a:endParaRPr>
          </a:p>
          <a:p>
            <a:pPr algn="just"/>
            <a:endParaRPr lang="ru-RU" sz="2800" b="1" dirty="0" smtClean="0">
              <a:solidFill>
                <a:srgbClr val="102D69"/>
              </a:solidFill>
              <a:latin typeface="HSE Sans" panose="02000000000000000000" pitchFamily="50" charset="-52"/>
            </a:endParaRPr>
          </a:p>
          <a:p>
            <a:pPr algn="just"/>
            <a:r>
              <a:rPr lang="ru-RU" sz="2800" b="1" dirty="0" smtClean="0">
                <a:solidFill>
                  <a:srgbClr val="102D69"/>
                </a:solidFill>
                <a:latin typeface="HSE Sans" panose="02000000000000000000" pitchFamily="50" charset="-52"/>
              </a:rPr>
              <a:t>Ответ </a:t>
            </a:r>
            <a:r>
              <a:rPr lang="ru-RU" sz="2800" b="1" dirty="0">
                <a:solidFill>
                  <a:srgbClr val="102D69"/>
                </a:solidFill>
                <a:latin typeface="HSE Sans" panose="02000000000000000000" pitchFamily="50" charset="-52"/>
              </a:rPr>
              <a:t>запишите в форме существительного.</a:t>
            </a:r>
            <a:endParaRPr lang="en-US" sz="2200" dirty="0" smtClean="0">
              <a:solidFill>
                <a:srgbClr val="102D69"/>
              </a:solidFill>
              <a:highlight>
                <a:srgbClr val="FFFF00"/>
              </a:highlight>
              <a:latin typeface="HSE Sans" panose="02000000000000000000" pitchFamily="50" charset="-52"/>
            </a:endParaRPr>
          </a:p>
          <a:p>
            <a:pPr marL="404111" indent="-404111" algn="just">
              <a:spcBef>
                <a:spcPts val="715"/>
              </a:spcBef>
              <a:tabLst>
                <a:tab pos="404111" algn="l"/>
                <a:tab pos="1491825" algn="l"/>
                <a:tab pos="2579536" algn="l"/>
                <a:tab pos="3667247" algn="l"/>
                <a:tab pos="4754954" algn="l"/>
                <a:tab pos="5842667" algn="l"/>
                <a:tab pos="6930376" algn="l"/>
                <a:tab pos="8018088" algn="l"/>
                <a:tab pos="9105798" algn="l"/>
                <a:tab pos="10193509" algn="l"/>
                <a:tab pos="11281217" algn="l"/>
                <a:tab pos="12368929" algn="l"/>
              </a:tabLst>
            </a:pPr>
            <a:endParaRPr lang="en-US" sz="2000" b="1" i="1" dirty="0">
              <a:solidFill>
                <a:srgbClr val="102D69"/>
              </a:solidFill>
              <a:latin typeface="HSE Sans" panose="02000000000000000000" pitchFamily="50" charset="-52"/>
            </a:endParaRPr>
          </a:p>
          <a:p>
            <a:pPr marL="404111" indent="-404111" algn="just">
              <a:spcBef>
                <a:spcPts val="715"/>
              </a:spcBef>
              <a:tabLst>
                <a:tab pos="404111" algn="l"/>
                <a:tab pos="1491825" algn="l"/>
                <a:tab pos="2579536" algn="l"/>
                <a:tab pos="3667247" algn="l"/>
                <a:tab pos="4754954" algn="l"/>
                <a:tab pos="5842667" algn="l"/>
                <a:tab pos="6930376" algn="l"/>
                <a:tab pos="8018088" algn="l"/>
                <a:tab pos="9105798" algn="l"/>
                <a:tab pos="10193509" algn="l"/>
                <a:tab pos="11281217" algn="l"/>
                <a:tab pos="12368929" algn="l"/>
              </a:tabLst>
            </a:pPr>
            <a:endParaRPr lang="ru-RU" sz="2667" dirty="0">
              <a:solidFill>
                <a:srgbClr val="102D69"/>
              </a:solidFill>
              <a:latin typeface="HSE Sans" panose="020000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1914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536" y="218518"/>
            <a:ext cx="10618012" cy="103542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Задание </a:t>
            </a:r>
            <a:r>
              <a:rPr lang="ru-RU" sz="3200" b="1" dirty="0" smtClean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на соотнесение</a:t>
            </a:r>
            <a:endParaRPr lang="ru-RU" sz="3200" b="1" dirty="0">
              <a:solidFill>
                <a:srgbClr val="102D69"/>
              </a:solidFill>
              <a:latin typeface="HSE Sans" panose="02000000000000000000" pitchFamily="50" charset="-52"/>
              <a:ea typeface="Tahoma" charset="0"/>
              <a:cs typeface="Tahoma" charset="0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F818264B-65CD-4553-B490-FF0C4642AD5D}"/>
              </a:ext>
            </a:extLst>
          </p:cNvPr>
          <p:cNvGrpSpPr/>
          <p:nvPr/>
        </p:nvGrpSpPr>
        <p:grpSpPr>
          <a:xfrm>
            <a:off x="11258551" y="0"/>
            <a:ext cx="933450" cy="6858001"/>
            <a:chOff x="11258551" y="0"/>
            <a:chExt cx="933450" cy="6858001"/>
          </a:xfrm>
        </p:grpSpPr>
        <p:sp>
          <p:nvSpPr>
            <p:cNvPr id="9" name="Прямоугольник 8">
              <a:extLst>
                <a:ext uri="{FF2B5EF4-FFF2-40B4-BE49-F238E27FC236}">
                  <a16:creationId xmlns="" xmlns:a16="http://schemas.microsoft.com/office/drawing/2014/main" id="{D6246405-CCAD-4AB8-A33D-FD1941093A95}"/>
                </a:ext>
              </a:extLst>
            </p:cNvPr>
            <p:cNvSpPr/>
            <p:nvPr/>
          </p:nvSpPr>
          <p:spPr>
            <a:xfrm>
              <a:off x="11806693" y="0"/>
              <a:ext cx="385307" cy="6858000"/>
            </a:xfrm>
            <a:prstGeom prst="rect">
              <a:avLst/>
            </a:prstGeom>
            <a:solidFill>
              <a:srgbClr val="102D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="" xmlns:a16="http://schemas.microsoft.com/office/drawing/2014/main" id="{B2573CCA-F68C-4A7C-B033-2503BB81CE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258551" y="5924551"/>
              <a:ext cx="933450" cy="933450"/>
            </a:xfrm>
            <a:prstGeom prst="rect">
              <a:avLst/>
            </a:prstGeom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78" y="1124712"/>
            <a:ext cx="4092288" cy="54809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5918" y="1843902"/>
            <a:ext cx="5692633" cy="317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85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536" y="218518"/>
            <a:ext cx="10618012" cy="67722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Типовые ошибки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F818264B-65CD-4553-B490-FF0C4642AD5D}"/>
              </a:ext>
            </a:extLst>
          </p:cNvPr>
          <p:cNvGrpSpPr/>
          <p:nvPr/>
        </p:nvGrpSpPr>
        <p:grpSpPr>
          <a:xfrm>
            <a:off x="11258551" y="0"/>
            <a:ext cx="933450" cy="6858001"/>
            <a:chOff x="11258551" y="0"/>
            <a:chExt cx="933450" cy="6858001"/>
          </a:xfrm>
        </p:grpSpPr>
        <p:sp>
          <p:nvSpPr>
            <p:cNvPr id="9" name="Прямоугольник 8">
              <a:extLst>
                <a:ext uri="{FF2B5EF4-FFF2-40B4-BE49-F238E27FC236}">
                  <a16:creationId xmlns="" xmlns:a16="http://schemas.microsoft.com/office/drawing/2014/main" id="{D6246405-CCAD-4AB8-A33D-FD1941093A95}"/>
                </a:ext>
              </a:extLst>
            </p:cNvPr>
            <p:cNvSpPr/>
            <p:nvPr/>
          </p:nvSpPr>
          <p:spPr>
            <a:xfrm>
              <a:off x="11806693" y="0"/>
              <a:ext cx="385307" cy="6858000"/>
            </a:xfrm>
            <a:prstGeom prst="rect">
              <a:avLst/>
            </a:prstGeom>
            <a:solidFill>
              <a:srgbClr val="102D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="" xmlns:a16="http://schemas.microsoft.com/office/drawing/2014/main" id="{B2573CCA-F68C-4A7C-B033-2503BB81CE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258551" y="5924551"/>
              <a:ext cx="933450" cy="933450"/>
            </a:xfrm>
            <a:prstGeom prst="rect">
              <a:avLst/>
            </a:prstGeom>
          </p:spPr>
        </p:pic>
      </p:grp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BEDE1041-2B4E-4D4F-B7DC-C0299308BC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935362"/>
              </p:ext>
            </p:extLst>
          </p:nvPr>
        </p:nvGraphicFramePr>
        <p:xfrm>
          <a:off x="485968" y="802121"/>
          <a:ext cx="11220064" cy="5916888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2570065">
                  <a:extLst>
                    <a:ext uri="{9D8B030D-6E8A-4147-A177-3AD203B41FA5}">
                      <a16:colId xmlns="" xmlns:a16="http://schemas.microsoft.com/office/drawing/2014/main" val="481722285"/>
                    </a:ext>
                  </a:extLst>
                </a:gridCol>
                <a:gridCol w="8649999">
                  <a:extLst>
                    <a:ext uri="{9D8B030D-6E8A-4147-A177-3AD203B41FA5}">
                      <a16:colId xmlns="" xmlns:a16="http://schemas.microsoft.com/office/drawing/2014/main" val="1713685217"/>
                    </a:ext>
                  </a:extLst>
                </a:gridCol>
              </a:tblGrid>
              <a:tr h="3483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52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404111" algn="l"/>
                          <a:tab pos="1491825" algn="l"/>
                          <a:tab pos="2579536" algn="l"/>
                          <a:tab pos="3667247" algn="l"/>
                          <a:tab pos="4754954" algn="l"/>
                          <a:tab pos="5842667" algn="l"/>
                          <a:tab pos="6930376" algn="l"/>
                          <a:tab pos="8018088" algn="l"/>
                          <a:tab pos="9105798" algn="l"/>
                          <a:tab pos="10193509" algn="l"/>
                          <a:tab pos="11281217" algn="l"/>
                          <a:tab pos="12368929" algn="l"/>
                        </a:tabLst>
                        <a:defRPr/>
                      </a:pPr>
                      <a:r>
                        <a:rPr lang="ru-RU" sz="1800" b="1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Аспекты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Bef>
                          <a:spcPts val="952"/>
                        </a:spcBef>
                        <a:buFont typeface="Arial" pitchFamily="34" charset="0"/>
                        <a:buNone/>
                        <a:tabLst>
                          <a:tab pos="404111" algn="l"/>
                          <a:tab pos="1491825" algn="l"/>
                          <a:tab pos="2579536" algn="l"/>
                          <a:tab pos="3667247" algn="l"/>
                          <a:tab pos="4754954" algn="l"/>
                          <a:tab pos="5842667" algn="l"/>
                          <a:tab pos="6930376" algn="l"/>
                          <a:tab pos="8018088" algn="l"/>
                          <a:tab pos="9105798" algn="l"/>
                          <a:tab pos="10193509" algn="l"/>
                          <a:tab pos="11281217" algn="l"/>
                          <a:tab pos="12368929" algn="l"/>
                        </a:tabLst>
                      </a:pPr>
                      <a:r>
                        <a:rPr lang="ru-RU" sz="1800" b="1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Примеры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49349035"/>
                  </a:ext>
                </a:extLst>
              </a:tr>
              <a:tr h="9599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52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404111" algn="l"/>
                          <a:tab pos="1491825" algn="l"/>
                          <a:tab pos="2579536" algn="l"/>
                          <a:tab pos="3667247" algn="l"/>
                          <a:tab pos="4754954" algn="l"/>
                          <a:tab pos="5842667" algn="l"/>
                          <a:tab pos="6930376" algn="l"/>
                          <a:tab pos="8018088" algn="l"/>
                          <a:tab pos="9105798" algn="l"/>
                          <a:tab pos="10193509" algn="l"/>
                          <a:tab pos="11281217" algn="l"/>
                          <a:tab pos="12368929" algn="l"/>
                        </a:tabLst>
                        <a:defRPr/>
                      </a:pPr>
                      <a:r>
                        <a:rPr lang="ru-RU" sz="1800" b="1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Доход и доходность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Bef>
                          <a:spcPts val="952"/>
                        </a:spcBef>
                        <a:buFont typeface="Arial" pitchFamily="34" charset="0"/>
                        <a:buNone/>
                        <a:tabLst>
                          <a:tab pos="404111" algn="l"/>
                          <a:tab pos="1491825" algn="l"/>
                          <a:tab pos="2579536" algn="l"/>
                          <a:tab pos="3667247" algn="l"/>
                          <a:tab pos="4754954" algn="l"/>
                          <a:tab pos="5842667" algn="l"/>
                          <a:tab pos="6930376" algn="l"/>
                          <a:tab pos="8018088" algn="l"/>
                          <a:tab pos="9105798" algn="l"/>
                          <a:tab pos="10193509" algn="l"/>
                          <a:tab pos="11281217" algn="l"/>
                          <a:tab pos="12368929" algn="l"/>
                        </a:tabLst>
                      </a:pPr>
                      <a:r>
                        <a:rPr lang="ru-RU" sz="1800" b="0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Вклад на сумму 100 000 рублей под 12% годовых с ежемесячной капитализацией.</a:t>
                      </a:r>
                    </a:p>
                    <a:p>
                      <a:pPr marL="0" indent="0" algn="l" defTabSz="914400" rtl="0" eaLnBrk="1" latinLnBrk="0" hangingPunct="1">
                        <a:spcBef>
                          <a:spcPts val="952"/>
                        </a:spcBef>
                        <a:buFont typeface="Arial" pitchFamily="34" charset="0"/>
                        <a:buNone/>
                        <a:tabLst>
                          <a:tab pos="404111" algn="l"/>
                          <a:tab pos="1491825" algn="l"/>
                          <a:tab pos="2579536" algn="l"/>
                          <a:tab pos="3667247" algn="l"/>
                          <a:tab pos="4754954" algn="l"/>
                          <a:tab pos="5842667" algn="l"/>
                          <a:tab pos="6930376" algn="l"/>
                          <a:tab pos="8018088" algn="l"/>
                          <a:tab pos="9105798" algn="l"/>
                          <a:tab pos="10193509" algn="l"/>
                          <a:tab pos="11281217" algn="l"/>
                          <a:tab pos="12368929" algn="l"/>
                        </a:tabLst>
                      </a:pPr>
                      <a:r>
                        <a:rPr lang="ru-RU" sz="1800" b="0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Доход – 12 683 рубля</a:t>
                      </a:r>
                    </a:p>
                    <a:p>
                      <a:pPr marL="0" indent="0" algn="l" defTabSz="914400" rtl="0" eaLnBrk="1" latinLnBrk="0" hangingPunct="1">
                        <a:spcBef>
                          <a:spcPts val="952"/>
                        </a:spcBef>
                        <a:buFont typeface="Arial" pitchFamily="34" charset="0"/>
                        <a:buNone/>
                        <a:tabLst>
                          <a:tab pos="404111" algn="l"/>
                          <a:tab pos="1491825" algn="l"/>
                          <a:tab pos="2579536" algn="l"/>
                          <a:tab pos="3667247" algn="l"/>
                          <a:tab pos="4754954" algn="l"/>
                          <a:tab pos="5842667" algn="l"/>
                          <a:tab pos="6930376" algn="l"/>
                          <a:tab pos="8018088" algn="l"/>
                          <a:tab pos="9105798" algn="l"/>
                          <a:tab pos="10193509" algn="l"/>
                          <a:tab pos="11281217" algn="l"/>
                          <a:tab pos="12368929" algn="l"/>
                        </a:tabLst>
                      </a:pPr>
                      <a:r>
                        <a:rPr lang="ru-RU" sz="1800" b="0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Доходность = (доход</a:t>
                      </a:r>
                      <a:r>
                        <a:rPr lang="en-US" sz="1800" b="0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/</a:t>
                      </a:r>
                      <a:r>
                        <a:rPr lang="ru-RU" sz="1800" b="0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вложения)*100 = 13%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65734909"/>
                  </a:ext>
                </a:extLst>
              </a:tr>
              <a:tr h="7664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52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404111" algn="l"/>
                          <a:tab pos="1491825" algn="l"/>
                          <a:tab pos="2579536" algn="l"/>
                          <a:tab pos="3667247" algn="l"/>
                          <a:tab pos="4754954" algn="l"/>
                          <a:tab pos="5842667" algn="l"/>
                          <a:tab pos="6930376" algn="l"/>
                          <a:tab pos="8018088" algn="l"/>
                          <a:tab pos="9105798" algn="l"/>
                          <a:tab pos="10193509" algn="l"/>
                          <a:tab pos="11281217" algn="l"/>
                          <a:tab pos="12368929" algn="l"/>
                        </a:tabLst>
                        <a:defRPr/>
                      </a:pPr>
                      <a:r>
                        <a:rPr lang="ru-RU" sz="1800" b="1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Ставка и условия капитализации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52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404111" algn="l"/>
                          <a:tab pos="1491825" algn="l"/>
                          <a:tab pos="2579536" algn="l"/>
                          <a:tab pos="3667247" algn="l"/>
                          <a:tab pos="4754954" algn="l"/>
                          <a:tab pos="5842667" algn="l"/>
                          <a:tab pos="6930376" algn="l"/>
                          <a:tab pos="8018088" algn="l"/>
                          <a:tab pos="9105798" algn="l"/>
                          <a:tab pos="10193509" algn="l"/>
                          <a:tab pos="11281217" algn="l"/>
                          <a:tab pos="12368929" algn="l"/>
                        </a:tabLst>
                        <a:defRPr/>
                      </a:pPr>
                      <a:r>
                        <a:rPr lang="ru-RU" sz="1800" b="0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Вклад на сумму 100 000 рублей под 12% годовых на полгода.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52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404111" algn="l"/>
                          <a:tab pos="1491825" algn="l"/>
                          <a:tab pos="2579536" algn="l"/>
                          <a:tab pos="3667247" algn="l"/>
                          <a:tab pos="4754954" algn="l"/>
                          <a:tab pos="5842667" algn="l"/>
                          <a:tab pos="6930376" algn="l"/>
                          <a:tab pos="8018088" algn="l"/>
                          <a:tab pos="9105798" algn="l"/>
                          <a:tab pos="10193509" algn="l"/>
                          <a:tab pos="11281217" algn="l"/>
                          <a:tab pos="12368929" algn="l"/>
                        </a:tabLst>
                        <a:defRPr/>
                      </a:pPr>
                      <a:r>
                        <a:rPr lang="ru-RU" sz="1800" b="0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Доход = 6000 рублей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98727383"/>
                  </a:ext>
                </a:extLst>
              </a:tr>
              <a:tr h="9599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52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404111" algn="l"/>
                          <a:tab pos="1491825" algn="l"/>
                          <a:tab pos="2579536" algn="l"/>
                          <a:tab pos="3667247" algn="l"/>
                          <a:tab pos="4754954" algn="l"/>
                          <a:tab pos="5842667" algn="l"/>
                          <a:tab pos="6930376" algn="l"/>
                          <a:tab pos="8018088" algn="l"/>
                          <a:tab pos="9105798" algn="l"/>
                          <a:tab pos="10193509" algn="l"/>
                          <a:tab pos="11281217" algn="l"/>
                          <a:tab pos="12368929" algn="l"/>
                        </a:tabLst>
                        <a:defRPr/>
                      </a:pPr>
                      <a:r>
                        <a:rPr lang="ru-RU" sz="1800" b="1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Франшиза в страховании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Bef>
                          <a:spcPts val="952"/>
                        </a:spcBef>
                        <a:buFont typeface="Arial" pitchFamily="34" charset="0"/>
                        <a:buNone/>
                        <a:tabLst>
                          <a:tab pos="404111" algn="l"/>
                          <a:tab pos="1491825" algn="l"/>
                          <a:tab pos="2579536" algn="l"/>
                          <a:tab pos="3667247" algn="l"/>
                          <a:tab pos="4754954" algn="l"/>
                          <a:tab pos="5842667" algn="l"/>
                          <a:tab pos="6930376" algn="l"/>
                          <a:tab pos="8018088" algn="l"/>
                          <a:tab pos="9105798" algn="l"/>
                          <a:tab pos="10193509" algn="l"/>
                          <a:tab pos="11281217" algn="l"/>
                          <a:tab pos="12368929" algn="l"/>
                        </a:tabLst>
                      </a:pPr>
                      <a:r>
                        <a:rPr lang="ru-RU" sz="1800" b="0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Страховая сумма – 100 000 рублей. Условная франшиза – 10 000 рублей.</a:t>
                      </a:r>
                    </a:p>
                    <a:p>
                      <a:pPr marL="0" indent="0" algn="l" defTabSz="914400" rtl="0" eaLnBrk="1" latinLnBrk="0" hangingPunct="1">
                        <a:spcBef>
                          <a:spcPts val="952"/>
                        </a:spcBef>
                        <a:buFont typeface="Arial" pitchFamily="34" charset="0"/>
                        <a:buNone/>
                        <a:tabLst>
                          <a:tab pos="404111" algn="l"/>
                          <a:tab pos="1491825" algn="l"/>
                          <a:tab pos="2579536" algn="l"/>
                          <a:tab pos="3667247" algn="l"/>
                          <a:tab pos="4754954" algn="l"/>
                          <a:tab pos="5842667" algn="l"/>
                          <a:tab pos="6930376" algn="l"/>
                          <a:tab pos="8018088" algn="l"/>
                          <a:tab pos="9105798" algn="l"/>
                          <a:tab pos="10193509" algn="l"/>
                          <a:tab pos="11281217" algn="l"/>
                          <a:tab pos="12368929" algn="l"/>
                        </a:tabLst>
                      </a:pPr>
                      <a:r>
                        <a:rPr lang="ru-RU" sz="1800" b="0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Ущерб – 8 000 рублей.</a:t>
                      </a:r>
                    </a:p>
                    <a:p>
                      <a:pPr marL="0" indent="0" algn="l" defTabSz="914400" rtl="0" eaLnBrk="1" latinLnBrk="0" hangingPunct="1">
                        <a:spcBef>
                          <a:spcPts val="952"/>
                        </a:spcBef>
                        <a:buFont typeface="Arial" pitchFamily="34" charset="0"/>
                        <a:buNone/>
                        <a:tabLst>
                          <a:tab pos="404111" algn="l"/>
                          <a:tab pos="1491825" algn="l"/>
                          <a:tab pos="2579536" algn="l"/>
                          <a:tab pos="3667247" algn="l"/>
                          <a:tab pos="4754954" algn="l"/>
                          <a:tab pos="5842667" algn="l"/>
                          <a:tab pos="6930376" algn="l"/>
                          <a:tab pos="8018088" algn="l"/>
                          <a:tab pos="9105798" algn="l"/>
                          <a:tab pos="10193509" algn="l"/>
                          <a:tab pos="11281217" algn="l"/>
                          <a:tab pos="12368929" algn="l"/>
                        </a:tabLst>
                      </a:pPr>
                      <a:r>
                        <a:rPr lang="ru-RU" sz="1800" b="0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Страховое возмещение – 0 рублей.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04748925"/>
                  </a:ext>
                </a:extLst>
              </a:tr>
              <a:tr h="7664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52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404111" algn="l"/>
                          <a:tab pos="1491825" algn="l"/>
                          <a:tab pos="2579536" algn="l"/>
                          <a:tab pos="3667247" algn="l"/>
                          <a:tab pos="4754954" algn="l"/>
                          <a:tab pos="5842667" algn="l"/>
                          <a:tab pos="6930376" algn="l"/>
                          <a:tab pos="8018088" algn="l"/>
                          <a:tab pos="9105798" algn="l"/>
                          <a:tab pos="10193509" algn="l"/>
                          <a:tab pos="11281217" algn="l"/>
                          <a:tab pos="12368929" algn="l"/>
                        </a:tabLst>
                        <a:defRPr/>
                      </a:pPr>
                      <a:r>
                        <a:rPr lang="ru-RU" sz="1800" b="1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Правила математического округления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Bef>
                          <a:spcPts val="952"/>
                        </a:spcBef>
                        <a:buFont typeface="Arial" pitchFamily="34" charset="0"/>
                        <a:buNone/>
                        <a:tabLst>
                          <a:tab pos="404111" algn="l"/>
                          <a:tab pos="1491825" algn="l"/>
                          <a:tab pos="2579536" algn="l"/>
                          <a:tab pos="3667247" algn="l"/>
                          <a:tab pos="4754954" algn="l"/>
                          <a:tab pos="5842667" algn="l"/>
                          <a:tab pos="6930376" algn="l"/>
                          <a:tab pos="8018088" algn="l"/>
                          <a:tab pos="9105798" algn="l"/>
                          <a:tab pos="10193509" algn="l"/>
                          <a:tab pos="11281217" algn="l"/>
                          <a:tab pos="12368929" algn="l"/>
                        </a:tabLst>
                      </a:pPr>
                      <a:r>
                        <a:rPr lang="en-US" sz="1800" b="0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≥</a:t>
                      </a:r>
                      <a:r>
                        <a:rPr lang="ru-RU" sz="1800" b="0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5 – округление в большую сторону</a:t>
                      </a:r>
                    </a:p>
                    <a:p>
                      <a:pPr marL="0" indent="0" algn="l" defTabSz="914400" rtl="0" eaLnBrk="1" latinLnBrk="0" hangingPunct="1">
                        <a:spcBef>
                          <a:spcPts val="952"/>
                        </a:spcBef>
                        <a:buFont typeface="Arial" pitchFamily="34" charset="0"/>
                        <a:buNone/>
                        <a:tabLst>
                          <a:tab pos="404111" algn="l"/>
                          <a:tab pos="1491825" algn="l"/>
                          <a:tab pos="2579536" algn="l"/>
                          <a:tab pos="3667247" algn="l"/>
                          <a:tab pos="4754954" algn="l"/>
                          <a:tab pos="5842667" algn="l"/>
                          <a:tab pos="6930376" algn="l"/>
                          <a:tab pos="8018088" algn="l"/>
                          <a:tab pos="9105798" algn="l"/>
                          <a:tab pos="10193509" algn="l"/>
                          <a:tab pos="11281217" algn="l"/>
                          <a:tab pos="12368929" algn="l"/>
                        </a:tabLst>
                      </a:pPr>
                      <a:r>
                        <a:rPr lang="en-US" sz="1800" b="0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&lt;5</a:t>
                      </a:r>
                      <a:r>
                        <a:rPr lang="ru-RU" sz="1800" b="0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 – округление в меньшую сторону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85129890"/>
                  </a:ext>
                </a:extLst>
              </a:tr>
              <a:tr h="7664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52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404111" algn="l"/>
                          <a:tab pos="1491825" algn="l"/>
                          <a:tab pos="2579536" algn="l"/>
                          <a:tab pos="3667247" algn="l"/>
                          <a:tab pos="4754954" algn="l"/>
                          <a:tab pos="5842667" algn="l"/>
                          <a:tab pos="6930376" algn="l"/>
                          <a:tab pos="8018088" algn="l"/>
                          <a:tab pos="9105798" algn="l"/>
                          <a:tab pos="10193509" algn="l"/>
                          <a:tab pos="11281217" algn="l"/>
                          <a:tab pos="12368929" algn="l"/>
                        </a:tabLst>
                        <a:defRPr/>
                      </a:pPr>
                      <a:r>
                        <a:rPr lang="ru-RU" sz="1800" b="1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Учет налогов при расчете дохода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Bef>
                          <a:spcPts val="952"/>
                        </a:spcBef>
                        <a:buFont typeface="Arial" pitchFamily="34" charset="0"/>
                        <a:buNone/>
                        <a:tabLst>
                          <a:tab pos="404111" algn="l"/>
                          <a:tab pos="1491825" algn="l"/>
                          <a:tab pos="2579536" algn="l"/>
                          <a:tab pos="3667247" algn="l"/>
                          <a:tab pos="4754954" algn="l"/>
                          <a:tab pos="5842667" algn="l"/>
                          <a:tab pos="6930376" algn="l"/>
                          <a:tab pos="8018088" algn="l"/>
                          <a:tab pos="9105798" algn="l"/>
                          <a:tab pos="10193509" algn="l"/>
                          <a:tab pos="11281217" algn="l"/>
                          <a:tab pos="12368929" algn="l"/>
                        </a:tabLst>
                      </a:pPr>
                      <a:r>
                        <a:rPr lang="ru-RU" sz="1800" b="0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В условиях задачи даны зарплаты членов семьи до вычета НДФЛ. С дохода по ценным бумагам нужно уплачивать НДФЛ.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25858306"/>
                  </a:ext>
                </a:extLst>
              </a:tr>
              <a:tr h="7664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52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404111" algn="l"/>
                          <a:tab pos="1491825" algn="l"/>
                          <a:tab pos="2579536" algn="l"/>
                          <a:tab pos="3667247" algn="l"/>
                          <a:tab pos="4754954" algn="l"/>
                          <a:tab pos="5842667" algn="l"/>
                          <a:tab pos="6930376" algn="l"/>
                          <a:tab pos="8018088" algn="l"/>
                          <a:tab pos="9105798" algn="l"/>
                          <a:tab pos="10193509" algn="l"/>
                          <a:tab pos="11281217" algn="l"/>
                          <a:tab pos="12368929" algn="l"/>
                        </a:tabLst>
                        <a:defRPr/>
                      </a:pPr>
                      <a:r>
                        <a:rPr lang="ru-RU" sz="1800" b="1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Налоговые вычеты и льготы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Bef>
                          <a:spcPts val="952"/>
                        </a:spcBef>
                        <a:buFont typeface="Arial" pitchFamily="34" charset="0"/>
                        <a:buNone/>
                        <a:tabLst>
                          <a:tab pos="404111" algn="l"/>
                          <a:tab pos="1491825" algn="l"/>
                          <a:tab pos="2579536" algn="l"/>
                          <a:tab pos="3667247" algn="l"/>
                          <a:tab pos="4754954" algn="l"/>
                          <a:tab pos="5842667" algn="l"/>
                          <a:tab pos="6930376" algn="l"/>
                          <a:tab pos="8018088" algn="l"/>
                          <a:tab pos="9105798" algn="l"/>
                          <a:tab pos="10193509" algn="l"/>
                          <a:tab pos="11281217" algn="l"/>
                          <a:tab pos="12368929" algn="l"/>
                        </a:tabLst>
                      </a:pPr>
                      <a:r>
                        <a:rPr lang="ru-RU" sz="1800" b="0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Дополнительные льготы по налогу на имущество физических лиц для</a:t>
                      </a:r>
                      <a:br>
                        <a:rPr lang="ru-RU" sz="1800" b="0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</a:br>
                      <a:r>
                        <a:rPr lang="ru-RU" sz="1800" b="0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многодетных семей.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51340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783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5198" y="2620910"/>
            <a:ext cx="7698921" cy="110490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102D69"/>
                </a:solidFill>
                <a:latin typeface="Tahoma" charset="0"/>
                <a:ea typeface="Tahoma" charset="0"/>
                <a:cs typeface="Tahoma" charset="0"/>
              </a:rPr>
              <a:t>Благодарю за внимание!</a:t>
            </a:r>
            <a:br>
              <a:rPr lang="ru-RU" b="1" dirty="0">
                <a:solidFill>
                  <a:srgbClr val="102D69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ru-RU" b="1" dirty="0">
                <a:solidFill>
                  <a:srgbClr val="102D69"/>
                </a:solidFill>
                <a:latin typeface="Tahoma" charset="0"/>
                <a:ea typeface="Tahoma" charset="0"/>
                <a:cs typeface="Tahoma" charset="0"/>
              </a:rPr>
              <a:t/>
            </a:r>
            <a:br>
              <a:rPr lang="ru-RU" b="1" dirty="0">
                <a:solidFill>
                  <a:srgbClr val="102D69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ru-RU" b="1" dirty="0">
                <a:solidFill>
                  <a:srgbClr val="102D69"/>
                </a:solidFill>
                <a:latin typeface="Tahoma" charset="0"/>
                <a:ea typeface="Tahoma" charset="0"/>
                <a:cs typeface="Tahoma" charset="0"/>
              </a:rPr>
              <a:t/>
            </a:r>
            <a:br>
              <a:rPr lang="ru-RU" b="1" dirty="0">
                <a:solidFill>
                  <a:srgbClr val="102D69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ru-RU" b="1" dirty="0">
                <a:solidFill>
                  <a:srgbClr val="102D69"/>
                </a:solidFill>
                <a:latin typeface="Tahoma" charset="0"/>
                <a:ea typeface="Tahoma" charset="0"/>
                <a:cs typeface="Tahoma" charset="0"/>
              </a:rPr>
              <a:t/>
            </a:r>
            <a:br>
              <a:rPr lang="ru-RU" b="1" dirty="0">
                <a:solidFill>
                  <a:srgbClr val="102D69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ru-RU" sz="3600" dirty="0">
                <a:latin typeface="HSE Sans"/>
              </a:rPr>
              <a:t>Если остались вопросы: </a:t>
            </a:r>
            <a:br>
              <a:rPr lang="ru-RU" sz="3600" dirty="0">
                <a:latin typeface="HSE Sans"/>
              </a:rPr>
            </a:br>
            <a:r>
              <a:rPr lang="en-US" sz="3600" dirty="0">
                <a:latin typeface="HSE Sans"/>
              </a:rPr>
              <a:t>olymp@hse.ru</a:t>
            </a:r>
            <a:r>
              <a:rPr lang="ru-RU" dirty="0"/>
              <a:t/>
            </a:r>
            <a:br>
              <a:rPr lang="ru-RU" dirty="0"/>
            </a:br>
            <a:endParaRPr lang="ru-RU" b="1" dirty="0">
              <a:solidFill>
                <a:srgbClr val="102D69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="" xmlns:a16="http://schemas.microsoft.com/office/drawing/2014/main" id="{10DF93B8-DA53-46AF-B611-7F61DF268F52}"/>
              </a:ext>
            </a:extLst>
          </p:cNvPr>
          <p:cNvGrpSpPr/>
          <p:nvPr/>
        </p:nvGrpSpPr>
        <p:grpSpPr>
          <a:xfrm>
            <a:off x="11258551" y="0"/>
            <a:ext cx="933450" cy="6858001"/>
            <a:chOff x="11258551" y="0"/>
            <a:chExt cx="933450" cy="6858001"/>
          </a:xfrm>
        </p:grpSpPr>
        <p:sp>
          <p:nvSpPr>
            <p:cNvPr id="4" name="Прямоугольник 3">
              <a:extLst>
                <a:ext uri="{FF2B5EF4-FFF2-40B4-BE49-F238E27FC236}">
                  <a16:creationId xmlns="" xmlns:a16="http://schemas.microsoft.com/office/drawing/2014/main" id="{7C8A77CE-F9CE-4306-9A4C-F180126C1A36}"/>
                </a:ext>
              </a:extLst>
            </p:cNvPr>
            <p:cNvSpPr/>
            <p:nvPr/>
          </p:nvSpPr>
          <p:spPr>
            <a:xfrm>
              <a:off x="11806693" y="0"/>
              <a:ext cx="385307" cy="6858000"/>
            </a:xfrm>
            <a:prstGeom prst="rect">
              <a:avLst/>
            </a:prstGeom>
            <a:solidFill>
              <a:srgbClr val="102D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="" xmlns:a16="http://schemas.microsoft.com/office/drawing/2014/main" id="{CAA7781A-FF61-4CC2-BACF-2814FF5CE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258551" y="5924551"/>
              <a:ext cx="933450" cy="933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20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856793" y="271873"/>
            <a:ext cx="6923314" cy="108896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HSE Sans"/>
              </a:rPr>
              <a:t>Зачем участвовать в олимпиаде?</a:t>
            </a:r>
            <a:endParaRPr lang="ru-RU" sz="3200" b="1" dirty="0">
              <a:solidFill>
                <a:srgbClr val="102D69"/>
              </a:solidFill>
              <a:latin typeface="HSE Sans" panose="02000000000000000000" pitchFamily="50" charset="-52"/>
              <a:ea typeface="Tahoma" charset="0"/>
              <a:cs typeface="Tahoma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B9855A64-153C-44E9-BE38-6CE3A0AB48CE}"/>
              </a:ext>
            </a:extLst>
          </p:cNvPr>
          <p:cNvGrpSpPr/>
          <p:nvPr/>
        </p:nvGrpSpPr>
        <p:grpSpPr>
          <a:xfrm>
            <a:off x="11258551" y="0"/>
            <a:ext cx="933450" cy="6858001"/>
            <a:chOff x="11258551" y="0"/>
            <a:chExt cx="933450" cy="6858001"/>
          </a:xfrm>
        </p:grpSpPr>
        <p:sp>
          <p:nvSpPr>
            <p:cNvPr id="6" name="Прямоугольник 5">
              <a:extLst>
                <a:ext uri="{FF2B5EF4-FFF2-40B4-BE49-F238E27FC236}">
                  <a16:creationId xmlns="" xmlns:a16="http://schemas.microsoft.com/office/drawing/2014/main" id="{DE38EA7E-7E40-4C0E-BA6B-A6EF6F69F50B}"/>
                </a:ext>
              </a:extLst>
            </p:cNvPr>
            <p:cNvSpPr/>
            <p:nvPr/>
          </p:nvSpPr>
          <p:spPr>
            <a:xfrm>
              <a:off x="11806693" y="0"/>
              <a:ext cx="385307" cy="6858000"/>
            </a:xfrm>
            <a:prstGeom prst="rect">
              <a:avLst/>
            </a:prstGeom>
            <a:solidFill>
              <a:srgbClr val="102D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="" xmlns:a16="http://schemas.microsoft.com/office/drawing/2014/main" id="{A6D3EE90-7319-4529-B32C-E6CBE9800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258551" y="5924551"/>
              <a:ext cx="933450" cy="933450"/>
            </a:xfrm>
            <a:prstGeom prst="rect">
              <a:avLst/>
            </a:prstGeom>
          </p:spPr>
        </p:pic>
      </p:grpSp>
      <p:graphicFrame>
        <p:nvGraphicFramePr>
          <p:cNvPr id="17" name="Схема 16">
            <a:extLst>
              <a:ext uri="{FF2B5EF4-FFF2-40B4-BE49-F238E27FC236}">
                <a16:creationId xmlns="" xmlns:a16="http://schemas.microsoft.com/office/drawing/2014/main" id="{C695268B-5E5D-477F-B3DD-BF958C0100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4793352"/>
              </p:ext>
            </p:extLst>
          </p:nvPr>
        </p:nvGraphicFramePr>
        <p:xfrm>
          <a:off x="1056393" y="1614196"/>
          <a:ext cx="8526146" cy="4273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9" name="Picture 2" descr="http://qrcoder.ru/code/?https%3A%2F%2Folymp.hse.ru%2Fmmo%2Finstr-reg&amp;4&amp;0">
            <a:extLst>
              <a:ext uri="{FF2B5EF4-FFF2-40B4-BE49-F238E27FC236}">
                <a16:creationId xmlns="" xmlns:a16="http://schemas.microsoft.com/office/drawing/2014/main" id="{3D7C3508-E31C-47C1-8D18-88502F371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911" y="2588978"/>
            <a:ext cx="2323711" cy="232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65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856793" y="271873"/>
            <a:ext cx="6923314" cy="108896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HSE Sans"/>
              </a:rPr>
              <a:t>Сроки проведения Высшей пробы</a:t>
            </a:r>
            <a:endParaRPr lang="ru-RU" sz="3200" b="1" dirty="0">
              <a:solidFill>
                <a:srgbClr val="102D69"/>
              </a:solidFill>
              <a:latin typeface="HSE Sans" panose="02000000000000000000" pitchFamily="50" charset="-52"/>
              <a:ea typeface="Tahoma" charset="0"/>
              <a:cs typeface="Tahoma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B9855A64-153C-44E9-BE38-6CE3A0AB48CE}"/>
              </a:ext>
            </a:extLst>
          </p:cNvPr>
          <p:cNvGrpSpPr/>
          <p:nvPr/>
        </p:nvGrpSpPr>
        <p:grpSpPr>
          <a:xfrm>
            <a:off x="11258551" y="0"/>
            <a:ext cx="933450" cy="6858001"/>
            <a:chOff x="11258551" y="0"/>
            <a:chExt cx="933450" cy="6858001"/>
          </a:xfrm>
        </p:grpSpPr>
        <p:sp>
          <p:nvSpPr>
            <p:cNvPr id="6" name="Прямоугольник 5">
              <a:extLst>
                <a:ext uri="{FF2B5EF4-FFF2-40B4-BE49-F238E27FC236}">
                  <a16:creationId xmlns="" xmlns:a16="http://schemas.microsoft.com/office/drawing/2014/main" id="{DE38EA7E-7E40-4C0E-BA6B-A6EF6F69F50B}"/>
                </a:ext>
              </a:extLst>
            </p:cNvPr>
            <p:cNvSpPr/>
            <p:nvPr/>
          </p:nvSpPr>
          <p:spPr>
            <a:xfrm>
              <a:off x="11806693" y="0"/>
              <a:ext cx="385307" cy="6858000"/>
            </a:xfrm>
            <a:prstGeom prst="rect">
              <a:avLst/>
            </a:prstGeom>
            <a:solidFill>
              <a:srgbClr val="102D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="" xmlns:a16="http://schemas.microsoft.com/office/drawing/2014/main" id="{A6D3EE90-7319-4529-B32C-E6CBE9800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258551" y="5924551"/>
              <a:ext cx="933450" cy="933450"/>
            </a:xfrm>
            <a:prstGeom prst="rect">
              <a:avLst/>
            </a:prstGeom>
          </p:spPr>
        </p:pic>
      </p:grp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D2E1F2A-68F9-4DE1-8393-8FF0E8CC11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274" y="2000263"/>
            <a:ext cx="2936017" cy="29360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8297" y="1542032"/>
            <a:ext cx="5000420" cy="438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13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219200" y="271873"/>
            <a:ext cx="9271819" cy="108896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HSE Sans"/>
                <a:ea typeface="Tahoma" charset="0"/>
                <a:cs typeface="Tahoma" charset="0"/>
              </a:rPr>
              <a:t>Дополнительная возможность попасть в финал</a:t>
            </a:r>
            <a:endParaRPr lang="ru-RU" sz="3200" b="1" dirty="0">
              <a:solidFill>
                <a:srgbClr val="102D69"/>
              </a:solidFill>
              <a:latin typeface="HSE Sans" panose="02000000000000000000" pitchFamily="50" charset="-52"/>
              <a:ea typeface="Tahoma" charset="0"/>
              <a:cs typeface="Tahoma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B9855A64-153C-44E9-BE38-6CE3A0AB48CE}"/>
              </a:ext>
            </a:extLst>
          </p:cNvPr>
          <p:cNvGrpSpPr/>
          <p:nvPr/>
        </p:nvGrpSpPr>
        <p:grpSpPr>
          <a:xfrm>
            <a:off x="11258551" y="0"/>
            <a:ext cx="933450" cy="6858001"/>
            <a:chOff x="11258551" y="0"/>
            <a:chExt cx="933450" cy="6858001"/>
          </a:xfrm>
        </p:grpSpPr>
        <p:sp>
          <p:nvSpPr>
            <p:cNvPr id="6" name="Прямоугольник 5">
              <a:extLst>
                <a:ext uri="{FF2B5EF4-FFF2-40B4-BE49-F238E27FC236}">
                  <a16:creationId xmlns="" xmlns:a16="http://schemas.microsoft.com/office/drawing/2014/main" id="{DE38EA7E-7E40-4C0E-BA6B-A6EF6F69F50B}"/>
                </a:ext>
              </a:extLst>
            </p:cNvPr>
            <p:cNvSpPr/>
            <p:nvPr/>
          </p:nvSpPr>
          <p:spPr>
            <a:xfrm>
              <a:off x="11806693" y="0"/>
              <a:ext cx="385307" cy="6858000"/>
            </a:xfrm>
            <a:prstGeom prst="rect">
              <a:avLst/>
            </a:prstGeom>
            <a:solidFill>
              <a:srgbClr val="102D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="" xmlns:a16="http://schemas.microsoft.com/office/drawing/2014/main" id="{A6D3EE90-7319-4529-B32C-E6CBE9800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258551" y="5924551"/>
              <a:ext cx="933450" cy="933450"/>
            </a:xfrm>
            <a:prstGeom prst="rect">
              <a:avLst/>
            </a:prstGeom>
          </p:spPr>
        </p:pic>
      </p:grpSp>
      <p:graphicFrame>
        <p:nvGraphicFramePr>
          <p:cNvPr id="3" name="Схема 2">
            <a:extLst>
              <a:ext uri="{FF2B5EF4-FFF2-40B4-BE49-F238E27FC236}">
                <a16:creationId xmlns="" xmlns:a16="http://schemas.microsoft.com/office/drawing/2014/main" id="{F83DC57F-113E-46B3-9BA3-E06B90F884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4130156"/>
              </p:ext>
            </p:extLst>
          </p:nvPr>
        </p:nvGraphicFramePr>
        <p:xfrm>
          <a:off x="2831689" y="1543665"/>
          <a:ext cx="6400801" cy="459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50" name="Picture 2" descr="http://qrcoder.ru/code/?https%3A%2F%2Ffinzachet.ru%2F&amp;4&amp;0">
            <a:extLst>
              <a:ext uri="{FF2B5EF4-FFF2-40B4-BE49-F238E27FC236}">
                <a16:creationId xmlns="" xmlns:a16="http://schemas.microsoft.com/office/drawing/2014/main" id="{007023DB-16F7-416E-9CA7-E22342524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41" y="2401181"/>
            <a:ext cx="2696810" cy="269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AF0E920-880F-4B16-B044-A4DB9598CE23}"/>
              </a:ext>
            </a:extLst>
          </p:cNvPr>
          <p:cNvSpPr txBox="1"/>
          <p:nvPr/>
        </p:nvSpPr>
        <p:spPr>
          <a:xfrm>
            <a:off x="2034423" y="2616919"/>
            <a:ext cx="3460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HSE Sans" panose="02000000000000000000"/>
              </a:rPr>
              <a:t>15.10.24-17.10.24</a:t>
            </a:r>
            <a:endParaRPr lang="ru-RU" b="1" dirty="0">
              <a:latin typeface="HSE Sans" panose="0200000000000000000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5CE2D88-93DF-4D99-84D2-F901C0E0339B}"/>
              </a:ext>
            </a:extLst>
          </p:cNvPr>
          <p:cNvSpPr txBox="1"/>
          <p:nvPr/>
        </p:nvSpPr>
        <p:spPr>
          <a:xfrm>
            <a:off x="6459028" y="2616919"/>
            <a:ext cx="3460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HSE Sans" panose="02000000000000000000"/>
              </a:rPr>
              <a:t>23.09.24-23.10.24</a:t>
            </a:r>
            <a:endParaRPr lang="ru-RU" sz="1600" b="1" dirty="0">
              <a:latin typeface="HSE Sans" panose="02000000000000000000"/>
            </a:endParaRPr>
          </a:p>
        </p:txBody>
      </p:sp>
      <p:pic>
        <p:nvPicPr>
          <p:cNvPr id="2052" name="Picture 4" descr="http://qrcoder.ru/code/?https%3A%2F%2Ffsprint.vbudushee.ru%2F&amp;4&amp;0">
            <a:extLst>
              <a:ext uri="{FF2B5EF4-FFF2-40B4-BE49-F238E27FC236}">
                <a16:creationId xmlns="" xmlns:a16="http://schemas.microsoft.com/office/drawing/2014/main" id="{B7163CD1-4FAA-4A87-BB57-90B37DDDB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039" y="2513303"/>
            <a:ext cx="2472566" cy="247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97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="" xmlns:a16="http://schemas.microsoft.com/office/drawing/2014/main" id="{F4A96FC7-3219-0C0A-FFD8-83822B01F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923" y="198001"/>
            <a:ext cx="11528153" cy="83488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8776" tIns="54385" rIns="108776" bIns="54385" anchor="ctr"/>
          <a:lstStyle/>
          <a:p>
            <a:pPr algn="ctr">
              <a:tabLst>
                <a:tab pos="0" algn="l"/>
                <a:tab pos="1087711" algn="l"/>
                <a:tab pos="2175420" algn="l"/>
                <a:tab pos="3263133" algn="l"/>
                <a:tab pos="4350842" algn="l"/>
                <a:tab pos="5438553" algn="l"/>
                <a:tab pos="6526265" algn="l"/>
                <a:tab pos="7613972" algn="l"/>
                <a:tab pos="8701685" algn="l"/>
                <a:tab pos="9789394" algn="l"/>
                <a:tab pos="10877104" algn="l"/>
                <a:tab pos="11964816" algn="l"/>
              </a:tabLst>
            </a:pPr>
            <a:r>
              <a:rPr lang="ru-RU" sz="32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Особенности заданий 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="" xmlns:a16="http://schemas.microsoft.com/office/drawing/2014/main" id="{7E07897F-3E82-38BC-3C62-550A5970A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276" y="1127677"/>
            <a:ext cx="10802275" cy="29552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8776" tIns="54385" rIns="108776" bIns="54385"/>
          <a:lstStyle/>
          <a:p>
            <a:pPr marL="404111" indent="-404111">
              <a:spcBef>
                <a:spcPts val="952"/>
              </a:spcBef>
              <a:buFont typeface="Arial" pitchFamily="34" charset="0"/>
              <a:buChar char="•"/>
              <a:tabLst>
                <a:tab pos="404111" algn="l"/>
                <a:tab pos="1491825" algn="l"/>
                <a:tab pos="2579536" algn="l"/>
                <a:tab pos="3667247" algn="l"/>
                <a:tab pos="4754954" algn="l"/>
                <a:tab pos="5842667" algn="l"/>
                <a:tab pos="6930376" algn="l"/>
                <a:tab pos="8018088" algn="l"/>
                <a:tab pos="9105798" algn="l"/>
                <a:tab pos="10193509" algn="l"/>
                <a:tab pos="11281217" algn="l"/>
                <a:tab pos="12368929" algn="l"/>
              </a:tabLst>
            </a:pPr>
            <a:r>
              <a:rPr lang="ru-RU" sz="2400" b="1" dirty="0" err="1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Межпредметность</a:t>
            </a:r>
            <a:r>
              <a:rPr lang="ru-RU" sz="24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 (география, история, литература, информатика и т.п.)</a:t>
            </a:r>
          </a:p>
          <a:p>
            <a:pPr marL="404111" indent="-404111">
              <a:spcBef>
                <a:spcPts val="952"/>
              </a:spcBef>
              <a:buFont typeface="Arial" pitchFamily="34" charset="0"/>
              <a:buChar char="•"/>
              <a:tabLst>
                <a:tab pos="404111" algn="l"/>
                <a:tab pos="1491825" algn="l"/>
                <a:tab pos="2579536" algn="l"/>
                <a:tab pos="3667247" algn="l"/>
                <a:tab pos="4754954" algn="l"/>
                <a:tab pos="5842667" algn="l"/>
                <a:tab pos="6930376" algn="l"/>
                <a:tab pos="8018088" algn="l"/>
                <a:tab pos="9105798" algn="l"/>
                <a:tab pos="10193509" algn="l"/>
                <a:tab pos="11281217" algn="l"/>
                <a:tab pos="12368929" algn="l"/>
              </a:tabLst>
            </a:pPr>
            <a:r>
              <a:rPr lang="ru-RU" sz="24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Практическая применимость – задания связаны с реальными жизненными ситуациями</a:t>
            </a:r>
          </a:p>
          <a:p>
            <a:pPr marL="404111" indent="-404111">
              <a:spcBef>
                <a:spcPts val="952"/>
              </a:spcBef>
              <a:buFont typeface="Arial" pitchFamily="34" charset="0"/>
              <a:buChar char="•"/>
              <a:tabLst>
                <a:tab pos="404111" algn="l"/>
                <a:tab pos="1491825" algn="l"/>
                <a:tab pos="2579536" algn="l"/>
                <a:tab pos="3667247" algn="l"/>
                <a:tab pos="4754954" algn="l"/>
                <a:tab pos="5842667" algn="l"/>
                <a:tab pos="6930376" algn="l"/>
                <a:tab pos="8018088" algn="l"/>
                <a:tab pos="9105798" algn="l"/>
                <a:tab pos="10193509" algn="l"/>
                <a:tab pos="11281217" algn="l"/>
                <a:tab pos="12368929" algn="l"/>
              </a:tabLst>
            </a:pPr>
            <a:r>
              <a:rPr lang="ru-RU" sz="24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Задания отражают способность применять приобретённые знания, умения и навыки по финансовой грамотности</a:t>
            </a:r>
            <a:endParaRPr lang="ru-RU" sz="2667" dirty="0">
              <a:solidFill>
                <a:srgbClr val="102D69"/>
              </a:solidFill>
              <a:latin typeface="HSE Sans" panose="020000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2974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42900" y="271873"/>
            <a:ext cx="11506199" cy="108896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Материалы для подготовки</a:t>
            </a:r>
            <a:br>
              <a:rPr lang="ru-RU" sz="32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</a:br>
            <a:endParaRPr lang="ru-RU" sz="3200" b="1" dirty="0">
              <a:solidFill>
                <a:srgbClr val="102D69"/>
              </a:solidFill>
              <a:latin typeface="HSE Sans" panose="02000000000000000000" pitchFamily="50" charset="-52"/>
              <a:ea typeface="Tahoma" charset="0"/>
              <a:cs typeface="Tahoma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B9855A64-153C-44E9-BE38-6CE3A0AB48CE}"/>
              </a:ext>
            </a:extLst>
          </p:cNvPr>
          <p:cNvGrpSpPr/>
          <p:nvPr/>
        </p:nvGrpSpPr>
        <p:grpSpPr>
          <a:xfrm>
            <a:off x="11258551" y="0"/>
            <a:ext cx="933450" cy="6858001"/>
            <a:chOff x="11258551" y="0"/>
            <a:chExt cx="933450" cy="6858001"/>
          </a:xfrm>
        </p:grpSpPr>
        <p:sp>
          <p:nvSpPr>
            <p:cNvPr id="6" name="Прямоугольник 5">
              <a:extLst>
                <a:ext uri="{FF2B5EF4-FFF2-40B4-BE49-F238E27FC236}">
                  <a16:creationId xmlns="" xmlns:a16="http://schemas.microsoft.com/office/drawing/2014/main" id="{DE38EA7E-7E40-4C0E-BA6B-A6EF6F69F50B}"/>
                </a:ext>
              </a:extLst>
            </p:cNvPr>
            <p:cNvSpPr/>
            <p:nvPr/>
          </p:nvSpPr>
          <p:spPr>
            <a:xfrm>
              <a:off x="11806693" y="0"/>
              <a:ext cx="385307" cy="6858000"/>
            </a:xfrm>
            <a:prstGeom prst="rect">
              <a:avLst/>
            </a:prstGeom>
            <a:solidFill>
              <a:srgbClr val="102D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="" xmlns:a16="http://schemas.microsoft.com/office/drawing/2014/main" id="{A6D3EE90-7319-4529-B32C-E6CBE9800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258551" y="5924551"/>
              <a:ext cx="933450" cy="933450"/>
            </a:xfrm>
            <a:prstGeom prst="rect">
              <a:avLst/>
            </a:prstGeom>
          </p:spPr>
        </p:pic>
      </p:grpSp>
      <p:sp>
        <p:nvSpPr>
          <p:cNvPr id="10" name="Объект 10">
            <a:extLst>
              <a:ext uri="{FF2B5EF4-FFF2-40B4-BE49-F238E27FC236}">
                <a16:creationId xmlns="" xmlns:a16="http://schemas.microsoft.com/office/drawing/2014/main" id="{63ED14F8-122A-45F7-9177-4DCCE6B74245}"/>
              </a:ext>
            </a:extLst>
          </p:cNvPr>
          <p:cNvSpPr txBox="1">
            <a:spLocks/>
          </p:cNvSpPr>
          <p:nvPr/>
        </p:nvSpPr>
        <p:spPr>
          <a:xfrm>
            <a:off x="431463" y="816356"/>
            <a:ext cx="1764069" cy="1185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Практикум</a:t>
            </a:r>
            <a:endParaRPr lang="ru-RU" sz="2000" b="1" dirty="0">
              <a:solidFill>
                <a:srgbClr val="102D69"/>
              </a:solidFill>
              <a:latin typeface="HSE Sans" panose="02000000000000000000" pitchFamily="50" charset="-52"/>
              <a:ea typeface="Tahoma" charset="0"/>
              <a:cs typeface="Tahoma" charset="0"/>
            </a:endParaRPr>
          </a:p>
        </p:txBody>
      </p:sp>
      <p:pic>
        <p:nvPicPr>
          <p:cNvPr id="1028" name="Picture 4" descr="http://qrcoder.ru/code/?https%3A%2F%2Ffmc.hse.ru%2Fvebinar&amp;4&amp;0">
            <a:extLst>
              <a:ext uri="{FF2B5EF4-FFF2-40B4-BE49-F238E27FC236}">
                <a16:creationId xmlns="" xmlns:a16="http://schemas.microsoft.com/office/drawing/2014/main" id="{EEFDDFA0-6D6B-4405-A65C-8AC39B912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362" y="1767763"/>
            <a:ext cx="1409699" cy="140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бъект 10">
            <a:extLst>
              <a:ext uri="{FF2B5EF4-FFF2-40B4-BE49-F238E27FC236}">
                <a16:creationId xmlns="" xmlns:a16="http://schemas.microsoft.com/office/drawing/2014/main" id="{5259E834-237D-4AB7-952F-4B5710A626A4}"/>
              </a:ext>
            </a:extLst>
          </p:cNvPr>
          <p:cNvSpPr txBox="1">
            <a:spLocks/>
          </p:cNvSpPr>
          <p:nvPr/>
        </p:nvSpPr>
        <p:spPr>
          <a:xfrm>
            <a:off x="2682176" y="816356"/>
            <a:ext cx="1764069" cy="1185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>
                <a:solidFill>
                  <a:srgbClr val="C00000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Вебинары</a:t>
            </a:r>
            <a:endParaRPr lang="ru-RU" sz="2000" b="1" dirty="0">
              <a:solidFill>
                <a:srgbClr val="102D69"/>
              </a:solidFill>
              <a:latin typeface="HSE Sans" panose="02000000000000000000" pitchFamily="50" charset="-52"/>
              <a:ea typeface="Tahoma" charset="0"/>
              <a:cs typeface="Tahoma" charset="0"/>
            </a:endParaRPr>
          </a:p>
        </p:txBody>
      </p:sp>
      <p:pic>
        <p:nvPicPr>
          <p:cNvPr id="1030" name="Picture 6" descr="http://qrcoder.ru/code/?https%3A%2F%2Folymp.hse.ru%2Fmmo%2Fmaterials-finance&amp;4&amp;0">
            <a:extLst>
              <a:ext uri="{FF2B5EF4-FFF2-40B4-BE49-F238E27FC236}">
                <a16:creationId xmlns="" xmlns:a16="http://schemas.microsoft.com/office/drawing/2014/main" id="{6160F801-BC2B-4191-A011-4F2042ED9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336" y="1786922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бъект 10">
            <a:extLst>
              <a:ext uri="{FF2B5EF4-FFF2-40B4-BE49-F238E27FC236}">
                <a16:creationId xmlns="" xmlns:a16="http://schemas.microsoft.com/office/drawing/2014/main" id="{FD37C86B-AB5A-4C86-9890-4667CC97FEF8}"/>
              </a:ext>
            </a:extLst>
          </p:cNvPr>
          <p:cNvSpPr txBox="1">
            <a:spLocks/>
          </p:cNvSpPr>
          <p:nvPr/>
        </p:nvSpPr>
        <p:spPr>
          <a:xfrm>
            <a:off x="5072151" y="816356"/>
            <a:ext cx="1764069" cy="1185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>
                <a:solidFill>
                  <a:srgbClr val="C00000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Демоверсии</a:t>
            </a:r>
            <a:endParaRPr lang="ru-RU" sz="2000" b="1" dirty="0">
              <a:solidFill>
                <a:srgbClr val="102D69"/>
              </a:solidFill>
              <a:latin typeface="HSE Sans" panose="02000000000000000000" pitchFamily="50" charset="-52"/>
              <a:ea typeface="Tahoma" charset="0"/>
              <a:cs typeface="Tahoma" charset="0"/>
            </a:endParaRPr>
          </a:p>
        </p:txBody>
      </p:sp>
      <p:pic>
        <p:nvPicPr>
          <p:cNvPr id="1032" name="Picture 8" descr="http://qrcoder.ru/code/?https%3A%2F%2Folymp.hse.ru%2Fmmo%2Ftasks-finance&amp;4&amp;0">
            <a:extLst>
              <a:ext uri="{FF2B5EF4-FFF2-40B4-BE49-F238E27FC236}">
                <a16:creationId xmlns="" xmlns:a16="http://schemas.microsoft.com/office/drawing/2014/main" id="{E459D55B-3E88-48B0-8896-BA31C53F7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830" y="1773921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Объект 10">
            <a:extLst>
              <a:ext uri="{FF2B5EF4-FFF2-40B4-BE49-F238E27FC236}">
                <a16:creationId xmlns="" xmlns:a16="http://schemas.microsoft.com/office/drawing/2014/main" id="{DE6B9724-03F8-4E9A-A17F-8BA8BCD8DAEB}"/>
              </a:ext>
            </a:extLst>
          </p:cNvPr>
          <p:cNvSpPr txBox="1">
            <a:spLocks/>
          </p:cNvSpPr>
          <p:nvPr/>
        </p:nvSpPr>
        <p:spPr>
          <a:xfrm>
            <a:off x="7458915" y="816356"/>
            <a:ext cx="1866821" cy="1185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>
                <a:solidFill>
                  <a:srgbClr val="C00000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Архив заданий</a:t>
            </a:r>
            <a:endParaRPr lang="ru-RU" sz="2000" b="1" dirty="0">
              <a:solidFill>
                <a:srgbClr val="102D69"/>
              </a:solidFill>
              <a:latin typeface="HSE Sans" panose="02000000000000000000" pitchFamily="50" charset="-52"/>
              <a:ea typeface="Tahoma" charset="0"/>
              <a:cs typeface="Tahoma" charset="0"/>
            </a:endParaRPr>
          </a:p>
        </p:txBody>
      </p:sp>
      <p:pic>
        <p:nvPicPr>
          <p:cNvPr id="1034" name="Picture 10" descr="http://qrcoder.ru/code/?https%3A%2F%2Folymp45.hse.ru%2Fschoolwinners.html&amp;4&amp;0">
            <a:extLst>
              <a:ext uri="{FF2B5EF4-FFF2-40B4-BE49-F238E27FC236}">
                <a16:creationId xmlns="" xmlns:a16="http://schemas.microsoft.com/office/drawing/2014/main" id="{3BA919F4-8B89-4B6A-A4F7-DD1F669F5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5141" y="1786922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бъект 10">
            <a:extLst>
              <a:ext uri="{FF2B5EF4-FFF2-40B4-BE49-F238E27FC236}">
                <a16:creationId xmlns="" xmlns:a16="http://schemas.microsoft.com/office/drawing/2014/main" id="{47026D35-0AF7-4D63-BF54-DFD9FC5D0919}"/>
              </a:ext>
            </a:extLst>
          </p:cNvPr>
          <p:cNvSpPr txBox="1">
            <a:spLocks/>
          </p:cNvSpPr>
          <p:nvPr/>
        </p:nvSpPr>
        <p:spPr>
          <a:xfrm>
            <a:off x="9780101" y="768108"/>
            <a:ext cx="1866821" cy="1185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>
                <a:solidFill>
                  <a:srgbClr val="C00000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Работы дипломантов</a:t>
            </a:r>
            <a:endParaRPr lang="ru-RU" sz="2000" b="1" dirty="0">
              <a:solidFill>
                <a:srgbClr val="102D69"/>
              </a:solidFill>
              <a:latin typeface="HSE Sans" panose="02000000000000000000" pitchFamily="50" charset="-52"/>
              <a:ea typeface="Tahoma" charset="0"/>
              <a:cs typeface="Tahoma" charset="0"/>
            </a:endParaRPr>
          </a:p>
        </p:txBody>
      </p:sp>
      <p:pic>
        <p:nvPicPr>
          <p:cNvPr id="2" name="Picture 2" descr="http://qrcoder.ru/code/?https%3A%2F%2Fvk.com%2Fvideo%2Fplaylist%2F-210455235_15&amp;4&amp;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60" y="1767763"/>
            <a:ext cx="1390540" cy="139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47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554" y="663476"/>
            <a:ext cx="11426891" cy="136144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102D69"/>
                </a:solidFill>
                <a:latin typeface="Tahoma" charset="0"/>
                <a:ea typeface="Tahoma" charset="0"/>
                <a:cs typeface="Tahoma" charset="0"/>
              </a:rPr>
              <a:t>Учебно-методическое пособие по подготовке учащихся</a:t>
            </a:r>
            <a:br>
              <a:rPr lang="ru-RU" sz="2400" b="1" dirty="0">
                <a:solidFill>
                  <a:srgbClr val="102D69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ru-RU" sz="2400" b="1" dirty="0">
                <a:solidFill>
                  <a:srgbClr val="102D69"/>
                </a:solidFill>
                <a:latin typeface="Tahoma" charset="0"/>
                <a:ea typeface="Tahoma" charset="0"/>
                <a:cs typeface="Tahoma" charset="0"/>
              </a:rPr>
              <a:t>7–11-х классов к всероссийской олимпиаде школьников</a:t>
            </a:r>
            <a:br>
              <a:rPr lang="ru-RU" sz="2400" b="1" dirty="0">
                <a:solidFill>
                  <a:srgbClr val="102D69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ru-RU" sz="2400" b="1" dirty="0">
                <a:solidFill>
                  <a:srgbClr val="102D69"/>
                </a:solidFill>
                <a:latin typeface="Tahoma" charset="0"/>
                <a:ea typeface="Tahoma" charset="0"/>
                <a:cs typeface="Tahoma" charset="0"/>
              </a:rPr>
              <a:t>«Высшая проба»</a:t>
            </a:r>
            <a:br>
              <a:rPr lang="ru-RU" sz="2400" b="1" dirty="0">
                <a:solidFill>
                  <a:srgbClr val="102D69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en-US" sz="2400" b="1" dirty="0">
                <a:solidFill>
                  <a:srgbClr val="102D69"/>
                </a:solidFill>
                <a:latin typeface="Tahoma" charset="0"/>
                <a:ea typeface="Tahoma" charset="0"/>
                <a:cs typeface="Tahoma" charset="0"/>
                <a:hlinkClick r:id="rId2"/>
              </a:rPr>
              <a:t>https://fmc.hse.ru/olymp</a:t>
            </a:r>
            <a:r>
              <a:rPr lang="ru-RU" sz="2400" b="1" dirty="0">
                <a:solidFill>
                  <a:srgbClr val="102D69"/>
                </a:solidFill>
                <a:latin typeface="Tahoma" charset="0"/>
                <a:ea typeface="Tahoma" charset="0"/>
                <a:cs typeface="Tahoma" charset="0"/>
              </a:rPr>
              <a:t/>
            </a:r>
            <a:br>
              <a:rPr lang="ru-RU" sz="2400" b="1" dirty="0">
                <a:solidFill>
                  <a:srgbClr val="102D69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ru-RU" sz="2400" b="1" dirty="0">
                <a:solidFill>
                  <a:srgbClr val="102D69"/>
                </a:solidFill>
                <a:latin typeface="Tahoma" charset="0"/>
                <a:ea typeface="Tahoma" charset="0"/>
                <a:cs typeface="Tahoma" charset="0"/>
              </a:rPr>
              <a:t/>
            </a:r>
            <a:br>
              <a:rPr lang="ru-RU" sz="2400" b="1" dirty="0">
                <a:solidFill>
                  <a:srgbClr val="102D69"/>
                </a:solidFill>
                <a:latin typeface="Tahoma" charset="0"/>
                <a:ea typeface="Tahoma" charset="0"/>
                <a:cs typeface="Tahoma" charset="0"/>
              </a:rPr>
            </a:br>
            <a:endParaRPr lang="ru-RU" sz="2800" b="1" dirty="0">
              <a:solidFill>
                <a:srgbClr val="102D69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9D6E8AAE-D685-4306-B3F7-E40D1C7DE4E9}"/>
              </a:ext>
            </a:extLst>
          </p:cNvPr>
          <p:cNvGrpSpPr/>
          <p:nvPr/>
        </p:nvGrpSpPr>
        <p:grpSpPr>
          <a:xfrm>
            <a:off x="11258551" y="0"/>
            <a:ext cx="933450" cy="6858001"/>
            <a:chOff x="11258551" y="0"/>
            <a:chExt cx="933450" cy="6858001"/>
          </a:xfrm>
        </p:grpSpPr>
        <p:sp>
          <p:nvSpPr>
            <p:cNvPr id="6" name="Прямоугольник 5">
              <a:extLst>
                <a:ext uri="{FF2B5EF4-FFF2-40B4-BE49-F238E27FC236}">
                  <a16:creationId xmlns="" xmlns:a16="http://schemas.microsoft.com/office/drawing/2014/main" id="{629875EB-E2C5-4D8C-8303-4DAA6B5F6C7A}"/>
                </a:ext>
              </a:extLst>
            </p:cNvPr>
            <p:cNvSpPr/>
            <p:nvPr/>
          </p:nvSpPr>
          <p:spPr>
            <a:xfrm>
              <a:off x="11806693" y="0"/>
              <a:ext cx="385307" cy="6858000"/>
            </a:xfrm>
            <a:prstGeom prst="rect">
              <a:avLst/>
            </a:prstGeom>
            <a:solidFill>
              <a:srgbClr val="102D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="" xmlns:a16="http://schemas.microsoft.com/office/drawing/2014/main" id="{6C81AAC7-A4DF-4883-A79F-5CF08F9FC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258551" y="5924551"/>
              <a:ext cx="933450" cy="933450"/>
            </a:xfrm>
            <a:prstGeom prst="rect">
              <a:avLst/>
            </a:prstGeom>
          </p:spPr>
        </p:pic>
      </p:grp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926E7FF-AF43-4C55-B66B-C709C001AD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241" y="2024923"/>
            <a:ext cx="3379730" cy="475997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ADD4B35-D128-4966-AE4A-2BEDAE9A52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2113" y="2024923"/>
            <a:ext cx="3345364" cy="4759974"/>
          </a:xfrm>
          <a:prstGeom prst="rect">
            <a:avLst/>
          </a:prstGeom>
        </p:spPr>
      </p:pic>
      <p:pic>
        <p:nvPicPr>
          <p:cNvPr id="2050" name="Picture 2" descr="http://qrcoder.ru/code/?https%3A%2F%2Ffmc.hse.ru%2Fmirror%2Fpubs%2Fshare%2F864165186.pdf&amp;4&amp;0">
            <a:extLst>
              <a:ext uri="{FF2B5EF4-FFF2-40B4-BE49-F238E27FC236}">
                <a16:creationId xmlns="" xmlns:a16="http://schemas.microsoft.com/office/drawing/2014/main" id="{0E36670E-2A2C-49B3-8C00-E21EAB227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737" y="3194988"/>
            <a:ext cx="2274695" cy="227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06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73521" y="323851"/>
            <a:ext cx="9536271" cy="762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Структура олимпиадных заданий </a:t>
            </a:r>
            <a:r>
              <a:rPr lang="en-US" sz="32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I</a:t>
            </a:r>
            <a:r>
              <a:rPr lang="ru-RU" sz="32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 этапа 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/>
          </p:nvPr>
        </p:nvGraphicFramePr>
        <p:xfrm>
          <a:off x="538480" y="1362075"/>
          <a:ext cx="10627359" cy="49356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9584">
                  <a:extLst>
                    <a:ext uri="{9D8B030D-6E8A-4147-A177-3AD203B41FA5}">
                      <a16:colId xmlns="" xmlns:a16="http://schemas.microsoft.com/office/drawing/2014/main" val="4117147924"/>
                    </a:ext>
                  </a:extLst>
                </a:gridCol>
                <a:gridCol w="857136">
                  <a:extLst>
                    <a:ext uri="{9D8B030D-6E8A-4147-A177-3AD203B41FA5}">
                      <a16:colId xmlns="" xmlns:a16="http://schemas.microsoft.com/office/drawing/2014/main" val="1439734256"/>
                    </a:ext>
                  </a:extLst>
                </a:gridCol>
                <a:gridCol w="590039">
                  <a:extLst>
                    <a:ext uri="{9D8B030D-6E8A-4147-A177-3AD203B41FA5}">
                      <a16:colId xmlns="" xmlns:a16="http://schemas.microsoft.com/office/drawing/2014/main" val="1524084067"/>
                    </a:ext>
                  </a:extLst>
                </a:gridCol>
                <a:gridCol w="983197">
                  <a:extLst>
                    <a:ext uri="{9D8B030D-6E8A-4147-A177-3AD203B41FA5}">
                      <a16:colId xmlns="" xmlns:a16="http://schemas.microsoft.com/office/drawing/2014/main" val="694940114"/>
                    </a:ext>
                  </a:extLst>
                </a:gridCol>
                <a:gridCol w="987084">
                  <a:extLst>
                    <a:ext uri="{9D8B030D-6E8A-4147-A177-3AD203B41FA5}">
                      <a16:colId xmlns="" xmlns:a16="http://schemas.microsoft.com/office/drawing/2014/main" val="2200171345"/>
                    </a:ext>
                  </a:extLst>
                </a:gridCol>
                <a:gridCol w="868835">
                  <a:extLst>
                    <a:ext uri="{9D8B030D-6E8A-4147-A177-3AD203B41FA5}">
                      <a16:colId xmlns="" xmlns:a16="http://schemas.microsoft.com/office/drawing/2014/main" val="3840730046"/>
                    </a:ext>
                  </a:extLst>
                </a:gridCol>
                <a:gridCol w="1005291">
                  <a:extLst>
                    <a:ext uri="{9D8B030D-6E8A-4147-A177-3AD203B41FA5}">
                      <a16:colId xmlns="" xmlns:a16="http://schemas.microsoft.com/office/drawing/2014/main" val="2939809458"/>
                    </a:ext>
                  </a:extLst>
                </a:gridCol>
                <a:gridCol w="972151">
                  <a:extLst>
                    <a:ext uri="{9D8B030D-6E8A-4147-A177-3AD203B41FA5}">
                      <a16:colId xmlns="" xmlns:a16="http://schemas.microsoft.com/office/drawing/2014/main" val="3667806026"/>
                    </a:ext>
                  </a:extLst>
                </a:gridCol>
                <a:gridCol w="1735883">
                  <a:extLst>
                    <a:ext uri="{9D8B030D-6E8A-4147-A177-3AD203B41FA5}">
                      <a16:colId xmlns="" xmlns:a16="http://schemas.microsoft.com/office/drawing/2014/main" val="4123921072"/>
                    </a:ext>
                  </a:extLst>
                </a:gridCol>
                <a:gridCol w="1788159">
                  <a:extLst>
                    <a:ext uri="{9D8B030D-6E8A-4147-A177-3AD203B41FA5}">
                      <a16:colId xmlns="" xmlns:a16="http://schemas.microsoft.com/office/drawing/2014/main" val="2519895907"/>
                    </a:ext>
                  </a:extLst>
                </a:gridCol>
              </a:tblGrid>
              <a:tr h="32869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Классы</a:t>
                      </a:r>
                    </a:p>
                  </a:txBody>
                  <a:tcPr marL="8121" marR="8121" marT="8121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Время состязания</a:t>
                      </a:r>
                    </a:p>
                  </a:txBody>
                  <a:tcPr marL="8121" marR="8121" marT="8121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кол-во вариантов</a:t>
                      </a:r>
                    </a:p>
                  </a:txBody>
                  <a:tcPr marL="8121" marR="8121" marT="8121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auto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Структура заданий, баллы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Итого баллов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97365988"/>
                  </a:ext>
                </a:extLst>
              </a:tr>
              <a:tr h="5052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auto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1 тип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2 тип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06815566"/>
                  </a:ext>
                </a:extLst>
              </a:tr>
              <a:tr h="1946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несколько ответов                    (выбор ответов)</a:t>
                      </a:r>
                    </a:p>
                  </a:txBody>
                  <a:tcPr marL="8121" marR="8121" marT="8121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баллы за задание </a:t>
                      </a:r>
                    </a:p>
                  </a:txBody>
                  <a:tcPr marL="8121" marR="8121" marT="8121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>
                          <a:solidFill>
                            <a:schemeClr val="bg1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Соотнесение</a:t>
                      </a:r>
                    </a:p>
                  </a:txBody>
                  <a:tcPr marL="8121" marR="8121" marT="8121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баллы за задание </a:t>
                      </a:r>
                    </a:p>
                  </a:txBody>
                  <a:tcPr marL="8121" marR="8121" marT="8121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вписать ответ</a:t>
                      </a:r>
                    </a:p>
                  </a:txBody>
                  <a:tcPr marL="8121" marR="8121" marT="8121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баллы за задание</a:t>
                      </a:r>
                    </a:p>
                  </a:txBody>
                  <a:tcPr marL="8121" marR="8121" marT="8121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72907468"/>
                  </a:ext>
                </a:extLst>
              </a:tr>
              <a:tr h="21547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102D69"/>
                          </a:solidFill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7-11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102D69"/>
                          </a:solidFill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80 мин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102D69"/>
                          </a:solidFill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2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102D69"/>
                        </a:solidFill>
                        <a:effectLst/>
                        <a:latin typeface="HSE Sans" panose="02000000000000000000" pitchFamily="50" charset="-52"/>
                        <a:ea typeface="Tahoma" charset="0"/>
                        <a:cs typeface="Tahoma" charset="0"/>
                      </a:endParaRPr>
                    </a:p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102D69"/>
                          </a:solidFill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6</a:t>
                      </a:r>
                    </a:p>
                    <a:p>
                      <a:pPr algn="ctr" fontAlgn="ctr"/>
                      <a:endParaRPr lang="ru-RU" sz="1800" b="1" i="0" u="none" strike="noStrike" dirty="0">
                        <a:solidFill>
                          <a:srgbClr val="102D69"/>
                        </a:solidFill>
                        <a:effectLst/>
                        <a:latin typeface="HSE Sans" panose="02000000000000000000" pitchFamily="50" charset="-52"/>
                        <a:ea typeface="Tahoma" charset="0"/>
                        <a:cs typeface="Tahoma" charset="0"/>
                      </a:endParaRP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102D69"/>
                          </a:solidFill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6*3=18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2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102D69"/>
                          </a:solidFill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2*5=10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102D69"/>
                          </a:solidFill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12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102D69"/>
                          </a:solidFill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12*6=72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102D69"/>
                          </a:solidFill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18+10+72=100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37138565"/>
                  </a:ext>
                </a:extLst>
              </a:tr>
            </a:tbl>
          </a:graphicData>
        </a:graphic>
      </p:graphicFrame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F5EBC249-C719-4174-A1F4-25B22857C978}"/>
              </a:ext>
            </a:extLst>
          </p:cNvPr>
          <p:cNvGrpSpPr/>
          <p:nvPr/>
        </p:nvGrpSpPr>
        <p:grpSpPr>
          <a:xfrm>
            <a:off x="11258551" y="0"/>
            <a:ext cx="933450" cy="6858001"/>
            <a:chOff x="11258551" y="0"/>
            <a:chExt cx="933450" cy="6858001"/>
          </a:xfrm>
        </p:grpSpPr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B1618409-F39D-4A87-B762-8C0DFB908B47}"/>
                </a:ext>
              </a:extLst>
            </p:cNvPr>
            <p:cNvSpPr/>
            <p:nvPr/>
          </p:nvSpPr>
          <p:spPr>
            <a:xfrm>
              <a:off x="11806693" y="0"/>
              <a:ext cx="385307" cy="6858000"/>
            </a:xfrm>
            <a:prstGeom prst="rect">
              <a:avLst/>
            </a:prstGeom>
            <a:solidFill>
              <a:srgbClr val="102D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="" xmlns:a16="http://schemas.microsoft.com/office/drawing/2014/main" id="{4AD3671F-D628-4A28-988B-F80FB1658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258551" y="5924551"/>
              <a:ext cx="933450" cy="933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498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="" xmlns:a16="http://schemas.microsoft.com/office/drawing/2014/main" id="{F4A96FC7-3219-0C0A-FFD8-83822B01F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923" y="198001"/>
            <a:ext cx="11528153" cy="83488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8776" tIns="54385" rIns="108776" bIns="54385" anchor="ctr"/>
          <a:lstStyle/>
          <a:p>
            <a:pPr algn="ctr">
              <a:tabLst>
                <a:tab pos="0" algn="l"/>
                <a:tab pos="1087711" algn="l"/>
                <a:tab pos="2175420" algn="l"/>
                <a:tab pos="3263133" algn="l"/>
                <a:tab pos="4350842" algn="l"/>
                <a:tab pos="5438553" algn="l"/>
                <a:tab pos="6526265" algn="l"/>
                <a:tab pos="7613972" algn="l"/>
                <a:tab pos="8701685" algn="l"/>
                <a:tab pos="9789394" algn="l"/>
                <a:tab pos="10877104" algn="l"/>
                <a:tab pos="11964816" algn="l"/>
              </a:tabLst>
            </a:pPr>
            <a:r>
              <a:rPr lang="ru-RU" sz="3200" b="1" dirty="0" smtClean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Тематика заданий 7-8 класс</a:t>
            </a:r>
            <a:endParaRPr lang="ru-RU" sz="3200" b="1" dirty="0">
              <a:solidFill>
                <a:srgbClr val="102D69"/>
              </a:solidFill>
              <a:latin typeface="HSE Sans" panose="02000000000000000000" pitchFamily="50" charset="-52"/>
              <a:ea typeface="Tahoma" charset="0"/>
              <a:cs typeface="Tahoma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57131203"/>
              </p:ext>
            </p:extLst>
          </p:nvPr>
        </p:nvGraphicFramePr>
        <p:xfrm>
          <a:off x="2031999" y="110371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688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7274</TotalTime>
  <Words>579</Words>
  <Application>Microsoft Office PowerPoint</Application>
  <PresentationFormat>Широкоэкранный</PresentationFormat>
  <Paragraphs>103</Paragraphs>
  <Slides>15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Comic Sans MS</vt:lpstr>
      <vt:lpstr>HSE Sans</vt:lpstr>
      <vt:lpstr>Tahoma</vt:lpstr>
      <vt:lpstr>Тема Office</vt:lpstr>
      <vt:lpstr>Всероссийская олимпиада школьников «Высшая проба»  по профилю «Финансовая грамотность» 7-8 классы </vt:lpstr>
      <vt:lpstr>Зачем участвовать в олимпиаде?</vt:lpstr>
      <vt:lpstr>Сроки проведения Высшей пробы</vt:lpstr>
      <vt:lpstr>Дополнительная возможность попасть в финал</vt:lpstr>
      <vt:lpstr>Презентация PowerPoint</vt:lpstr>
      <vt:lpstr>Материалы для подготовки </vt:lpstr>
      <vt:lpstr>Учебно-методическое пособие по подготовке учащихся 7–11-х классов к всероссийской олимпиаде школьников «Высшая проба» https://fmc.hse.ru/olymp  </vt:lpstr>
      <vt:lpstr>Структура олимпиадных заданий I этапа </vt:lpstr>
      <vt:lpstr>Презентация PowerPoint</vt:lpstr>
      <vt:lpstr>Задание с несколькими верными вариантами ответа</vt:lpstr>
      <vt:lpstr>Задание с открытым ответом</vt:lpstr>
      <vt:lpstr>Задание с открытым ответом</vt:lpstr>
      <vt:lpstr>Задание на соотнесение</vt:lpstr>
      <vt:lpstr>Типовые ошибки</vt:lpstr>
      <vt:lpstr>Благодарю за внимание!    Если остались вопросы:  olymp@hse.ru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Совместный проект  Минфина России и Всемирного банка «Содействие повышению уровня финансовой грамотности населения и развитию финансового образования в РФ»:  миссия, основные направления реализации, результаты</dc:title>
  <dc:creator>Башева Елена Ивановна</dc:creator>
  <cp:lastModifiedBy>Дарья Леушина</cp:lastModifiedBy>
  <cp:revision>296</cp:revision>
  <dcterms:created xsi:type="dcterms:W3CDTF">2019-11-25T10:09:58Z</dcterms:created>
  <dcterms:modified xsi:type="dcterms:W3CDTF">2024-10-13T18:30:08Z</dcterms:modified>
</cp:coreProperties>
</file>