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261" r:id="rId3"/>
    <p:sldId id="425" r:id="rId4"/>
    <p:sldId id="446" r:id="rId5"/>
    <p:sldId id="430" r:id="rId6"/>
    <p:sldId id="447" r:id="rId7"/>
    <p:sldId id="437" r:id="rId8"/>
    <p:sldId id="434" r:id="rId9"/>
    <p:sldId id="441" r:id="rId10"/>
    <p:sldId id="431" r:id="rId11"/>
    <p:sldId id="432" r:id="rId12"/>
    <p:sldId id="433" r:id="rId13"/>
    <p:sldId id="435" r:id="rId14"/>
    <p:sldId id="436" r:id="rId15"/>
    <p:sldId id="439" r:id="rId16"/>
    <p:sldId id="428" r:id="rId17"/>
    <p:sldId id="440" r:id="rId18"/>
    <p:sldId id="442" r:id="rId19"/>
    <p:sldId id="424" r:id="rId20"/>
    <p:sldId id="443" r:id="rId21"/>
    <p:sldId id="444" r:id="rId22"/>
    <p:sldId id="445" r:id="rId23"/>
    <p:sldId id="448" r:id="rId24"/>
    <p:sldId id="449" r:id="rId25"/>
    <p:sldId id="450" r:id="rId26"/>
    <p:sldId id="451" r:id="rId27"/>
    <p:sldId id="452" r:id="rId28"/>
    <p:sldId id="455" r:id="rId29"/>
    <p:sldId id="453" r:id="rId30"/>
    <p:sldId id="454" r:id="rId31"/>
    <p:sldId id="456" r:id="rId32"/>
    <p:sldId id="457" r:id="rId33"/>
    <p:sldId id="260" r:id="rId34"/>
  </p:sldIdLst>
  <p:sldSz cx="18972213" cy="10691813"/>
  <p:notesSz cx="6858000" cy="9144000"/>
  <p:embeddedFontLst>
    <p:embeddedFont>
      <p:font typeface="Proxima Nova Rg" panose="02000506030000020004" charset="0"/>
      <p:regular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Tahoma" panose="020B0604030504040204" pitchFamily="34" charset="0"/>
      <p:regular r:id="rId43"/>
      <p:bold r:id="rId44"/>
    </p:embeddedFont>
    <p:embeddedFont>
      <p:font typeface="Proxima Nova" panose="020B060402020202020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266" userDrawn="1">
          <p15:clr>
            <a:srgbClr val="A4A3A4"/>
          </p15:clr>
        </p15:guide>
        <p15:guide id="2" pos="106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18" roundtripDataSignature="AMtx7mg14KWEQAwqBeKW3ZawvbmYUjr6L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3369" autoAdjust="0"/>
  </p:normalViewPr>
  <p:slideViewPr>
    <p:cSldViewPr snapToGrid="0">
      <p:cViewPr varScale="1">
        <p:scale>
          <a:sx n="53" d="100"/>
          <a:sy n="53" d="100"/>
        </p:scale>
        <p:origin x="691" y="58"/>
      </p:cViewPr>
      <p:guideLst>
        <p:guide orient="horz" pos="1266"/>
        <p:guide pos="106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12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12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118" Type="http://customschemas.google.com/relationships/presentationmetadata" Target="metadata"/><Relationship Id="rId8" Type="http://schemas.openxmlformats.org/officeDocument/2006/relationships/slide" Target="slides/slide7.xml"/><Relationship Id="rId12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1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477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ru-RU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400"/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47057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792213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47141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82188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00832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049304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760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7997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681593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497617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0025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101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8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8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8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367" userDrawn="1">
          <p15:clr>
            <a:srgbClr val="FBAE40"/>
          </p15:clr>
        </p15:guide>
        <p15:guide id="2" pos="597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70501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9013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2163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2451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SECTION_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9524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40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3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552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542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title"/>
          </p:nvPr>
        </p:nvSpPr>
        <p:spPr>
          <a:xfrm>
            <a:off x="1422916" y="950383"/>
            <a:ext cx="16126381" cy="1781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body" idx="1"/>
          </p:nvPr>
        </p:nvSpPr>
        <p:spPr>
          <a:xfrm>
            <a:off x="1422916" y="3088746"/>
            <a:ext cx="16126381" cy="6415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dt" idx="10"/>
          </p:nvPr>
        </p:nvSpPr>
        <p:spPr>
          <a:xfrm>
            <a:off x="1422916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7"/>
          <p:cNvSpPr txBox="1">
            <a:spLocks noGrp="1"/>
          </p:cNvSpPr>
          <p:nvPr>
            <p:ph type="ftr" idx="11"/>
          </p:nvPr>
        </p:nvSpPr>
        <p:spPr>
          <a:xfrm>
            <a:off x="6482173" y="9741429"/>
            <a:ext cx="6007867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742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ldNum" idx="12"/>
          </p:nvPr>
        </p:nvSpPr>
        <p:spPr>
          <a:xfrm>
            <a:off x="13596753" y="9741429"/>
            <a:ext cx="3952544" cy="712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183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2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18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hyperlink" Target="https://msd-nica.ru/rankings/reyting-monitoringa-kachestva-podgotovki-kadrov-suzov?ysclid=m2wdz0l1ck680300672" TargetMode="Externa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3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1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1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3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22983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/>
            <a:r>
              <a:rPr lang="ru-RU" sz="2800" b="1" dirty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ПРОГРАММА ПОВЫШЕНИЯ КВАЛИФИКАЦИИ </a:t>
            </a:r>
            <a:endParaRPr lang="ru-RU" sz="2800" b="1" dirty="0" smtClean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+mj-lt"/>
                <a:ea typeface="Proxima Nova"/>
                <a:cs typeface="Proxima Nova"/>
                <a:sym typeface="Proxima Nova"/>
              </a:rPr>
              <a:t>«ОРГАНИЗАЦИОННО-МЕТОДИЧЕСКИЕ УСЛОВИЯ ПОДГОТОВКИ УЧИТЕЛЕЙ К ПРЕПОДАВАНИЮ ФИНАНСОВОЙ ГРАМОТНОСТИ НА УРОКАХ ГЕОГРАФИИ В СООТВЕТСТВИИ  С ФГОС ОСНОВНОГО И СРЕДНЕГО ОБЩЕГО ОБРАЗОВАНИЯ»</a:t>
            </a:r>
            <a:endParaRPr lang="ru-RU" sz="2800" b="1" dirty="0">
              <a:solidFill>
                <a:schemeClr val="tx1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возможностей курса внеурочной деятельности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«Россия – мои горизонты» для  проектной деятельности обучающихся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10108"/>
            <a:ext cx="7479337" cy="2685238"/>
          </a:xfrm>
          <a:prstGeom prst="rect">
            <a:avLst/>
          </a:prstGeom>
        </p:spPr>
      </p:pic>
      <p:pic>
        <p:nvPicPr>
          <p:cNvPr id="12" name="Рисунок 11"/>
          <p:cNvPicPr/>
          <p:nvPr/>
        </p:nvPicPr>
        <p:blipFill>
          <a:blip r:embed="rId6"/>
          <a:srcRect l="19081" t="32479" r="19508" b="15954"/>
          <a:stretch>
            <a:fillRect/>
          </a:stretch>
        </p:blipFill>
        <p:spPr bwMode="auto">
          <a:xfrm>
            <a:off x="7493619" y="3434576"/>
            <a:ext cx="10351003" cy="59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 проекте «Как правильно выбрать колледж/техникум»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для обучающихся 8 класса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8459" y="3077737"/>
            <a:ext cx="11597268" cy="2760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5"/>
          <a:srcRect l="5581" t="4777" r="5988" b="4459"/>
          <a:stretch>
            <a:fillRect/>
          </a:stretch>
        </p:blipFill>
        <p:spPr bwMode="auto">
          <a:xfrm>
            <a:off x="770191" y="2564780"/>
            <a:ext cx="14819214" cy="704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 l="62268" t="50637" r="18905" b="24522"/>
          <a:stretch>
            <a:fillRect/>
          </a:stretch>
        </p:blipFill>
        <p:spPr bwMode="auto">
          <a:xfrm>
            <a:off x="16258478" y="5241072"/>
            <a:ext cx="2185639" cy="1739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данных мониторингов в проекте  «Как правильно выбрать колледж/техникум»  для обучающихся 8 класса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8459" y="2810108"/>
            <a:ext cx="11597268" cy="473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hlinkClick r:id="rId5"/>
              </a:rPr>
              <a:t>Рейтинг мониторинга качества подготовки кадров 2023 | </a:t>
            </a:r>
            <a:r>
              <a:rPr lang="ru-RU" dirty="0" err="1" smtClean="0">
                <a:hlinkClick r:id="rId5"/>
              </a:rPr>
              <a:t>LiftUp</a:t>
            </a:r>
            <a:endParaRPr lang="ru-RU" dirty="0"/>
          </a:p>
        </p:txBody>
      </p:sp>
      <p:pic>
        <p:nvPicPr>
          <p:cNvPr id="12" name="Рисунок 11"/>
          <p:cNvPicPr/>
          <p:nvPr/>
        </p:nvPicPr>
        <p:blipFill>
          <a:blip r:embed="rId6"/>
          <a:srcRect t="4777" b="5414"/>
          <a:stretch>
            <a:fillRect/>
          </a:stretch>
        </p:blipFill>
        <p:spPr bwMode="auto">
          <a:xfrm>
            <a:off x="3880623" y="3735204"/>
            <a:ext cx="9835375" cy="589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/>
          <a:srcRect l="61034" t="50955" r="18034" b="21656"/>
          <a:stretch>
            <a:fillRect/>
          </a:stretch>
        </p:blipFill>
        <p:spPr bwMode="auto">
          <a:xfrm>
            <a:off x="14942635" y="4884235"/>
            <a:ext cx="2810106" cy="2386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Тематика проектов по географии с элементами финансовой грамотности для обучающихся 9 класса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3028220" y="3166943"/>
          <a:ext cx="12648142" cy="50949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898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58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985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занятия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проекта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Современные деньги и операции с ними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/>
                        <a:t>Как выбрать банк для обмена валюты в нашем городе</a:t>
                      </a:r>
                      <a:endParaRPr lang="ru-RU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 налоги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latin typeface="+mj-lt"/>
                          <a:cs typeface="Times New Roman" pitchFamily="18" charset="0"/>
                        </a:rPr>
                        <a:t>Система региональных и местных налогов в разных регионах России. Курортный сбор  </a:t>
                      </a:r>
                      <a:endParaRPr lang="ru-RU" sz="28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жизнедеятельности: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Анализ доступности услуг финансовых организаций, позволяющих формировать сбережения </a:t>
                      </a:r>
                      <a:endParaRPr lang="ru-RU" sz="28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финансовых условий жизнедеятельности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Анализ доступности услуг финансовых организаций, предоставляющих кредиты и  займы</a:t>
                      </a:r>
                      <a:endParaRPr lang="ru-RU" sz="2800" dirty="0"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 проекте по выбору банка для обмена валюты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t="5732" b="14331"/>
          <a:stretch>
            <a:fillRect/>
          </a:stretch>
        </p:blipFill>
        <p:spPr bwMode="auto">
          <a:xfrm>
            <a:off x="1182030" y="2408664"/>
            <a:ext cx="9255511" cy="515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t="4777" r="31423" b="8858"/>
          <a:stretch>
            <a:fillRect/>
          </a:stretch>
        </p:blipFill>
        <p:spPr bwMode="auto">
          <a:xfrm>
            <a:off x="11039708" y="2475570"/>
            <a:ext cx="5887844" cy="4527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/>
          <a:srcRect l="63699" t="50955" r="20506" b="28663"/>
          <a:stretch>
            <a:fillRect/>
          </a:stretch>
        </p:blipFill>
        <p:spPr bwMode="auto">
          <a:xfrm>
            <a:off x="12422459" y="7838073"/>
            <a:ext cx="2185639" cy="1462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Финансовая культура  в проектной деятельности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/>
          <a:srcRect t="5096" b="7006"/>
          <a:stretch>
            <a:fillRect/>
          </a:stretch>
        </p:blipFill>
        <p:spPr bwMode="auto">
          <a:xfrm>
            <a:off x="1315845" y="2540467"/>
            <a:ext cx="7738946" cy="401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/>
          <a:srcRect t="4140" b="10191"/>
          <a:stretch>
            <a:fillRect/>
          </a:stretch>
        </p:blipFill>
        <p:spPr bwMode="auto">
          <a:xfrm>
            <a:off x="1382751" y="6592119"/>
            <a:ext cx="7917365" cy="3733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7"/>
          <a:srcRect l="62626" t="51592" r="19779" b="27389"/>
          <a:stretch>
            <a:fillRect/>
          </a:stretch>
        </p:blipFill>
        <p:spPr bwMode="auto">
          <a:xfrm>
            <a:off x="13158439" y="3344652"/>
            <a:ext cx="2497873" cy="1606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8"/>
          <a:srcRect t="5732" b="23885"/>
          <a:stretch>
            <a:fillRect/>
          </a:stretch>
        </p:blipFill>
        <p:spPr bwMode="auto">
          <a:xfrm>
            <a:off x="9612351" y="5486400"/>
            <a:ext cx="8809464" cy="4393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О проекте «Курортный сбор и кто его платит»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pic>
        <p:nvPicPr>
          <p:cNvPr id="7" name="Рисунок 6"/>
          <p:cNvPicPr/>
          <p:nvPr/>
        </p:nvPicPr>
        <p:blipFill>
          <a:blip r:embed="rId5"/>
          <a:srcRect l="29189" t="24522" r="11974" b="27475"/>
          <a:stretch>
            <a:fillRect/>
          </a:stretch>
        </p:blipFill>
        <p:spPr bwMode="auto">
          <a:xfrm>
            <a:off x="1115122" y="2657119"/>
            <a:ext cx="5620215" cy="2829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6"/>
          <a:srcRect l="28291" t="21656" r="8174" b="9873"/>
          <a:stretch>
            <a:fillRect/>
          </a:stretch>
        </p:blipFill>
        <p:spPr bwMode="auto">
          <a:xfrm>
            <a:off x="7709231" y="2753247"/>
            <a:ext cx="10311140" cy="650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7"/>
          <a:srcRect l="27755" t="27070" r="31598" b="30255"/>
          <a:stretch>
            <a:fillRect/>
          </a:stretch>
        </p:blipFill>
        <p:spPr bwMode="auto">
          <a:xfrm>
            <a:off x="490654" y="5798634"/>
            <a:ext cx="7181385" cy="3679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 НАФИ  в проектной деятельности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rcRect t="5096" b="7006"/>
          <a:stretch>
            <a:fillRect/>
          </a:stretch>
        </p:blipFill>
        <p:spPr bwMode="auto">
          <a:xfrm>
            <a:off x="713678" y="2964212"/>
            <a:ext cx="7538225" cy="3615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6"/>
          <a:srcRect t="5732" b="5733"/>
          <a:stretch>
            <a:fillRect/>
          </a:stretch>
        </p:blipFill>
        <p:spPr bwMode="auto">
          <a:xfrm>
            <a:off x="8787162" y="5607571"/>
            <a:ext cx="8608741" cy="425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/>
          <p:cNvPicPr/>
          <p:nvPr/>
        </p:nvPicPr>
        <p:blipFill>
          <a:blip r:embed="rId7"/>
          <a:srcRect l="64414" t="51911" r="21565" b="27388"/>
          <a:stretch>
            <a:fillRect/>
          </a:stretch>
        </p:blipFill>
        <p:spPr bwMode="auto">
          <a:xfrm>
            <a:off x="8468163" y="2386361"/>
            <a:ext cx="23931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 НАФИ  в проектной деятельности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t="6370" b="7643"/>
          <a:stretch>
            <a:fillRect/>
          </a:stretch>
        </p:blipFill>
        <p:spPr bwMode="auto">
          <a:xfrm>
            <a:off x="557562" y="2550062"/>
            <a:ext cx="8006575" cy="4385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 t="4459" b="6369"/>
          <a:stretch>
            <a:fillRect/>
          </a:stretch>
        </p:blipFill>
        <p:spPr bwMode="auto">
          <a:xfrm>
            <a:off x="8564137" y="5843239"/>
            <a:ext cx="8109719" cy="3925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Тематика проектов для обучающихся 10 класса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19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6791902"/>
              </p:ext>
            </p:extLst>
          </p:nvPr>
        </p:nvGraphicFramePr>
        <p:xfrm>
          <a:off x="2470659" y="2743197"/>
          <a:ext cx="13520190" cy="41500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00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00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задания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Тема проекта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Глобальные проблемы человечества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ru-RU" sz="28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itchFamily="18" charset="0"/>
                          <a:sym typeface="Arial"/>
                        </a:rPr>
                        <a:t>В чем финансовая выгода «зеленой   поведения»</a:t>
                      </a:r>
                    </a:p>
                    <a:p>
                      <a:pPr algn="ctr"/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  <a:ea typeface="Tahoma"/>
                          <a:cs typeface="Tahoma"/>
                          <a:sym typeface="Tahoma"/>
                        </a:rPr>
                        <a:t>Оценка показателей уровня жизни в разных странах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Почему уровень жизни в разных странах отличается 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1985"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Экономически активное население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solidFill>
                            <a:schemeClr val="tx1"/>
                          </a:solidFill>
                        </a:rPr>
                        <a:t>Составление бизнес-плана с учетом географических и климатических особенностей региона</a:t>
                      </a:r>
                      <a:endParaRPr lang="ru-RU" sz="28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"/>
          <p:cNvSpPr txBox="1"/>
          <p:nvPr/>
        </p:nvSpPr>
        <p:spPr>
          <a:xfrm>
            <a:off x="3083136" y="3997122"/>
            <a:ext cx="12355550" cy="3098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200" b="1" dirty="0" smtClean="0">
                <a:solidFill>
                  <a:schemeClr val="tx1"/>
                </a:solidFill>
              </a:rPr>
              <a:t>ВЕБИНАР «ПРОЕКТНАЯ ДЕЯТЕЛЬНОСТЬ НА УРОКАХ ГЕОГРАФИИ КАК МЕХАНИЗМ ФОРМИРОВАНИЯ ФИНАНСОВОЙ ГРАМОТНОСТИ»  Часть 2. </a:t>
            </a: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 smtClean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  <a:p>
            <a:pPr lvl="0" algn="ctr"/>
            <a:endParaRPr lang="ru-RU" sz="3200" b="1" dirty="0">
              <a:solidFill>
                <a:srgbClr val="FF0000"/>
              </a:solidFill>
              <a:latin typeface="+mj-lt"/>
              <a:ea typeface="Proxima Nova"/>
              <a:cs typeface="Proxima Nova"/>
              <a:sym typeface="Proxima Nova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48" y="313004"/>
            <a:ext cx="10149123" cy="8635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805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сервисов цифровой платформы МСП в проектной деятельности  для проектов по географии 10 класса .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Тема «Экономически активное население»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5"/>
          <a:srcRect t="5414" b="6369"/>
          <a:stretch>
            <a:fillRect/>
          </a:stretch>
        </p:blipFill>
        <p:spPr bwMode="auto">
          <a:xfrm>
            <a:off x="267630" y="3122340"/>
            <a:ext cx="8363413" cy="44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6"/>
          <a:srcRect l="64088" t="51911" r="20128" b="28025"/>
          <a:stretch>
            <a:fillRect/>
          </a:stretch>
        </p:blipFill>
        <p:spPr bwMode="auto">
          <a:xfrm>
            <a:off x="3434575" y="7798785"/>
            <a:ext cx="2430966" cy="181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/>
          <p:cNvPicPr/>
          <p:nvPr/>
        </p:nvPicPr>
        <p:blipFill>
          <a:blip r:embed="rId7"/>
          <a:srcRect t="5414" b="12420"/>
          <a:stretch>
            <a:fillRect/>
          </a:stretch>
        </p:blipFill>
        <p:spPr bwMode="auto">
          <a:xfrm>
            <a:off x="8653347" y="4977914"/>
            <a:ext cx="8452624" cy="4679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сервисов цифровой платформы МСП в проектной деятельности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2" name="Рисунок 11"/>
          <p:cNvPicPr/>
          <p:nvPr/>
        </p:nvPicPr>
        <p:blipFill>
          <a:blip r:embed="rId5"/>
          <a:srcRect t="4777" b="8917"/>
          <a:stretch>
            <a:fillRect/>
          </a:stretch>
        </p:blipFill>
        <p:spPr bwMode="auto">
          <a:xfrm>
            <a:off x="2163336" y="2564781"/>
            <a:ext cx="12712391" cy="749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сервисов цифровой платформы МСП в проектной деятельности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t="12698" b="31847"/>
          <a:stretch>
            <a:fillRect/>
          </a:stretch>
        </p:blipFill>
        <p:spPr bwMode="auto">
          <a:xfrm>
            <a:off x="490656" y="2631689"/>
            <a:ext cx="9456234" cy="35014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t="4777" b="7643"/>
          <a:stretch>
            <a:fillRect/>
          </a:stretch>
        </p:blipFill>
        <p:spPr bwMode="auto">
          <a:xfrm>
            <a:off x="5777536" y="6244683"/>
            <a:ext cx="9967986" cy="3574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проекты России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t="4789" b="12885"/>
          <a:stretch/>
        </p:blipFill>
        <p:spPr bwMode="auto">
          <a:xfrm>
            <a:off x="1616783" y="2626499"/>
            <a:ext cx="7280474" cy="3852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/>
          <p:nvPr/>
        </p:nvPicPr>
        <p:blipFill rotWithShape="1">
          <a:blip r:embed="rId6"/>
          <a:srcRect l="1154" t="5245" r="2127" b="14937"/>
          <a:stretch/>
        </p:blipFill>
        <p:spPr bwMode="auto">
          <a:xfrm>
            <a:off x="9062834" y="2626499"/>
            <a:ext cx="9522822" cy="49493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7"/>
          <a:srcRect t="4333" b="9236"/>
          <a:stretch/>
        </p:blipFill>
        <p:spPr bwMode="auto">
          <a:xfrm>
            <a:off x="2096462" y="6966857"/>
            <a:ext cx="6966372" cy="309630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474566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проекты России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t="6348" b="17234"/>
          <a:stretch/>
        </p:blipFill>
        <p:spPr bwMode="auto">
          <a:xfrm>
            <a:off x="1930399" y="2905413"/>
            <a:ext cx="7126514" cy="35705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t="5473" r="32015" b="30901"/>
          <a:stretch/>
        </p:blipFill>
        <p:spPr bwMode="auto">
          <a:xfrm>
            <a:off x="9419771" y="3968322"/>
            <a:ext cx="8593907" cy="539339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10288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туристические маршруты 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-2052" t="6000" r="2052" b="9667"/>
          <a:stretch/>
        </p:blipFill>
        <p:spPr bwMode="auto">
          <a:xfrm>
            <a:off x="1828801" y="3029153"/>
            <a:ext cx="8781141" cy="496821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61186" t="46066" r="23036" b="28620"/>
          <a:stretch/>
        </p:blipFill>
        <p:spPr bwMode="auto">
          <a:xfrm>
            <a:off x="12641943" y="5101185"/>
            <a:ext cx="2772228" cy="25043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587938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туристические маршруты 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1668" t="5928" r="1229" b="11517"/>
          <a:stretch/>
        </p:blipFill>
        <p:spPr bwMode="auto">
          <a:xfrm>
            <a:off x="8071574" y="3847028"/>
            <a:ext cx="9564915" cy="59653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t="5702" b="11745"/>
          <a:stretch/>
        </p:blipFill>
        <p:spPr bwMode="auto">
          <a:xfrm>
            <a:off x="1973012" y="2589103"/>
            <a:ext cx="5940425" cy="27584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078916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туристические маршруты 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t="6158" b="13797"/>
          <a:stretch/>
        </p:blipFill>
        <p:spPr bwMode="auto">
          <a:xfrm>
            <a:off x="2524465" y="3188492"/>
            <a:ext cx="6198621" cy="35316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t="4789" b="11288"/>
          <a:stretch/>
        </p:blipFill>
        <p:spPr bwMode="auto">
          <a:xfrm>
            <a:off x="10158980" y="6139544"/>
            <a:ext cx="6880791" cy="34979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30147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туристические маршруты 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17702" t="11174" r="18290" b="25200"/>
          <a:stretch/>
        </p:blipFill>
        <p:spPr bwMode="auto">
          <a:xfrm>
            <a:off x="1697038" y="2784037"/>
            <a:ext cx="5937476" cy="38780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5392" t="12087" r="18034" b="17445"/>
          <a:stretch/>
        </p:blipFill>
        <p:spPr bwMode="auto">
          <a:xfrm>
            <a:off x="7508715" y="3660547"/>
            <a:ext cx="9081113" cy="530928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40514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туристические маршруты 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29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/>
          <a:srcRect l="5387" t="4789" r="27012" b="25428"/>
          <a:stretch/>
        </p:blipFill>
        <p:spPr bwMode="auto">
          <a:xfrm>
            <a:off x="1965958" y="2905413"/>
            <a:ext cx="8081122" cy="43517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18985" t="13911" r="26114" b="27708"/>
          <a:stretch/>
        </p:blipFill>
        <p:spPr bwMode="auto">
          <a:xfrm>
            <a:off x="10047081" y="3065417"/>
            <a:ext cx="7966597" cy="419172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355100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ФГОС ООО И ФГОС СОО ОБ ИНДИВИДУАЛЬНЫХ ПРОЕКТАХ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39590" y="2341756"/>
            <a:ext cx="14808820" cy="3523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Среди предметных результатов по курсу «География» присутствует умение решать практические задачи </a:t>
            </a:r>
            <a:r>
              <a:rPr lang="ru-RU" dirty="0" err="1" smtClean="0"/>
              <a:t>геоэкологического</a:t>
            </a:r>
            <a:r>
              <a:rPr lang="ru-RU" dirty="0" smtClean="0"/>
              <a:t> содержания для определения качества окружающей среды своей местности, путей ее сохранения и улучшения, задачи в сфере экономической географии для определения качества жизни человека, семьи и финансового благополучия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717288" y="4326673"/>
            <a:ext cx="13894419" cy="54290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Предметные образовательные результаты, зафиксированные во ФГОС СОО, ориентированы в том числе на организацию проектной деятельности обучающихся. </a:t>
            </a:r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По учебному предмету «География» (углубленный уровень) </a:t>
            </a:r>
          </a:p>
          <a:p>
            <a:r>
              <a:rPr lang="ru-RU" dirty="0" smtClean="0"/>
              <a:t>– «владение навыками познавательной, учебно-исследовательской и проектной деятельности, </a:t>
            </a:r>
            <a:r>
              <a:rPr lang="ru-RU" dirty="0" err="1" smtClean="0"/>
              <a:t>сформированность</a:t>
            </a:r>
            <a:r>
              <a:rPr lang="ru-RU" dirty="0" smtClean="0"/>
              <a:t> умений проводить учебные исследования, в том числе с использованием моделирования и проектирования как метода познания природных, социально-экономических и </a:t>
            </a:r>
            <a:r>
              <a:rPr lang="ru-RU" dirty="0" err="1" smtClean="0"/>
              <a:t>геоэкологических</a:t>
            </a:r>
            <a:r>
              <a:rPr lang="ru-RU" dirty="0" smtClean="0"/>
              <a:t> явлений и процессов: самостоятельно выбирать тему; определять проблему, цели и задачи исследования;</a:t>
            </a:r>
          </a:p>
          <a:p>
            <a:r>
              <a:rPr lang="ru-RU" dirty="0" smtClean="0"/>
              <a:t> формулировать гипотезу;</a:t>
            </a:r>
          </a:p>
          <a:p>
            <a:r>
              <a:rPr lang="ru-RU" dirty="0" smtClean="0"/>
              <a:t> составлять план исследования; </a:t>
            </a:r>
          </a:p>
          <a:p>
            <a:r>
              <a:rPr lang="ru-RU" dirty="0" smtClean="0"/>
              <a:t>определять инструментарий (в том числе инструменты </a:t>
            </a:r>
            <a:r>
              <a:rPr lang="ru-RU" dirty="0" err="1" smtClean="0"/>
              <a:t>геоинформационной</a:t>
            </a:r>
            <a:r>
              <a:rPr lang="ru-RU" dirty="0" smtClean="0"/>
              <a:t> системы) для сбора материалов и обработки результатов»;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туристические маршруты 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30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8466" t="10719" r="18674" b="12428"/>
          <a:stretch/>
        </p:blipFill>
        <p:spPr bwMode="auto">
          <a:xfrm>
            <a:off x="2422409" y="2905413"/>
            <a:ext cx="7119688" cy="433721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l="17445" t="10263" r="19188" b="29922"/>
          <a:stretch/>
        </p:blipFill>
        <p:spPr bwMode="auto">
          <a:xfrm>
            <a:off x="10029371" y="4281714"/>
            <a:ext cx="7769531" cy="4760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995777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31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325880" y="1438013"/>
            <a:ext cx="16687799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b="1" dirty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ЛИТЕРАТУРА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203554" y="2135898"/>
            <a:ext cx="13686020" cy="1617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1. Методические рекомендации по реализации в общеобразовательных организациях проектной деятельности в области финансовой грамотности /Рутковская Е. Л. (руководитель коллектива), Козлова А. А., </a:t>
            </a:r>
            <a:r>
              <a:rPr lang="ru-RU" dirty="0" err="1"/>
              <a:t>Королькова</a:t>
            </a:r>
            <a:r>
              <a:rPr lang="ru-RU" dirty="0"/>
              <a:t> Е. С., </a:t>
            </a:r>
            <a:r>
              <a:rPr lang="ru-RU" dirty="0" err="1"/>
              <a:t>Половникова</a:t>
            </a:r>
            <a:r>
              <a:rPr lang="ru-RU" dirty="0"/>
              <a:t> А. В., Сорокин А. А., </a:t>
            </a:r>
            <a:r>
              <a:rPr lang="ru-RU" dirty="0" err="1"/>
              <a:t>Штильман</a:t>
            </a:r>
            <a:r>
              <a:rPr lang="ru-RU" dirty="0"/>
              <a:t> Н. В — Банк России, 2023. — 141 с.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3554" y="4077325"/>
            <a:ext cx="13805941" cy="1998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2. </a:t>
            </a:r>
            <a:r>
              <a:rPr lang="ru-RU" dirty="0"/>
              <a:t>Проектная деятельность учителя географии. Проектирование урока :учебное пособие для вузов / В. Г. Суслов [и др.]; под редакцией В. Г. Суслова. —  2-е изд., </a:t>
            </a:r>
            <a:r>
              <a:rPr lang="ru-RU" dirty="0" err="1"/>
              <a:t>перераб</a:t>
            </a:r>
            <a:r>
              <a:rPr lang="ru-RU" dirty="0"/>
              <a:t>. и доп.  — Москва : Издательство </a:t>
            </a:r>
            <a:r>
              <a:rPr lang="ru-RU" dirty="0" err="1"/>
              <a:t>Юрайт</a:t>
            </a:r>
            <a:r>
              <a:rPr lang="ru-RU" dirty="0"/>
              <a:t>, 2024.  —  322 с. —  (Высшее образование). — ISBN 978-5-534-17534-9. — Текст : электронный // Образовательная платформа </a:t>
            </a:r>
            <a:r>
              <a:rPr lang="ru-RU" dirty="0" err="1"/>
              <a:t>Юрайт</a:t>
            </a:r>
            <a:r>
              <a:rPr lang="ru-RU" dirty="0"/>
              <a:t> [сайт]. — URL: https://urait.ru/bcode/533261 (дата обращения: 31.10.2024).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03554" y="6305926"/>
            <a:ext cx="13581089" cy="19983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3. </a:t>
            </a:r>
            <a:r>
              <a:rPr lang="ru-RU" dirty="0"/>
              <a:t>Сухоруков, В. Д.  Методика обучения географии : учебник и практикум для вузов / В. Д. Сухоруков, В. Г. Суслов. — 2-е изд., </a:t>
            </a:r>
            <a:r>
              <a:rPr lang="ru-RU" dirty="0" err="1"/>
              <a:t>перераб</a:t>
            </a:r>
            <a:r>
              <a:rPr lang="ru-RU" dirty="0"/>
              <a:t>. и доп. —  Москва : Издательство </a:t>
            </a:r>
            <a:r>
              <a:rPr lang="ru-RU" dirty="0" err="1"/>
              <a:t>Юрайт</a:t>
            </a:r>
            <a:r>
              <a:rPr lang="ru-RU" dirty="0"/>
              <a:t>, 2024. — 365 с. — (Высшее образование). — ISBN 978-5-534-12439-2. —  Текст : электронный // Образовательная платформа </a:t>
            </a:r>
            <a:r>
              <a:rPr lang="ru-RU" dirty="0" err="1"/>
              <a:t>Юрайт</a:t>
            </a:r>
            <a:r>
              <a:rPr lang="ru-RU" dirty="0"/>
              <a:t> [сайт]. — URL: https://urait.ru/bcode/536709 (дата обращения: 31.10.2024).</a:t>
            </a:r>
          </a:p>
        </p:txBody>
      </p:sp>
    </p:spTree>
    <p:extLst>
      <p:ext uri="{BB962C8B-B14F-4D97-AF65-F5344CB8AC3E}">
        <p14:creationId xmlns:p14="http://schemas.microsoft.com/office/powerpoint/2010/main" val="34306905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32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325880" y="1438013"/>
            <a:ext cx="16687799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b="1" dirty="0" smtClean="0">
                <a:solidFill>
                  <a:schemeClr val="tx1"/>
                </a:solidFill>
                <a:latin typeface="+mn-lt"/>
                <a:ea typeface="Tahoma"/>
                <a:cs typeface="Tahoma"/>
                <a:sym typeface="Tahoma"/>
              </a:rPr>
              <a:t>Рекомендуемые ресурсы  </a:t>
            </a:r>
            <a:endParaRPr lang="ru-RU" sz="3600" b="1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 rotWithShape="1">
          <a:blip r:embed="rId5"/>
          <a:srcRect l="32068" t="13436" r="33811" b="5544"/>
          <a:stretch/>
        </p:blipFill>
        <p:spPr bwMode="auto">
          <a:xfrm>
            <a:off x="10232571" y="2675839"/>
            <a:ext cx="3761014" cy="515376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/>
          <p:nvPr/>
        </p:nvPicPr>
        <p:blipFill rotWithShape="1">
          <a:blip r:embed="rId6"/>
          <a:srcRect l="33094" t="13910" r="33041" b="4904"/>
          <a:stretch/>
        </p:blipFill>
        <p:spPr bwMode="auto">
          <a:xfrm>
            <a:off x="2891392" y="2675839"/>
            <a:ext cx="4917294" cy="585856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559950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1" y="4196444"/>
            <a:ext cx="8827691" cy="75111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tx1"/>
                </a:solidFill>
                <a:ea typeface="Proxima Nova"/>
                <a:cs typeface="Proxima Nova"/>
                <a:sym typeface="Proxima Nova"/>
              </a:rPr>
              <a:t>Тема проектов для обучающихся 7 класса </a:t>
            </a:r>
            <a:endParaRPr lang="ru-RU" sz="3600" b="1" dirty="0">
              <a:solidFill>
                <a:schemeClr val="tx1"/>
              </a:solidFill>
              <a:ea typeface="Proxima Nova"/>
              <a:cs typeface="Proxima Nova"/>
              <a:sym typeface="Proxima Nov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4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87083" y="2653991"/>
            <a:ext cx="12890810" cy="2147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+mj-lt"/>
                <a:cs typeface="Times New Roman" pitchFamily="18" charset="0"/>
              </a:rPr>
              <a:t>География на купюрах</a:t>
            </a:r>
          </a:p>
          <a:p>
            <a:endParaRPr lang="ru-RU" sz="2800" dirty="0" smtClean="0">
              <a:latin typeface="+mj-lt"/>
              <a:cs typeface="Times New Roman" pitchFamily="18" charset="0"/>
            </a:endParaRPr>
          </a:p>
          <a:p>
            <a:r>
              <a:rPr lang="ru-RU" sz="2800" dirty="0" smtClean="0">
                <a:latin typeface="+mj-lt"/>
                <a:cs typeface="Times New Roman" pitchFamily="18" charset="0"/>
              </a:rPr>
              <a:t>Что могут рассказать банкноты  о своих народах </a:t>
            </a:r>
          </a:p>
          <a:p>
            <a:endParaRPr lang="ru-RU" dirty="0" smtClean="0"/>
          </a:p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872103" y="4348977"/>
          <a:ext cx="12648144" cy="58383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62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20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620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620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05029">
                <a:tc>
                  <a:txBody>
                    <a:bodyPr/>
                    <a:lstStyle/>
                    <a:p>
                      <a:r>
                        <a:rPr lang="ru-RU" dirty="0" smtClean="0"/>
                        <a:t>Тема проекта 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Личностные ОР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Метапредметные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Предметные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0579">
                <a:tc>
                  <a:txBody>
                    <a:bodyPr/>
                    <a:lstStyle/>
                    <a:p>
                      <a:r>
                        <a:rPr lang="ru-RU" dirty="0" smtClean="0"/>
                        <a:t>Чем похожи и чем отличаются купюры разных стран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 развитие познавательных интересов, активности, инициативности, любознательности и самостоятельности в познании финансовой грамотности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проводить по предложенному</a:t>
                      </a:r>
                    </a:p>
                    <a:p>
                      <a:r>
                        <a:rPr lang="ru-RU" dirty="0" smtClean="0"/>
                        <a:t>плану несложное исследование по установлению особенностей</a:t>
                      </a:r>
                    </a:p>
                    <a:p>
                      <a:r>
                        <a:rPr lang="ru-RU" dirty="0" smtClean="0"/>
                        <a:t>объекта изучения и связей между объектами; - анализировать и создавать текстовую, графическую, звуковую и видеоинформацию в соответствии с учебной задачей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- </a:t>
                      </a:r>
                      <a:r>
                        <a:rPr lang="ru-RU" dirty="0" err="1" smtClean="0"/>
                        <a:t>сформированность</a:t>
                      </a:r>
                      <a:r>
                        <a:rPr lang="ru-RU" dirty="0" smtClean="0"/>
                        <a:t> основ рационального поведения и обоснованного принятия решений (правильно использовать термины (деньги, виды денег, валюта); описывать виды и функции денег)  </a:t>
                      </a:r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 проекте «Инвестиции в человеческий капитал» для обучающихся 8 класса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5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78459" y="3077737"/>
            <a:ext cx="11597268" cy="4285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Надо разработать личный проект, в котором  будет описана программ инвестиций в развитие индивидуального человеческого капитала.</a:t>
            </a:r>
          </a:p>
          <a:p>
            <a:endParaRPr lang="ru-RU" dirty="0" smtClean="0"/>
          </a:p>
          <a:p>
            <a:r>
              <a:rPr lang="ru-RU" dirty="0" smtClean="0"/>
              <a:t>Для реализации проекта следует:</a:t>
            </a:r>
          </a:p>
          <a:p>
            <a:pPr>
              <a:buFontTx/>
              <a:buChar char="-"/>
            </a:pPr>
            <a:r>
              <a:rPr lang="ru-RU" dirty="0" smtClean="0"/>
              <a:t>  сформулировать проблему;</a:t>
            </a:r>
          </a:p>
          <a:p>
            <a:pPr>
              <a:buFontTx/>
              <a:buChar char="-"/>
            </a:pPr>
            <a:r>
              <a:rPr lang="ru-RU" dirty="0" smtClean="0"/>
              <a:t> определить цель проекта;</a:t>
            </a:r>
          </a:p>
          <a:p>
            <a:pPr>
              <a:buFontTx/>
              <a:buChar char="-"/>
            </a:pPr>
            <a:r>
              <a:rPr lang="ru-RU" dirty="0" smtClean="0"/>
              <a:t>- разработать программу развития ЧК через вложения в образование;</a:t>
            </a:r>
          </a:p>
          <a:p>
            <a:pPr>
              <a:buFontTx/>
              <a:buChar char="-"/>
            </a:pPr>
            <a:r>
              <a:rPr lang="ru-RU" dirty="0" smtClean="0"/>
              <a:t>- разработать программу развития ЧК через вложения в здоровье;</a:t>
            </a:r>
          </a:p>
          <a:p>
            <a:pPr>
              <a:buFontTx/>
              <a:buChar char="-"/>
            </a:pPr>
            <a:r>
              <a:rPr lang="ru-RU" dirty="0" smtClean="0"/>
              <a:t> разработать программу развития ЧК через вложения в налаживание связей и получение опыта</a:t>
            </a:r>
          </a:p>
          <a:p>
            <a:pPr>
              <a:buFontTx/>
              <a:buChar char="-"/>
            </a:pPr>
            <a:r>
              <a:rPr lang="ru-RU" dirty="0" smtClean="0"/>
              <a:t>- разработать общий план развития ЧК,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Национальные проекты России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в проектной деятельности  по Географии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6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5"/>
          <a:srcRect l="62084" t="46522" r="23678" b="34778"/>
          <a:stretch/>
        </p:blipFill>
        <p:spPr bwMode="auto">
          <a:xfrm flipV="1">
            <a:off x="10293149" y="3356798"/>
            <a:ext cx="2658353" cy="232447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6"/>
          <a:srcRect t="4789" b="27024"/>
          <a:stretch/>
        </p:blipFill>
        <p:spPr bwMode="auto">
          <a:xfrm>
            <a:off x="2277722" y="2829133"/>
            <a:ext cx="6808221" cy="34665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/>
          <p:cNvPicPr/>
          <p:nvPr/>
        </p:nvPicPr>
        <p:blipFill rotWithShape="1">
          <a:blip r:embed="rId7"/>
          <a:srcRect t="5701" b="10604"/>
          <a:stretch/>
        </p:blipFill>
        <p:spPr bwMode="auto">
          <a:xfrm>
            <a:off x="5689600" y="6295663"/>
            <a:ext cx="8374743" cy="37675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65494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О проекте «Возможности получения первого заработка для подростка»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для обучающихся 8 класса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7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10" name="Рисунок 9"/>
          <p:cNvPicPr/>
          <p:nvPr/>
        </p:nvPicPr>
        <p:blipFill>
          <a:blip r:embed="rId5"/>
          <a:srcRect l="62447" t="52866" r="18899" b="24841"/>
          <a:stretch>
            <a:fillRect/>
          </a:stretch>
        </p:blipFill>
        <p:spPr bwMode="auto">
          <a:xfrm>
            <a:off x="14251259" y="5508702"/>
            <a:ext cx="3149760" cy="2163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/>
          <a:srcRect t="4459" b="5732"/>
          <a:stretch>
            <a:fillRect/>
          </a:stretch>
        </p:blipFill>
        <p:spPr bwMode="auto">
          <a:xfrm>
            <a:off x="2341756" y="3055435"/>
            <a:ext cx="10103005" cy="6356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1251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возможностей курса внеурочной деятельности </a:t>
            </a:r>
          </a:p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«Россия – мои горизонты» для  проектной деятельности обучающихся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8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t="4140" b="7006"/>
          <a:stretch>
            <a:fillRect/>
          </a:stretch>
        </p:blipFill>
        <p:spPr bwMode="auto">
          <a:xfrm>
            <a:off x="1449659" y="3082079"/>
            <a:ext cx="11173521" cy="6173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/>
          <a:srcRect l="65165" t="51911" r="21806" b="27707"/>
          <a:stretch>
            <a:fillRect/>
          </a:stretch>
        </p:blipFill>
        <p:spPr bwMode="auto">
          <a:xfrm>
            <a:off x="14273562" y="5040351"/>
            <a:ext cx="2319454" cy="1962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"/>
          <p:cNvSpPr txBox="1"/>
          <p:nvPr/>
        </p:nvSpPr>
        <p:spPr>
          <a:xfrm>
            <a:off x="929871" y="1275801"/>
            <a:ext cx="16869031" cy="697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 algn="ctr">
              <a:buSzPts val="1400"/>
            </a:pP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Использование материалов портала </a:t>
            </a:r>
            <a:r>
              <a:rPr lang="ru-RU" sz="3600" dirty="0" err="1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МОИфинансы</a:t>
            </a:r>
            <a:r>
              <a:rPr lang="ru-RU" sz="3600" dirty="0" smtClean="0">
                <a:solidFill>
                  <a:schemeClr val="tx1"/>
                </a:solidFill>
                <a:ea typeface="Tahoma"/>
                <a:cs typeface="Tahoma"/>
                <a:sym typeface="Tahoma"/>
              </a:rPr>
              <a:t>    </a:t>
            </a:r>
            <a:endParaRPr lang="ru-RU" sz="3600" dirty="0">
              <a:solidFill>
                <a:schemeClr val="tx1"/>
              </a:solidFill>
              <a:ea typeface="Tahoma"/>
              <a:cs typeface="Tahoma"/>
              <a:sym typeface="Tahoma"/>
            </a:endParaRPr>
          </a:p>
        </p:txBody>
      </p:sp>
      <p:sp>
        <p:nvSpPr>
          <p:cNvPr id="107" name="Google Shape;107;p3"/>
          <p:cNvSpPr txBox="1">
            <a:spLocks noGrp="1"/>
          </p:cNvSpPr>
          <p:nvPr>
            <p:ph type="sldNum" idx="4294967295"/>
          </p:nvPr>
        </p:nvSpPr>
        <p:spPr>
          <a:xfrm>
            <a:off x="18199100" y="10063163"/>
            <a:ext cx="773113" cy="473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noAutofit/>
          </a:bodyPr>
          <a:lstStyle/>
          <a:p>
            <a:fld id="{00000000-1234-1234-1234-123412341234}" type="slidenum">
              <a:rPr lang="ru-RU" b="1">
                <a:solidFill>
                  <a:schemeClr val="bg1"/>
                </a:solidFill>
                <a:latin typeface="Proxima Nova Rg" panose="02000506030000020004" pitchFamily="2" charset="0"/>
              </a:rPr>
              <a:pPr/>
              <a:t>9</a:t>
            </a:fld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71" y="303868"/>
            <a:ext cx="6983566" cy="594204"/>
          </a:xfrm>
          <a:prstGeom prst="rect">
            <a:avLst/>
          </a:prstGeom>
        </p:spPr>
      </p:pic>
      <p:sp>
        <p:nvSpPr>
          <p:cNvPr id="6" name="Google Shape;108;p3"/>
          <p:cNvSpPr txBox="1"/>
          <p:nvPr/>
        </p:nvSpPr>
        <p:spPr>
          <a:xfrm>
            <a:off x="1325880" y="3847028"/>
            <a:ext cx="15933420" cy="57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r>
              <a:rPr lang="ru-RU" sz="2800" dirty="0" smtClean="0"/>
              <a:t> </a:t>
            </a:r>
          </a:p>
        </p:txBody>
      </p:sp>
      <p:sp>
        <p:nvSpPr>
          <p:cNvPr id="8" name="Google Shape;108;p3"/>
          <p:cNvSpPr txBox="1"/>
          <p:nvPr/>
        </p:nvSpPr>
        <p:spPr>
          <a:xfrm>
            <a:off x="1070516" y="2408663"/>
            <a:ext cx="16943163" cy="155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2534" tIns="71248" rIns="142534" bIns="71248" anchor="t" anchorCtr="0">
            <a:spAutoFit/>
          </a:bodyPr>
          <a:lstStyle/>
          <a:p>
            <a:pPr>
              <a:buSzPts val="1400"/>
            </a:pPr>
            <a:endParaRPr lang="ru-RU" sz="36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  <a:p>
            <a:pPr>
              <a:buSzPts val="1400"/>
            </a:pPr>
            <a:endParaRPr lang="ru-RU" sz="2800" dirty="0" smtClean="0">
              <a:solidFill>
                <a:schemeClr val="tx1"/>
              </a:solidFill>
              <a:latin typeface="+mn-lt"/>
              <a:ea typeface="Tahoma"/>
              <a:cs typeface="Tahoma"/>
              <a:sym typeface="Tahoma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5"/>
          <a:srcRect t="4777" b="14650"/>
          <a:stretch>
            <a:fillRect/>
          </a:stretch>
        </p:blipFill>
        <p:spPr bwMode="auto">
          <a:xfrm>
            <a:off x="959008" y="2408664"/>
            <a:ext cx="6222377" cy="3724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6"/>
          <a:srcRect t="5733" b="39490"/>
          <a:stretch>
            <a:fillRect/>
          </a:stretch>
        </p:blipFill>
        <p:spPr bwMode="auto">
          <a:xfrm>
            <a:off x="1226634" y="6222381"/>
            <a:ext cx="12868507" cy="3813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7"/>
          <a:srcRect l="3971" t="25796" r="5282" b="27707"/>
          <a:stretch>
            <a:fillRect/>
          </a:stretch>
        </p:blipFill>
        <p:spPr bwMode="auto">
          <a:xfrm>
            <a:off x="7716644" y="2520176"/>
            <a:ext cx="10682868" cy="332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/>
          <p:cNvPicPr/>
          <p:nvPr/>
        </p:nvPicPr>
        <p:blipFill>
          <a:blip r:embed="rId8"/>
          <a:srcRect l="62805" t="52866" r="19792" b="28344"/>
          <a:stretch>
            <a:fillRect/>
          </a:stretch>
        </p:blipFill>
        <p:spPr bwMode="auto">
          <a:xfrm>
            <a:off x="15637751" y="6936059"/>
            <a:ext cx="2226504" cy="1650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22962531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2683</TotalTime>
  <Words>907</Words>
  <Application>Microsoft Office PowerPoint</Application>
  <PresentationFormat>Произвольный</PresentationFormat>
  <Paragraphs>190</Paragraphs>
  <Slides>33</Slides>
  <Notes>33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Proxima Nova Rg</vt:lpstr>
      <vt:lpstr>Calibri</vt:lpstr>
      <vt:lpstr>Tahoma</vt:lpstr>
      <vt:lpstr>Proxima Nova</vt:lpstr>
      <vt:lpstr>Arial</vt:lpstr>
      <vt:lpstr>Times New Roman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Торичко Роман Анатольевич</dc:creator>
  <cp:lastModifiedBy>user</cp:lastModifiedBy>
  <cp:revision>344</cp:revision>
  <dcterms:created xsi:type="dcterms:W3CDTF">2003-02-28T13:27:04Z</dcterms:created>
  <dcterms:modified xsi:type="dcterms:W3CDTF">2024-10-31T09:26:34Z</dcterms:modified>
</cp:coreProperties>
</file>