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521" r:id="rId3"/>
    <p:sldId id="515" r:id="rId4"/>
    <p:sldId id="522" r:id="rId5"/>
    <p:sldId id="517" r:id="rId6"/>
    <p:sldId id="523" r:id="rId7"/>
    <p:sldId id="547" r:id="rId8"/>
    <p:sldId id="548" r:id="rId9"/>
    <p:sldId id="513" r:id="rId10"/>
    <p:sldId id="474" r:id="rId11"/>
    <p:sldId id="519" r:id="rId12"/>
    <p:sldId id="520" r:id="rId13"/>
    <p:sldId id="525" r:id="rId14"/>
    <p:sldId id="524" r:id="rId15"/>
    <p:sldId id="530" r:id="rId16"/>
    <p:sldId id="526" r:id="rId17"/>
    <p:sldId id="527" r:id="rId18"/>
    <p:sldId id="528" r:id="rId19"/>
    <p:sldId id="533" r:id="rId20"/>
    <p:sldId id="529" r:id="rId21"/>
    <p:sldId id="539" r:id="rId22"/>
    <p:sldId id="540" r:id="rId23"/>
    <p:sldId id="541" r:id="rId24"/>
    <p:sldId id="531" r:id="rId25"/>
    <p:sldId id="549" r:id="rId26"/>
    <p:sldId id="542" r:id="rId27"/>
    <p:sldId id="543" r:id="rId28"/>
    <p:sldId id="544" r:id="rId29"/>
    <p:sldId id="532" r:id="rId30"/>
    <p:sldId id="534" r:id="rId31"/>
    <p:sldId id="535" r:id="rId32"/>
    <p:sldId id="536" r:id="rId33"/>
    <p:sldId id="537" r:id="rId34"/>
    <p:sldId id="538" r:id="rId35"/>
    <p:sldId id="545" r:id="rId36"/>
    <p:sldId id="546" r:id="rId37"/>
    <p:sldId id="500" r:id="rId38"/>
    <p:sldId id="512" r:id="rId39"/>
  </p:sldIdLst>
  <p:sldSz cx="18972213" cy="10691813"/>
  <p:notesSz cx="6858000" cy="9144000"/>
  <p:embeddedFontLst>
    <p:embeddedFont>
      <p:font typeface="Proxima Nova" panose="020B0604020202020204" charset="0"/>
      <p:regular r:id="rId41"/>
      <p:bold r:id="rId42"/>
      <p:italic r:id="rId43"/>
      <p:boldItalic r:id="rId44"/>
    </p:embeddedFont>
    <p:embeddedFont>
      <p:font typeface="Candara" panose="020E0502030303020204" pitchFamily="34" charset="0"/>
      <p:regular r:id="rId45"/>
      <p:bold r:id="rId46"/>
      <p:italic r:id="rId47"/>
      <p:boldItalic r:id="rId48"/>
    </p:embeddedFont>
    <p:embeddedFont>
      <p:font typeface="Arial Narrow" panose="020B0606020202030204" pitchFamily="34" charset="0"/>
      <p:regular r:id="rId49"/>
      <p:bold r:id="rId50"/>
      <p:italic r:id="rId51"/>
      <p:boldItalic r:id="rId52"/>
    </p:embeddedFont>
    <p:embeddedFont>
      <p:font typeface="Proxima Nova Rg" panose="02000506030000020004" charset="0"/>
      <p:regular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54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7" roundtripDataSignature="AMtx7mg14KWEQAwqBeKW3ZawvbmYUjr6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вренова" initials="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7"/>
    <a:srgbClr val="FF7619"/>
    <a:srgbClr val="DA0058"/>
    <a:srgbClr val="003399"/>
    <a:srgbClr val="EE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8"/>
  </p:normalViewPr>
  <p:slideViewPr>
    <p:cSldViewPr snapToGrid="0">
      <p:cViewPr varScale="1">
        <p:scale>
          <a:sx n="71" d="100"/>
          <a:sy n="71" d="100"/>
        </p:scale>
        <p:origin x="564" y="84"/>
      </p:cViewPr>
      <p:guideLst>
        <p:guide orient="horz" pos="1266"/>
        <p:guide pos="10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11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108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11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image" Target="../media/image25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8B3692-87EB-4647-9D8F-9DBD28228B0A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5DA8572-6D32-46A1-B851-E035CE6A5E81}">
      <dgm:prSet phldrT="[Текст]"/>
      <dgm:spPr/>
      <dgm:t>
        <a:bodyPr/>
        <a:lstStyle/>
        <a:p>
          <a:pPr algn="ctr"/>
          <a:r>
            <a:rPr lang="ru-RU" dirty="0" smtClean="0"/>
            <a:t>Развитие продуктивных навыков и приемов учебной работы</a:t>
          </a:r>
          <a:endParaRPr lang="ru-RU" dirty="0"/>
        </a:p>
      </dgm:t>
    </dgm:pt>
    <dgm:pt modelId="{B9D7C31D-3989-4B1A-8A86-79A3F9CAC95E}" type="parTrans" cxnId="{976A2DF9-FD72-45D7-A094-1ECCEFCFF226}">
      <dgm:prSet/>
      <dgm:spPr/>
      <dgm:t>
        <a:bodyPr/>
        <a:lstStyle/>
        <a:p>
          <a:endParaRPr lang="ru-RU"/>
        </a:p>
      </dgm:t>
    </dgm:pt>
    <dgm:pt modelId="{909BB8F3-2971-4548-BE34-C0B6700E5E12}" type="sibTrans" cxnId="{976A2DF9-FD72-45D7-A094-1ECCEFCFF226}">
      <dgm:prSet/>
      <dgm:spPr/>
      <dgm:t>
        <a:bodyPr/>
        <a:lstStyle/>
        <a:p>
          <a:endParaRPr lang="ru-RU"/>
        </a:p>
      </dgm:t>
    </dgm:pt>
    <dgm:pt modelId="{32CAA3A0-10E8-4CA6-9046-D4F63FE10C10}">
      <dgm:prSet/>
      <dgm:spPr/>
      <dgm:t>
        <a:bodyPr/>
        <a:lstStyle/>
        <a:p>
          <a:r>
            <a:rPr lang="ru-RU" b="0" i="0" dirty="0" smtClean="0"/>
            <a:t>Способность к планированию и выполнению действий про себя, во внутреннем плане</a:t>
          </a:r>
          <a:endParaRPr lang="ru-RU" b="0" i="0" dirty="0"/>
        </a:p>
      </dgm:t>
    </dgm:pt>
    <dgm:pt modelId="{5F6B6B52-B934-4B1D-B27D-CAC51E9988E3}" type="parTrans" cxnId="{8E82D2D6-0001-4B62-AED7-EA8EF7D36F7A}">
      <dgm:prSet/>
      <dgm:spPr/>
      <dgm:t>
        <a:bodyPr/>
        <a:lstStyle/>
        <a:p>
          <a:endParaRPr lang="ru-RU"/>
        </a:p>
      </dgm:t>
    </dgm:pt>
    <dgm:pt modelId="{6D9372B0-B707-4350-88E4-3828C49A4C33}" type="sibTrans" cxnId="{8E82D2D6-0001-4B62-AED7-EA8EF7D36F7A}">
      <dgm:prSet/>
      <dgm:spPr/>
      <dgm:t>
        <a:bodyPr/>
        <a:lstStyle/>
        <a:p>
          <a:endParaRPr lang="ru-RU"/>
        </a:p>
      </dgm:t>
    </dgm:pt>
    <dgm:pt modelId="{AC7520C0-D138-4809-B1C0-4F9CE34B9ABF}">
      <dgm:prSet/>
      <dgm:spPr/>
      <dgm:t>
        <a:bodyPr/>
        <a:lstStyle/>
        <a:p>
          <a:pPr rtl="0"/>
          <a:r>
            <a:rPr lang="ru-RU" b="0" i="0" dirty="0" smtClean="0"/>
            <a:t>Становление адекватной самооценки, развитие критичности по отношению к себе и окружающим</a:t>
          </a:r>
          <a:endParaRPr lang="ru-RU" b="0" i="0" dirty="0"/>
        </a:p>
      </dgm:t>
    </dgm:pt>
    <dgm:pt modelId="{F76DEC02-00D6-46CC-BD44-51010BB81970}" type="parTrans" cxnId="{574FC3A4-8D68-46A9-8C77-1510367260A1}">
      <dgm:prSet/>
      <dgm:spPr/>
      <dgm:t>
        <a:bodyPr/>
        <a:lstStyle/>
        <a:p>
          <a:endParaRPr lang="ru-RU"/>
        </a:p>
      </dgm:t>
    </dgm:pt>
    <dgm:pt modelId="{49948B0E-87FD-43D8-822D-E5DBDC2B9E0B}" type="sibTrans" cxnId="{574FC3A4-8D68-46A9-8C77-1510367260A1}">
      <dgm:prSet/>
      <dgm:spPr/>
      <dgm:t>
        <a:bodyPr/>
        <a:lstStyle/>
        <a:p>
          <a:endParaRPr lang="ru-RU"/>
        </a:p>
      </dgm:t>
    </dgm:pt>
    <dgm:pt modelId="{DD819E18-B7C0-4C15-B673-3EEDA5F59C1E}">
      <dgm:prSet/>
      <dgm:spPr/>
      <dgm:t>
        <a:bodyPr/>
        <a:lstStyle/>
        <a:p>
          <a:r>
            <a:rPr lang="ru-RU" b="0" i="0" dirty="0" smtClean="0"/>
            <a:t>Усвоение социальных норм</a:t>
          </a:r>
          <a:endParaRPr lang="ru-RU" dirty="0"/>
        </a:p>
      </dgm:t>
    </dgm:pt>
    <dgm:pt modelId="{C8B69B25-4446-42F3-91FE-ACE2DD247AB9}" type="parTrans" cxnId="{3C9D5519-12C9-49AD-86A9-3B6851FC5478}">
      <dgm:prSet/>
      <dgm:spPr/>
      <dgm:t>
        <a:bodyPr/>
        <a:lstStyle/>
        <a:p>
          <a:endParaRPr lang="ru-RU"/>
        </a:p>
      </dgm:t>
    </dgm:pt>
    <dgm:pt modelId="{8E49E079-D24E-4ECF-99C0-CFFCA29A0F50}" type="sibTrans" cxnId="{3C9D5519-12C9-49AD-86A9-3B6851FC5478}">
      <dgm:prSet/>
      <dgm:spPr/>
      <dgm:t>
        <a:bodyPr/>
        <a:lstStyle/>
        <a:p>
          <a:endParaRPr lang="ru-RU"/>
        </a:p>
      </dgm:t>
    </dgm:pt>
    <dgm:pt modelId="{8361507E-3BD1-4E7D-92D6-D7CBA1EA8DF2}">
      <dgm:prSet phldrT="[Текст]"/>
      <dgm:spPr/>
      <dgm:t>
        <a:bodyPr/>
        <a:lstStyle/>
        <a:p>
          <a:pPr algn="ctr"/>
          <a:r>
            <a:rPr lang="ru-RU" dirty="0" smtClean="0"/>
            <a:t>Развитие устойчивых познавательных потребностей</a:t>
          </a:r>
          <a:endParaRPr lang="ru-RU" dirty="0"/>
        </a:p>
      </dgm:t>
    </dgm:pt>
    <dgm:pt modelId="{BF38C823-B882-4FEC-A8B4-6A1ED2BBB40C}" type="sibTrans" cxnId="{AD3409F9-86CD-4821-A132-2ECD739D2EE6}">
      <dgm:prSet/>
      <dgm:spPr/>
      <dgm:t>
        <a:bodyPr/>
        <a:lstStyle/>
        <a:p>
          <a:endParaRPr lang="ru-RU"/>
        </a:p>
      </dgm:t>
    </dgm:pt>
    <dgm:pt modelId="{89784E5C-D287-43C1-BC24-BFEBEC1F0778}" type="parTrans" cxnId="{AD3409F9-86CD-4821-A132-2ECD739D2EE6}">
      <dgm:prSet/>
      <dgm:spPr/>
      <dgm:t>
        <a:bodyPr/>
        <a:lstStyle/>
        <a:p>
          <a:endParaRPr lang="ru-RU"/>
        </a:p>
      </dgm:t>
    </dgm:pt>
    <dgm:pt modelId="{48B8AEEB-C08D-49FF-A273-F31D6F4C2661}">
      <dgm:prSet/>
      <dgm:spPr/>
      <dgm:t>
        <a:bodyPr/>
        <a:lstStyle/>
        <a:p>
          <a:r>
            <a:rPr lang="ru-RU" b="0" i="0" dirty="0" smtClean="0"/>
            <a:t>Развитие навыков самоконтроля, самоорганизации и </a:t>
          </a:r>
          <a:r>
            <a:rPr lang="ru-RU" b="0" i="0" dirty="0" err="1" smtClean="0"/>
            <a:t>саморегуляции</a:t>
          </a:r>
          <a:endParaRPr lang="ru-RU" dirty="0"/>
        </a:p>
      </dgm:t>
    </dgm:pt>
    <dgm:pt modelId="{452237E3-20B1-4D89-B9E1-00885E077D88}" type="parTrans" cxnId="{0AC4148E-9EF6-4FFD-9584-1286D07A12A5}">
      <dgm:prSet/>
      <dgm:spPr/>
      <dgm:t>
        <a:bodyPr/>
        <a:lstStyle/>
        <a:p>
          <a:endParaRPr lang="ru-RU"/>
        </a:p>
      </dgm:t>
    </dgm:pt>
    <dgm:pt modelId="{925D44A9-0704-4EF0-971F-376D4D780A62}" type="sibTrans" cxnId="{0AC4148E-9EF6-4FFD-9584-1286D07A12A5}">
      <dgm:prSet/>
      <dgm:spPr/>
      <dgm:t>
        <a:bodyPr/>
        <a:lstStyle/>
        <a:p>
          <a:endParaRPr lang="ru-RU"/>
        </a:p>
      </dgm:t>
    </dgm:pt>
    <dgm:pt modelId="{B7C040E8-4897-4069-A0CE-E82C39E75746}" type="pres">
      <dgm:prSet presAssocID="{2A8B3692-87EB-4647-9D8F-9DBD28228B0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4BD1E0-9909-4C9B-86BD-F0FF81E3E9D0}" type="pres">
      <dgm:prSet presAssocID="{8361507E-3BD1-4E7D-92D6-D7CBA1EA8D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76E3B-4096-4DA6-B633-4988AF7CB589}" type="pres">
      <dgm:prSet presAssocID="{BF38C823-B882-4FEC-A8B4-6A1ED2BBB40C}" presName="sibTrans" presStyleCnt="0"/>
      <dgm:spPr/>
      <dgm:t>
        <a:bodyPr/>
        <a:lstStyle/>
        <a:p>
          <a:endParaRPr lang="ru-RU"/>
        </a:p>
      </dgm:t>
    </dgm:pt>
    <dgm:pt modelId="{A96D5EEF-B469-432C-8101-584C8EEAD568}" type="pres">
      <dgm:prSet presAssocID="{AC7520C0-D138-4809-B1C0-4F9CE34B9AB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8AD3C-F279-41C5-87FD-B4986B53C6D0}" type="pres">
      <dgm:prSet presAssocID="{49948B0E-87FD-43D8-822D-E5DBDC2B9E0B}" presName="sibTrans" presStyleCnt="0"/>
      <dgm:spPr/>
      <dgm:t>
        <a:bodyPr/>
        <a:lstStyle/>
        <a:p>
          <a:endParaRPr lang="ru-RU"/>
        </a:p>
      </dgm:t>
    </dgm:pt>
    <dgm:pt modelId="{2B417CEF-8590-4D31-8597-603A74915C7C}" type="pres">
      <dgm:prSet presAssocID="{B5DA8572-6D32-46A1-B851-E035CE6A5E8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FE113-D6A0-4F19-869E-1FFA8FD0742B}" type="pres">
      <dgm:prSet presAssocID="{909BB8F3-2971-4548-BE34-C0B6700E5E12}" presName="sibTrans" presStyleCnt="0"/>
      <dgm:spPr/>
      <dgm:t>
        <a:bodyPr/>
        <a:lstStyle/>
        <a:p>
          <a:endParaRPr lang="ru-RU"/>
        </a:p>
      </dgm:t>
    </dgm:pt>
    <dgm:pt modelId="{4384AFA6-EE7F-4093-8D8D-5C98CD771DBD}" type="pres">
      <dgm:prSet presAssocID="{48B8AEEB-C08D-49FF-A273-F31D6F4C266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EE248-C3D1-4899-A0F6-0A9E7F84BF28}" type="pres">
      <dgm:prSet presAssocID="{925D44A9-0704-4EF0-971F-376D4D780A62}" presName="sibTrans" presStyleCnt="0"/>
      <dgm:spPr/>
      <dgm:t>
        <a:bodyPr/>
        <a:lstStyle/>
        <a:p>
          <a:endParaRPr lang="ru-RU"/>
        </a:p>
      </dgm:t>
    </dgm:pt>
    <dgm:pt modelId="{60DF7B03-BFF7-4F3E-869E-3301451263EC}" type="pres">
      <dgm:prSet presAssocID="{DD819E18-B7C0-4C15-B673-3EEDA5F59C1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04D13-9201-4085-89AC-0821A60F4462}" type="pres">
      <dgm:prSet presAssocID="{8E49E079-D24E-4ECF-99C0-CFFCA29A0F50}" presName="sibTrans" presStyleCnt="0"/>
      <dgm:spPr/>
      <dgm:t>
        <a:bodyPr/>
        <a:lstStyle/>
        <a:p>
          <a:endParaRPr lang="ru-RU"/>
        </a:p>
      </dgm:t>
    </dgm:pt>
    <dgm:pt modelId="{9A1A2614-4EE8-4AC3-A394-5A8B323C2694}" type="pres">
      <dgm:prSet presAssocID="{32CAA3A0-10E8-4CA6-9046-D4F63FE10C1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3409F9-86CD-4821-A132-2ECD739D2EE6}" srcId="{2A8B3692-87EB-4647-9D8F-9DBD28228B0A}" destId="{8361507E-3BD1-4E7D-92D6-D7CBA1EA8DF2}" srcOrd="0" destOrd="0" parTransId="{89784E5C-D287-43C1-BC24-BFEBEC1F0778}" sibTransId="{BF38C823-B882-4FEC-A8B4-6A1ED2BBB40C}"/>
    <dgm:cxn modelId="{3C9D5519-12C9-49AD-86A9-3B6851FC5478}" srcId="{2A8B3692-87EB-4647-9D8F-9DBD28228B0A}" destId="{DD819E18-B7C0-4C15-B673-3EEDA5F59C1E}" srcOrd="4" destOrd="0" parTransId="{C8B69B25-4446-42F3-91FE-ACE2DD247AB9}" sibTransId="{8E49E079-D24E-4ECF-99C0-CFFCA29A0F50}"/>
    <dgm:cxn modelId="{9219D57D-870C-4E52-A11D-62AB821E6893}" type="presOf" srcId="{2A8B3692-87EB-4647-9D8F-9DBD28228B0A}" destId="{B7C040E8-4897-4069-A0CE-E82C39E75746}" srcOrd="0" destOrd="0" presId="urn:microsoft.com/office/officeart/2005/8/layout/default"/>
    <dgm:cxn modelId="{DB46E9B7-9D49-470B-98F9-1E5F167AFFBA}" type="presOf" srcId="{32CAA3A0-10E8-4CA6-9046-D4F63FE10C10}" destId="{9A1A2614-4EE8-4AC3-A394-5A8B323C2694}" srcOrd="0" destOrd="0" presId="urn:microsoft.com/office/officeart/2005/8/layout/default"/>
    <dgm:cxn modelId="{D15843AF-781A-4911-A615-0BC5A4658FB0}" type="presOf" srcId="{B5DA8572-6D32-46A1-B851-E035CE6A5E81}" destId="{2B417CEF-8590-4D31-8597-603A74915C7C}" srcOrd="0" destOrd="0" presId="urn:microsoft.com/office/officeart/2005/8/layout/default"/>
    <dgm:cxn modelId="{DD7D4DBC-C80B-4FA7-9908-C5D8D6A6CF59}" type="presOf" srcId="{48B8AEEB-C08D-49FF-A273-F31D6F4C2661}" destId="{4384AFA6-EE7F-4093-8D8D-5C98CD771DBD}" srcOrd="0" destOrd="0" presId="urn:microsoft.com/office/officeart/2005/8/layout/default"/>
    <dgm:cxn modelId="{5032273A-A2A1-4C5D-A86C-09899FE98AA2}" type="presOf" srcId="{DD819E18-B7C0-4C15-B673-3EEDA5F59C1E}" destId="{60DF7B03-BFF7-4F3E-869E-3301451263EC}" srcOrd="0" destOrd="0" presId="urn:microsoft.com/office/officeart/2005/8/layout/default"/>
    <dgm:cxn modelId="{976A2DF9-FD72-45D7-A094-1ECCEFCFF226}" srcId="{2A8B3692-87EB-4647-9D8F-9DBD28228B0A}" destId="{B5DA8572-6D32-46A1-B851-E035CE6A5E81}" srcOrd="2" destOrd="0" parTransId="{B9D7C31D-3989-4B1A-8A86-79A3F9CAC95E}" sibTransId="{909BB8F3-2971-4548-BE34-C0B6700E5E12}"/>
    <dgm:cxn modelId="{8C0DFCD8-1874-4A8A-A2B7-8BCB89673CDF}" type="presOf" srcId="{8361507E-3BD1-4E7D-92D6-D7CBA1EA8DF2}" destId="{094BD1E0-9909-4C9B-86BD-F0FF81E3E9D0}" srcOrd="0" destOrd="0" presId="urn:microsoft.com/office/officeart/2005/8/layout/default"/>
    <dgm:cxn modelId="{0764BB61-4486-49E7-9CCE-418E75F1DF2E}" type="presOf" srcId="{AC7520C0-D138-4809-B1C0-4F9CE34B9ABF}" destId="{A96D5EEF-B469-432C-8101-584C8EEAD568}" srcOrd="0" destOrd="0" presId="urn:microsoft.com/office/officeart/2005/8/layout/default"/>
    <dgm:cxn modelId="{0AC4148E-9EF6-4FFD-9584-1286D07A12A5}" srcId="{2A8B3692-87EB-4647-9D8F-9DBD28228B0A}" destId="{48B8AEEB-C08D-49FF-A273-F31D6F4C2661}" srcOrd="3" destOrd="0" parTransId="{452237E3-20B1-4D89-B9E1-00885E077D88}" sibTransId="{925D44A9-0704-4EF0-971F-376D4D780A62}"/>
    <dgm:cxn modelId="{8E82D2D6-0001-4B62-AED7-EA8EF7D36F7A}" srcId="{2A8B3692-87EB-4647-9D8F-9DBD28228B0A}" destId="{32CAA3A0-10E8-4CA6-9046-D4F63FE10C10}" srcOrd="5" destOrd="0" parTransId="{5F6B6B52-B934-4B1D-B27D-CAC51E9988E3}" sibTransId="{6D9372B0-B707-4350-88E4-3828C49A4C33}"/>
    <dgm:cxn modelId="{574FC3A4-8D68-46A9-8C77-1510367260A1}" srcId="{2A8B3692-87EB-4647-9D8F-9DBD28228B0A}" destId="{AC7520C0-D138-4809-B1C0-4F9CE34B9ABF}" srcOrd="1" destOrd="0" parTransId="{F76DEC02-00D6-46CC-BD44-51010BB81970}" sibTransId="{49948B0E-87FD-43D8-822D-E5DBDC2B9E0B}"/>
    <dgm:cxn modelId="{E0B40EA2-8C3F-483E-9234-CFD276BBD38F}" type="presParOf" srcId="{B7C040E8-4897-4069-A0CE-E82C39E75746}" destId="{094BD1E0-9909-4C9B-86BD-F0FF81E3E9D0}" srcOrd="0" destOrd="0" presId="urn:microsoft.com/office/officeart/2005/8/layout/default"/>
    <dgm:cxn modelId="{AB0941A0-AD1D-4FDE-B31D-6D519328434E}" type="presParOf" srcId="{B7C040E8-4897-4069-A0CE-E82C39E75746}" destId="{EB276E3B-4096-4DA6-B633-4988AF7CB589}" srcOrd="1" destOrd="0" presId="urn:microsoft.com/office/officeart/2005/8/layout/default"/>
    <dgm:cxn modelId="{71054477-2F0B-45BE-8C6F-EBEDF2B70141}" type="presParOf" srcId="{B7C040E8-4897-4069-A0CE-E82C39E75746}" destId="{A96D5EEF-B469-432C-8101-584C8EEAD568}" srcOrd="2" destOrd="0" presId="urn:microsoft.com/office/officeart/2005/8/layout/default"/>
    <dgm:cxn modelId="{0642DAC1-7C2E-4DF0-BE35-C35E875A029D}" type="presParOf" srcId="{B7C040E8-4897-4069-A0CE-E82C39E75746}" destId="{6D78AD3C-F279-41C5-87FD-B4986B53C6D0}" srcOrd="3" destOrd="0" presId="urn:microsoft.com/office/officeart/2005/8/layout/default"/>
    <dgm:cxn modelId="{0DDE5221-9971-45F8-96E4-584EEFAEA39A}" type="presParOf" srcId="{B7C040E8-4897-4069-A0CE-E82C39E75746}" destId="{2B417CEF-8590-4D31-8597-603A74915C7C}" srcOrd="4" destOrd="0" presId="urn:microsoft.com/office/officeart/2005/8/layout/default"/>
    <dgm:cxn modelId="{C546E0E0-864F-4853-8B1F-87914521ADA9}" type="presParOf" srcId="{B7C040E8-4897-4069-A0CE-E82C39E75746}" destId="{91AFE113-D6A0-4F19-869E-1FFA8FD0742B}" srcOrd="5" destOrd="0" presId="urn:microsoft.com/office/officeart/2005/8/layout/default"/>
    <dgm:cxn modelId="{F8377AA5-AD73-4F33-AA33-EBDDEBF75644}" type="presParOf" srcId="{B7C040E8-4897-4069-A0CE-E82C39E75746}" destId="{4384AFA6-EE7F-4093-8D8D-5C98CD771DBD}" srcOrd="6" destOrd="0" presId="urn:microsoft.com/office/officeart/2005/8/layout/default"/>
    <dgm:cxn modelId="{3A95AA0D-ABF2-462E-92EB-BA787BE822D2}" type="presParOf" srcId="{B7C040E8-4897-4069-A0CE-E82C39E75746}" destId="{849EE248-C3D1-4899-A0F6-0A9E7F84BF28}" srcOrd="7" destOrd="0" presId="urn:microsoft.com/office/officeart/2005/8/layout/default"/>
    <dgm:cxn modelId="{CDD40A4D-377D-4A2D-9951-88BD9AA2586F}" type="presParOf" srcId="{B7C040E8-4897-4069-A0CE-E82C39E75746}" destId="{60DF7B03-BFF7-4F3E-869E-3301451263EC}" srcOrd="8" destOrd="0" presId="urn:microsoft.com/office/officeart/2005/8/layout/default"/>
    <dgm:cxn modelId="{4B3E8E75-F2B1-491B-A431-828413B98656}" type="presParOf" srcId="{B7C040E8-4897-4069-A0CE-E82C39E75746}" destId="{CEA04D13-9201-4085-89AC-0821A60F4462}" srcOrd="9" destOrd="0" presId="urn:microsoft.com/office/officeart/2005/8/layout/default"/>
    <dgm:cxn modelId="{AF9E72FA-84FA-4D44-9D44-5F1DAA1A8CB2}" type="presParOf" srcId="{B7C040E8-4897-4069-A0CE-E82C39E75746}" destId="{9A1A2614-4EE8-4AC3-A394-5A8B323C269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7319A1-C62B-4915-BA49-E7615616E4A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059F43-0A0C-41E9-B35F-492656142208}">
      <dgm:prSet phldrT="[Текст]"/>
      <dgm:spPr>
        <a:solidFill>
          <a:srgbClr val="009657"/>
        </a:solidFill>
        <a:ln>
          <a:solidFill>
            <a:srgbClr val="009657"/>
          </a:solidFill>
        </a:ln>
      </dgm:spPr>
      <dgm:t>
        <a:bodyPr vert="horz"/>
        <a:lstStyle/>
        <a:p>
          <a:r>
            <a:rPr lang="ru-RU" dirty="0" smtClean="0">
              <a:solidFill>
                <a:schemeClr val="bg1"/>
              </a:solidFill>
              <a:latin typeface="+mn-lt"/>
            </a:rPr>
            <a:t>Отбор современных педагогических технологий</a:t>
          </a:r>
          <a:r>
            <a:rPr lang="ru-RU" dirty="0" smtClean="0">
              <a:solidFill>
                <a:schemeClr val="bg1"/>
              </a:solidFill>
            </a:rPr>
            <a:t> </a:t>
          </a:r>
          <a:endParaRPr lang="ru-RU" dirty="0">
            <a:solidFill>
              <a:schemeClr val="bg1"/>
            </a:solidFill>
            <a:latin typeface="+mn-lt"/>
          </a:endParaRPr>
        </a:p>
      </dgm:t>
    </dgm:pt>
    <dgm:pt modelId="{564162FD-BD7D-46DD-8755-2EF4615A40AD}" type="parTrans" cxnId="{9AECA956-5303-4A44-9F75-96614D659AFF}">
      <dgm:prSet/>
      <dgm:spPr/>
      <dgm:t>
        <a:bodyPr/>
        <a:lstStyle/>
        <a:p>
          <a:endParaRPr lang="ru-RU"/>
        </a:p>
      </dgm:t>
    </dgm:pt>
    <dgm:pt modelId="{638C0A42-7F13-4CB8-AC2B-CF73511729A9}" type="sibTrans" cxnId="{9AECA956-5303-4A44-9F75-96614D659AFF}">
      <dgm:prSet/>
      <dgm:spPr/>
      <dgm:t>
        <a:bodyPr/>
        <a:lstStyle/>
        <a:p>
          <a:endParaRPr lang="ru-RU"/>
        </a:p>
      </dgm:t>
    </dgm:pt>
    <dgm:pt modelId="{2F25A3A3-45BA-43F7-90B3-821C42332FA1}">
      <dgm:prSet phldrT="[Текст]"/>
      <dgm:spPr>
        <a:solidFill>
          <a:srgbClr val="009657"/>
        </a:solidFill>
        <a:ln>
          <a:solidFill>
            <a:srgbClr val="009657"/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  <a:latin typeface="+mn-lt"/>
            </a:rPr>
            <a:t>Использование </a:t>
          </a:r>
          <a:r>
            <a:rPr lang="ru-RU" dirty="0" err="1" smtClean="0">
              <a:solidFill>
                <a:schemeClr val="bg1"/>
              </a:solidFill>
              <a:latin typeface="+mn-lt"/>
            </a:rPr>
            <a:t>межпредметных</a:t>
          </a:r>
          <a:r>
            <a:rPr lang="ru-RU" dirty="0" smtClean="0">
              <a:solidFill>
                <a:schemeClr val="bg1"/>
              </a:solidFill>
              <a:latin typeface="+mn-lt"/>
            </a:rPr>
            <a:t> и </a:t>
          </a:r>
          <a:r>
            <a:rPr lang="ru-RU" dirty="0" err="1" smtClean="0">
              <a:solidFill>
                <a:schemeClr val="bg1"/>
              </a:solidFill>
              <a:latin typeface="+mn-lt"/>
            </a:rPr>
            <a:t>метапредметных</a:t>
          </a:r>
          <a:r>
            <a:rPr lang="ru-RU" dirty="0" smtClean="0">
              <a:solidFill>
                <a:schemeClr val="bg1"/>
              </a:solidFill>
              <a:latin typeface="+mn-lt"/>
            </a:rPr>
            <a:t> связей, повышающих уровень познания</a:t>
          </a:r>
          <a:r>
            <a:rPr lang="ru-RU" dirty="0" smtClean="0">
              <a:solidFill>
                <a:schemeClr val="bg1"/>
              </a:solidFill>
            </a:rPr>
            <a:t> </a:t>
          </a:r>
          <a:endParaRPr lang="ru-RU" dirty="0">
            <a:solidFill>
              <a:schemeClr val="bg1"/>
            </a:solidFill>
          </a:endParaRPr>
        </a:p>
      </dgm:t>
    </dgm:pt>
    <dgm:pt modelId="{3E5A2BD4-786B-49F9-AF30-7F0A0E3D66A1}" type="parTrans" cxnId="{32746115-7842-42B5-AF67-4F8BC99162E5}">
      <dgm:prSet/>
      <dgm:spPr/>
      <dgm:t>
        <a:bodyPr/>
        <a:lstStyle/>
        <a:p>
          <a:endParaRPr lang="ru-RU"/>
        </a:p>
      </dgm:t>
    </dgm:pt>
    <dgm:pt modelId="{DF4495A5-A97B-42D9-A82D-8489E161E91B}" type="sibTrans" cxnId="{32746115-7842-42B5-AF67-4F8BC99162E5}">
      <dgm:prSet/>
      <dgm:spPr/>
      <dgm:t>
        <a:bodyPr/>
        <a:lstStyle/>
        <a:p>
          <a:endParaRPr lang="ru-RU"/>
        </a:p>
      </dgm:t>
    </dgm:pt>
    <dgm:pt modelId="{62292A44-84F7-4177-B1F2-CA4BCE138103}">
      <dgm:prSet/>
      <dgm:spPr>
        <a:solidFill>
          <a:srgbClr val="009657"/>
        </a:solidFill>
        <a:ln>
          <a:solidFill>
            <a:srgbClr val="009657"/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  <a:latin typeface="+mn-lt"/>
            </a:rPr>
            <a:t>Учет индивидуальных особенностей обучающихся</a:t>
          </a:r>
          <a:endParaRPr lang="ru-RU" dirty="0">
            <a:solidFill>
              <a:schemeClr val="bg1"/>
            </a:solidFill>
          </a:endParaRPr>
        </a:p>
      </dgm:t>
    </dgm:pt>
    <dgm:pt modelId="{89B98962-1329-4131-8BC0-4A28292803E4}" type="parTrans" cxnId="{F6076B65-0236-4231-BD20-73FC3438D05A}">
      <dgm:prSet/>
      <dgm:spPr/>
      <dgm:t>
        <a:bodyPr/>
        <a:lstStyle/>
        <a:p>
          <a:endParaRPr lang="ru-RU"/>
        </a:p>
      </dgm:t>
    </dgm:pt>
    <dgm:pt modelId="{59C902C7-CB00-4AD5-8C6E-401B3ADBBE80}" type="sibTrans" cxnId="{F6076B65-0236-4231-BD20-73FC3438D05A}">
      <dgm:prSet/>
      <dgm:spPr/>
      <dgm:t>
        <a:bodyPr/>
        <a:lstStyle/>
        <a:p>
          <a:endParaRPr lang="ru-RU"/>
        </a:p>
      </dgm:t>
    </dgm:pt>
    <dgm:pt modelId="{A1BB7F34-1605-4099-A037-9F2A25649903}" type="pres">
      <dgm:prSet presAssocID="{BC7319A1-C62B-4915-BA49-E7615616E4A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A275EA4-BA27-4460-A698-3EDE8F0BFA30}" type="pres">
      <dgm:prSet presAssocID="{BC7319A1-C62B-4915-BA49-E7615616E4AE}" presName="Name1" presStyleCnt="0"/>
      <dgm:spPr/>
    </dgm:pt>
    <dgm:pt modelId="{79D9A341-296C-4E7B-8197-28963A5E4C3D}" type="pres">
      <dgm:prSet presAssocID="{BC7319A1-C62B-4915-BA49-E7615616E4AE}" presName="cycle" presStyleCnt="0"/>
      <dgm:spPr/>
    </dgm:pt>
    <dgm:pt modelId="{32BDE048-63DA-49A1-B731-595CF8390FB8}" type="pres">
      <dgm:prSet presAssocID="{BC7319A1-C62B-4915-BA49-E7615616E4AE}" presName="srcNode" presStyleLbl="node1" presStyleIdx="0" presStyleCnt="3"/>
      <dgm:spPr/>
    </dgm:pt>
    <dgm:pt modelId="{3B8224C4-A52A-4811-8E17-457607D96049}" type="pres">
      <dgm:prSet presAssocID="{BC7319A1-C62B-4915-BA49-E7615616E4AE}" presName="conn" presStyleLbl="parChTrans1D2" presStyleIdx="0" presStyleCnt="1"/>
      <dgm:spPr/>
      <dgm:t>
        <a:bodyPr/>
        <a:lstStyle/>
        <a:p>
          <a:endParaRPr lang="ru-RU"/>
        </a:p>
      </dgm:t>
    </dgm:pt>
    <dgm:pt modelId="{BDCD4305-30B4-4776-8F7A-4CA2812E7C1A}" type="pres">
      <dgm:prSet presAssocID="{BC7319A1-C62B-4915-BA49-E7615616E4AE}" presName="extraNode" presStyleLbl="node1" presStyleIdx="0" presStyleCnt="3"/>
      <dgm:spPr/>
    </dgm:pt>
    <dgm:pt modelId="{D386889D-6958-4A9B-B9EA-2DAAADDDEC2F}" type="pres">
      <dgm:prSet presAssocID="{BC7319A1-C62B-4915-BA49-E7615616E4AE}" presName="dstNode" presStyleLbl="node1" presStyleIdx="0" presStyleCnt="3"/>
      <dgm:spPr/>
    </dgm:pt>
    <dgm:pt modelId="{664BAE2C-90C3-44CD-BD84-CB058853C6F9}" type="pres">
      <dgm:prSet presAssocID="{4E059F43-0A0C-41E9-B35F-49265614220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F656E-5706-4D85-BEFA-6C734FA612A1}" type="pres">
      <dgm:prSet presAssocID="{4E059F43-0A0C-41E9-B35F-492656142208}" presName="accent_1" presStyleCnt="0"/>
      <dgm:spPr/>
    </dgm:pt>
    <dgm:pt modelId="{FED66FED-24D8-422B-8D19-B5D95B8D71A9}" type="pres">
      <dgm:prSet presAssocID="{4E059F43-0A0C-41E9-B35F-492656142208}" presName="accentRepeatNode" presStyleLbl="solidFgAcc1" presStyleIdx="0" presStyleCnt="3"/>
      <dgm:spPr>
        <a:ln>
          <a:solidFill>
            <a:srgbClr val="009657"/>
          </a:solidFill>
        </a:ln>
      </dgm:spPr>
    </dgm:pt>
    <dgm:pt modelId="{A303D6A9-63A7-4C23-BEE6-CBE7CB175579}" type="pres">
      <dgm:prSet presAssocID="{2F25A3A3-45BA-43F7-90B3-821C42332FA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30A1B-4F27-4333-BAE9-9A30BE0A6EFF}" type="pres">
      <dgm:prSet presAssocID="{2F25A3A3-45BA-43F7-90B3-821C42332FA1}" presName="accent_2" presStyleCnt="0"/>
      <dgm:spPr/>
    </dgm:pt>
    <dgm:pt modelId="{2477F14E-8D7F-49F3-B299-0E0F437299E8}" type="pres">
      <dgm:prSet presAssocID="{2F25A3A3-45BA-43F7-90B3-821C42332FA1}" presName="accentRepeatNode" presStyleLbl="solidFgAcc1" presStyleIdx="1" presStyleCnt="3"/>
      <dgm:spPr>
        <a:ln>
          <a:solidFill>
            <a:srgbClr val="009657"/>
          </a:solidFill>
        </a:ln>
      </dgm:spPr>
    </dgm:pt>
    <dgm:pt modelId="{5E98EE6F-2056-4FAE-98FE-F800954F7BA9}" type="pres">
      <dgm:prSet presAssocID="{62292A44-84F7-4177-B1F2-CA4BCE13810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F08DDA-9647-488E-9BDC-15E2848D1024}" type="pres">
      <dgm:prSet presAssocID="{62292A44-84F7-4177-B1F2-CA4BCE138103}" presName="accent_3" presStyleCnt="0"/>
      <dgm:spPr/>
    </dgm:pt>
    <dgm:pt modelId="{7E77E685-C942-424E-8D5A-A7D362D2A52F}" type="pres">
      <dgm:prSet presAssocID="{62292A44-84F7-4177-B1F2-CA4BCE138103}" presName="accentRepeatNode" presStyleLbl="solidFgAcc1" presStyleIdx="2" presStyleCnt="3"/>
      <dgm:spPr>
        <a:ln>
          <a:solidFill>
            <a:srgbClr val="009657"/>
          </a:solidFill>
        </a:ln>
      </dgm:spPr>
    </dgm:pt>
  </dgm:ptLst>
  <dgm:cxnLst>
    <dgm:cxn modelId="{2E26AA87-3905-464F-8919-0A623B837CE6}" type="presOf" srcId="{638C0A42-7F13-4CB8-AC2B-CF73511729A9}" destId="{3B8224C4-A52A-4811-8E17-457607D96049}" srcOrd="0" destOrd="0" presId="urn:microsoft.com/office/officeart/2008/layout/VerticalCurvedList"/>
    <dgm:cxn modelId="{4B4D7A5F-1201-4283-A93B-07BF924A5BED}" type="presOf" srcId="{2F25A3A3-45BA-43F7-90B3-821C42332FA1}" destId="{A303D6A9-63A7-4C23-BEE6-CBE7CB175579}" srcOrd="0" destOrd="0" presId="urn:microsoft.com/office/officeart/2008/layout/VerticalCurvedList"/>
    <dgm:cxn modelId="{9AECA956-5303-4A44-9F75-96614D659AFF}" srcId="{BC7319A1-C62B-4915-BA49-E7615616E4AE}" destId="{4E059F43-0A0C-41E9-B35F-492656142208}" srcOrd="0" destOrd="0" parTransId="{564162FD-BD7D-46DD-8755-2EF4615A40AD}" sibTransId="{638C0A42-7F13-4CB8-AC2B-CF73511729A9}"/>
    <dgm:cxn modelId="{32746115-7842-42B5-AF67-4F8BC99162E5}" srcId="{BC7319A1-C62B-4915-BA49-E7615616E4AE}" destId="{2F25A3A3-45BA-43F7-90B3-821C42332FA1}" srcOrd="1" destOrd="0" parTransId="{3E5A2BD4-786B-49F9-AF30-7F0A0E3D66A1}" sibTransId="{DF4495A5-A97B-42D9-A82D-8489E161E91B}"/>
    <dgm:cxn modelId="{BC3498FC-6DFE-43BB-8F04-CAB7AC461A31}" type="presOf" srcId="{4E059F43-0A0C-41E9-B35F-492656142208}" destId="{664BAE2C-90C3-44CD-BD84-CB058853C6F9}" srcOrd="0" destOrd="0" presId="urn:microsoft.com/office/officeart/2008/layout/VerticalCurvedList"/>
    <dgm:cxn modelId="{F6076B65-0236-4231-BD20-73FC3438D05A}" srcId="{BC7319A1-C62B-4915-BA49-E7615616E4AE}" destId="{62292A44-84F7-4177-B1F2-CA4BCE138103}" srcOrd="2" destOrd="0" parTransId="{89B98962-1329-4131-8BC0-4A28292803E4}" sibTransId="{59C902C7-CB00-4AD5-8C6E-401B3ADBBE80}"/>
    <dgm:cxn modelId="{D04742BB-0D8F-4B64-A190-07ADFAE8565F}" type="presOf" srcId="{BC7319A1-C62B-4915-BA49-E7615616E4AE}" destId="{A1BB7F34-1605-4099-A037-9F2A25649903}" srcOrd="0" destOrd="0" presId="urn:microsoft.com/office/officeart/2008/layout/VerticalCurvedList"/>
    <dgm:cxn modelId="{428EB909-62C1-4264-B672-71ED691095A1}" type="presOf" srcId="{62292A44-84F7-4177-B1F2-CA4BCE138103}" destId="{5E98EE6F-2056-4FAE-98FE-F800954F7BA9}" srcOrd="0" destOrd="0" presId="urn:microsoft.com/office/officeart/2008/layout/VerticalCurvedList"/>
    <dgm:cxn modelId="{DE9096DD-B2E7-44C9-987E-1B861DC2D742}" type="presParOf" srcId="{A1BB7F34-1605-4099-A037-9F2A25649903}" destId="{EA275EA4-BA27-4460-A698-3EDE8F0BFA30}" srcOrd="0" destOrd="0" presId="urn:microsoft.com/office/officeart/2008/layout/VerticalCurvedList"/>
    <dgm:cxn modelId="{2233A8BF-64B5-4DEA-892E-A99CFFD48685}" type="presParOf" srcId="{EA275EA4-BA27-4460-A698-3EDE8F0BFA30}" destId="{79D9A341-296C-4E7B-8197-28963A5E4C3D}" srcOrd="0" destOrd="0" presId="urn:microsoft.com/office/officeart/2008/layout/VerticalCurvedList"/>
    <dgm:cxn modelId="{94F2EEF5-7202-4E54-AAC8-5454FA293E29}" type="presParOf" srcId="{79D9A341-296C-4E7B-8197-28963A5E4C3D}" destId="{32BDE048-63DA-49A1-B731-595CF8390FB8}" srcOrd="0" destOrd="0" presId="urn:microsoft.com/office/officeart/2008/layout/VerticalCurvedList"/>
    <dgm:cxn modelId="{7C63C43D-C87E-4369-8F5A-164EE9AA38B3}" type="presParOf" srcId="{79D9A341-296C-4E7B-8197-28963A5E4C3D}" destId="{3B8224C4-A52A-4811-8E17-457607D96049}" srcOrd="1" destOrd="0" presId="urn:microsoft.com/office/officeart/2008/layout/VerticalCurvedList"/>
    <dgm:cxn modelId="{BE5D2D5C-9ADC-440C-955F-678DB4639585}" type="presParOf" srcId="{79D9A341-296C-4E7B-8197-28963A5E4C3D}" destId="{BDCD4305-30B4-4776-8F7A-4CA2812E7C1A}" srcOrd="2" destOrd="0" presId="urn:microsoft.com/office/officeart/2008/layout/VerticalCurvedList"/>
    <dgm:cxn modelId="{745FF53F-3159-4B20-823C-1DE49E244D72}" type="presParOf" srcId="{79D9A341-296C-4E7B-8197-28963A5E4C3D}" destId="{D386889D-6958-4A9B-B9EA-2DAAADDDEC2F}" srcOrd="3" destOrd="0" presId="urn:microsoft.com/office/officeart/2008/layout/VerticalCurvedList"/>
    <dgm:cxn modelId="{C3D4F83E-E5E9-4A7B-B1DE-2CABF8AEF8B3}" type="presParOf" srcId="{EA275EA4-BA27-4460-A698-3EDE8F0BFA30}" destId="{664BAE2C-90C3-44CD-BD84-CB058853C6F9}" srcOrd="1" destOrd="0" presId="urn:microsoft.com/office/officeart/2008/layout/VerticalCurvedList"/>
    <dgm:cxn modelId="{C68E95BF-5B3A-4AFA-BFA6-D0CB62B312E3}" type="presParOf" srcId="{EA275EA4-BA27-4460-A698-3EDE8F0BFA30}" destId="{541F656E-5706-4D85-BEFA-6C734FA612A1}" srcOrd="2" destOrd="0" presId="urn:microsoft.com/office/officeart/2008/layout/VerticalCurvedList"/>
    <dgm:cxn modelId="{EF5685F5-77B7-427D-BBCA-49DA96994BE3}" type="presParOf" srcId="{541F656E-5706-4D85-BEFA-6C734FA612A1}" destId="{FED66FED-24D8-422B-8D19-B5D95B8D71A9}" srcOrd="0" destOrd="0" presId="urn:microsoft.com/office/officeart/2008/layout/VerticalCurvedList"/>
    <dgm:cxn modelId="{864E876A-C053-42FE-A868-BF91B2E8A19F}" type="presParOf" srcId="{EA275EA4-BA27-4460-A698-3EDE8F0BFA30}" destId="{A303D6A9-63A7-4C23-BEE6-CBE7CB175579}" srcOrd="3" destOrd="0" presId="urn:microsoft.com/office/officeart/2008/layout/VerticalCurvedList"/>
    <dgm:cxn modelId="{288D926B-91F0-41F5-B071-21C59111BFF7}" type="presParOf" srcId="{EA275EA4-BA27-4460-A698-3EDE8F0BFA30}" destId="{66F30A1B-4F27-4333-BAE9-9A30BE0A6EFF}" srcOrd="4" destOrd="0" presId="urn:microsoft.com/office/officeart/2008/layout/VerticalCurvedList"/>
    <dgm:cxn modelId="{C25B8EF0-ACFC-4BFD-ACDC-748E90E7258B}" type="presParOf" srcId="{66F30A1B-4F27-4333-BAE9-9A30BE0A6EFF}" destId="{2477F14E-8D7F-49F3-B299-0E0F437299E8}" srcOrd="0" destOrd="0" presId="urn:microsoft.com/office/officeart/2008/layout/VerticalCurvedList"/>
    <dgm:cxn modelId="{ED9B962C-4ACA-41E1-A415-E078ABB29356}" type="presParOf" srcId="{EA275EA4-BA27-4460-A698-3EDE8F0BFA30}" destId="{5E98EE6F-2056-4FAE-98FE-F800954F7BA9}" srcOrd="5" destOrd="0" presId="urn:microsoft.com/office/officeart/2008/layout/VerticalCurvedList"/>
    <dgm:cxn modelId="{9AB70A01-9393-461A-B22A-C5D8FFC2B7BD}" type="presParOf" srcId="{EA275EA4-BA27-4460-A698-3EDE8F0BFA30}" destId="{08F08DDA-9647-488E-9BDC-15E2848D1024}" srcOrd="6" destOrd="0" presId="urn:microsoft.com/office/officeart/2008/layout/VerticalCurvedList"/>
    <dgm:cxn modelId="{E5FFE09A-C344-466E-A1A3-2C4328AF3D95}" type="presParOf" srcId="{08F08DDA-9647-488E-9BDC-15E2848D1024}" destId="{7E77E685-C942-424E-8D5A-A7D362D2A5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B07511-ED34-440C-BCE5-D5A33965D100}" type="doc">
      <dgm:prSet loTypeId="urn:microsoft.com/office/officeart/2008/layout/PictureStrip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5D2ADB6-2369-4739-B26F-18010EE77BF9}">
      <dgm:prSet phldrT="[Текст]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Научить правильно распоряжаться финансами, соизмерять свои желания и потребности с возможностями семьи</a:t>
          </a:r>
          <a:endParaRPr lang="ru-RU" dirty="0"/>
        </a:p>
      </dgm:t>
    </dgm:pt>
    <dgm:pt modelId="{B2AACE70-8370-4475-BC9C-27167BB2BF84}" type="parTrans" cxnId="{803E0A33-4BE5-46D2-AD3D-D3C2747DFE1C}">
      <dgm:prSet/>
      <dgm:spPr/>
      <dgm:t>
        <a:bodyPr/>
        <a:lstStyle/>
        <a:p>
          <a:endParaRPr lang="ru-RU"/>
        </a:p>
      </dgm:t>
    </dgm:pt>
    <dgm:pt modelId="{51439273-3742-419D-B123-0261998CE465}" type="sibTrans" cxnId="{803E0A33-4BE5-46D2-AD3D-D3C2747DFE1C}">
      <dgm:prSet/>
      <dgm:spPr/>
      <dgm:t>
        <a:bodyPr/>
        <a:lstStyle/>
        <a:p>
          <a:endParaRPr lang="ru-RU"/>
        </a:p>
      </dgm:t>
    </dgm:pt>
    <dgm:pt modelId="{0ED5CB8B-B339-43AE-AE16-BB51942C7297}">
      <dgm:prSet phldrT="[Текст]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Сформировать представление о ценности денег</a:t>
          </a:r>
          <a:endParaRPr lang="ru-RU" dirty="0"/>
        </a:p>
      </dgm:t>
    </dgm:pt>
    <dgm:pt modelId="{10A88123-813C-42A1-A228-F5B4E19A7029}" type="parTrans" cxnId="{022141D5-CD8B-4AE2-86A2-9FA5B6966496}">
      <dgm:prSet/>
      <dgm:spPr/>
      <dgm:t>
        <a:bodyPr/>
        <a:lstStyle/>
        <a:p>
          <a:endParaRPr lang="ru-RU"/>
        </a:p>
      </dgm:t>
    </dgm:pt>
    <dgm:pt modelId="{D1D6748B-8C81-4C75-8183-5EFAB85C4C0E}" type="sibTrans" cxnId="{022141D5-CD8B-4AE2-86A2-9FA5B6966496}">
      <dgm:prSet/>
      <dgm:spPr/>
      <dgm:t>
        <a:bodyPr/>
        <a:lstStyle/>
        <a:p>
          <a:endParaRPr lang="ru-RU"/>
        </a:p>
      </dgm:t>
    </dgm:pt>
    <dgm:pt modelId="{00BD074F-4FFD-4ECE-8E12-4A98D1AA1254}">
      <dgm:prSet phldrT="[Текст]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Разъяснить правила безопасного использования банковской карты при расчетах, в т.ч. в сети интернет</a:t>
          </a:r>
          <a:endParaRPr lang="ru-RU" dirty="0"/>
        </a:p>
      </dgm:t>
    </dgm:pt>
    <dgm:pt modelId="{6F9DA881-8441-4C84-8DFB-9A178BBB0FE3}" type="parTrans" cxnId="{4DDECF4A-88D5-419E-A1F7-5D91FED29B1A}">
      <dgm:prSet/>
      <dgm:spPr/>
      <dgm:t>
        <a:bodyPr/>
        <a:lstStyle/>
        <a:p>
          <a:endParaRPr lang="ru-RU"/>
        </a:p>
      </dgm:t>
    </dgm:pt>
    <dgm:pt modelId="{983F42D9-476F-46B0-BA18-E9A332E99D07}" type="sibTrans" cxnId="{4DDECF4A-88D5-419E-A1F7-5D91FED29B1A}">
      <dgm:prSet/>
      <dgm:spPr/>
      <dgm:t>
        <a:bodyPr/>
        <a:lstStyle/>
        <a:p>
          <a:endParaRPr lang="ru-RU"/>
        </a:p>
      </dgm:t>
    </dgm:pt>
    <dgm:pt modelId="{74E0ABF4-27BF-41CD-95F0-F7D55F7CF1DE}">
      <dgm:prSet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Начать формирование полезных финансовых привычек</a:t>
          </a:r>
          <a:endParaRPr lang="ru-RU" dirty="0"/>
        </a:p>
      </dgm:t>
    </dgm:pt>
    <dgm:pt modelId="{53D9FBC2-880A-48AE-AA68-052B9EAF1D0F}" type="parTrans" cxnId="{9FD1E0B3-5B58-4A6F-96AA-3CFE33E35C0E}">
      <dgm:prSet/>
      <dgm:spPr/>
      <dgm:t>
        <a:bodyPr/>
        <a:lstStyle/>
        <a:p>
          <a:endParaRPr lang="ru-RU"/>
        </a:p>
      </dgm:t>
    </dgm:pt>
    <dgm:pt modelId="{A140B6EB-4B37-458B-B61B-FA9BE4B3C5E0}" type="sibTrans" cxnId="{9FD1E0B3-5B58-4A6F-96AA-3CFE33E35C0E}">
      <dgm:prSet/>
      <dgm:spPr/>
      <dgm:t>
        <a:bodyPr/>
        <a:lstStyle/>
        <a:p>
          <a:endParaRPr lang="ru-RU"/>
        </a:p>
      </dgm:t>
    </dgm:pt>
    <dgm:pt modelId="{3D46E60B-6C82-4F7A-81A3-9691C25ACD82}" type="pres">
      <dgm:prSet presAssocID="{B0B07511-ED34-440C-BCE5-D5A33965D1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36DC3-9915-4C30-A094-6906FCCDFAF5}" type="pres">
      <dgm:prSet presAssocID="{F5D2ADB6-2369-4739-B26F-18010EE77BF9}" presName="composite" presStyleCnt="0"/>
      <dgm:spPr/>
      <dgm:t>
        <a:bodyPr/>
        <a:lstStyle/>
        <a:p>
          <a:endParaRPr lang="ru-RU"/>
        </a:p>
      </dgm:t>
    </dgm:pt>
    <dgm:pt modelId="{CB415112-8E67-4794-994D-62A4D45FBD62}" type="pres">
      <dgm:prSet presAssocID="{F5D2ADB6-2369-4739-B26F-18010EE77BF9}" presName="rect1" presStyleLbl="trAlignAcc1" presStyleIdx="0" presStyleCnt="4" custScaleX="24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37324-FA3F-4C6E-A66F-471E556A8DA6}" type="pres">
      <dgm:prSet presAssocID="{F5D2ADB6-2369-4739-B26F-18010EE77BF9}" presName="rect2" presStyleLbl="fgImgPlace1" presStyleIdx="0" presStyleCnt="4" custLinFactX="-178743" custLinFactNeighborX="-200000" custLinFactNeighborY="21389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CCF77366-6EF5-4F21-8AA9-86B6124F2706}" type="pres">
      <dgm:prSet presAssocID="{51439273-3742-419D-B123-0261998CE465}" presName="sibTrans" presStyleCnt="0"/>
      <dgm:spPr/>
      <dgm:t>
        <a:bodyPr/>
        <a:lstStyle/>
        <a:p>
          <a:endParaRPr lang="ru-RU"/>
        </a:p>
      </dgm:t>
    </dgm:pt>
    <dgm:pt modelId="{5EE1E967-4B47-46F2-9517-6A4FC8A8FD45}" type="pres">
      <dgm:prSet presAssocID="{0ED5CB8B-B339-43AE-AE16-BB51942C7297}" presName="composite" presStyleCnt="0"/>
      <dgm:spPr/>
      <dgm:t>
        <a:bodyPr/>
        <a:lstStyle/>
        <a:p>
          <a:endParaRPr lang="ru-RU"/>
        </a:p>
      </dgm:t>
    </dgm:pt>
    <dgm:pt modelId="{9A80B7DE-5AE2-482D-89C4-77055DDF4F5E}" type="pres">
      <dgm:prSet presAssocID="{0ED5CB8B-B339-43AE-AE16-BB51942C7297}" presName="rect1" presStyleLbl="trAlignAcc1" presStyleIdx="1" presStyleCnt="4" custScaleX="24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DF445-5F4C-4420-979C-3C5F5380D688}" type="pres">
      <dgm:prSet presAssocID="{0ED5CB8B-B339-43AE-AE16-BB51942C7297}" presName="rect2" presStyleLbl="fgImgPlace1" presStyleIdx="1" presStyleCnt="4" custLinFactX="-178743" custLinFactNeighborX="-200000" custLinFactNeighborY="21389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5D17C99-4633-4CF7-B146-01FD16B7D1D8}" type="pres">
      <dgm:prSet presAssocID="{D1D6748B-8C81-4C75-8183-5EFAB85C4C0E}" presName="sibTrans" presStyleCnt="0"/>
      <dgm:spPr/>
      <dgm:t>
        <a:bodyPr/>
        <a:lstStyle/>
        <a:p>
          <a:endParaRPr lang="ru-RU"/>
        </a:p>
      </dgm:t>
    </dgm:pt>
    <dgm:pt modelId="{C3E5364F-CD4E-4386-8D09-9404EC68C54A}" type="pres">
      <dgm:prSet presAssocID="{00BD074F-4FFD-4ECE-8E12-4A98D1AA1254}" presName="composite" presStyleCnt="0"/>
      <dgm:spPr/>
      <dgm:t>
        <a:bodyPr/>
        <a:lstStyle/>
        <a:p>
          <a:endParaRPr lang="ru-RU"/>
        </a:p>
      </dgm:t>
    </dgm:pt>
    <dgm:pt modelId="{0B691A69-BE5D-448A-9C4F-BC38E7037D4F}" type="pres">
      <dgm:prSet presAssocID="{00BD074F-4FFD-4ECE-8E12-4A98D1AA1254}" presName="rect1" presStyleLbl="trAlignAcc1" presStyleIdx="2" presStyleCnt="4" custScaleX="24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92BD5-190A-40EC-B8F5-DBA79B3CCBF5}" type="pres">
      <dgm:prSet presAssocID="{00BD074F-4FFD-4ECE-8E12-4A98D1AA1254}" presName="rect2" presStyleLbl="fgImgPlace1" presStyleIdx="2" presStyleCnt="4" custLinFactX="-178743" custLinFactNeighborX="-200000" custLinFactNeighborY="21389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6DBE0715-7E2C-4527-8A93-59334C72056A}" type="pres">
      <dgm:prSet presAssocID="{983F42D9-476F-46B0-BA18-E9A332E99D07}" presName="sibTrans" presStyleCnt="0"/>
      <dgm:spPr/>
      <dgm:t>
        <a:bodyPr/>
        <a:lstStyle/>
        <a:p>
          <a:endParaRPr lang="ru-RU"/>
        </a:p>
      </dgm:t>
    </dgm:pt>
    <dgm:pt modelId="{FA3C2A9D-6185-4698-8D89-94D71E19521F}" type="pres">
      <dgm:prSet presAssocID="{74E0ABF4-27BF-41CD-95F0-F7D55F7CF1DE}" presName="composite" presStyleCnt="0"/>
      <dgm:spPr/>
      <dgm:t>
        <a:bodyPr/>
        <a:lstStyle/>
        <a:p>
          <a:endParaRPr lang="ru-RU"/>
        </a:p>
      </dgm:t>
    </dgm:pt>
    <dgm:pt modelId="{4ED52184-752D-4C93-A602-4B70666FD6F0}" type="pres">
      <dgm:prSet presAssocID="{74E0ABF4-27BF-41CD-95F0-F7D55F7CF1DE}" presName="rect1" presStyleLbl="trAlignAcc1" presStyleIdx="3" presStyleCnt="4" custScaleX="24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AC80E-E4B9-4502-B189-60FAB7CA9D01}" type="pres">
      <dgm:prSet presAssocID="{74E0ABF4-27BF-41CD-95F0-F7D55F7CF1DE}" presName="rect2" presStyleLbl="fgImgPlace1" presStyleIdx="3" presStyleCnt="4" custLinFactX="-178743" custLinFactNeighborX="-200000" custLinFactNeighborY="21389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B5A80DA5-3DCE-4DBF-A27A-54ACEC754935}" type="presOf" srcId="{00BD074F-4FFD-4ECE-8E12-4A98D1AA1254}" destId="{0B691A69-BE5D-448A-9C4F-BC38E7037D4F}" srcOrd="0" destOrd="0" presId="urn:microsoft.com/office/officeart/2008/layout/PictureStrips"/>
    <dgm:cxn modelId="{9D8E83E5-0F6A-470C-9FDC-9D5BA7EBD954}" type="presOf" srcId="{74E0ABF4-27BF-41CD-95F0-F7D55F7CF1DE}" destId="{4ED52184-752D-4C93-A602-4B70666FD6F0}" srcOrd="0" destOrd="0" presId="urn:microsoft.com/office/officeart/2008/layout/PictureStrips"/>
    <dgm:cxn modelId="{4DDECF4A-88D5-419E-A1F7-5D91FED29B1A}" srcId="{B0B07511-ED34-440C-BCE5-D5A33965D100}" destId="{00BD074F-4FFD-4ECE-8E12-4A98D1AA1254}" srcOrd="2" destOrd="0" parTransId="{6F9DA881-8441-4C84-8DFB-9A178BBB0FE3}" sibTransId="{983F42D9-476F-46B0-BA18-E9A332E99D07}"/>
    <dgm:cxn modelId="{FF3BB5A5-F45F-42CA-A85F-A96EF9641FAC}" type="presOf" srcId="{B0B07511-ED34-440C-BCE5-D5A33965D100}" destId="{3D46E60B-6C82-4F7A-81A3-9691C25ACD82}" srcOrd="0" destOrd="0" presId="urn:microsoft.com/office/officeart/2008/layout/PictureStrips"/>
    <dgm:cxn modelId="{10664DEE-F7EE-4363-9A6D-AE92E2AD43FF}" type="presOf" srcId="{F5D2ADB6-2369-4739-B26F-18010EE77BF9}" destId="{CB415112-8E67-4794-994D-62A4D45FBD62}" srcOrd="0" destOrd="0" presId="urn:microsoft.com/office/officeart/2008/layout/PictureStrips"/>
    <dgm:cxn modelId="{9FD1E0B3-5B58-4A6F-96AA-3CFE33E35C0E}" srcId="{B0B07511-ED34-440C-BCE5-D5A33965D100}" destId="{74E0ABF4-27BF-41CD-95F0-F7D55F7CF1DE}" srcOrd="3" destOrd="0" parTransId="{53D9FBC2-880A-48AE-AA68-052B9EAF1D0F}" sibTransId="{A140B6EB-4B37-458B-B61B-FA9BE4B3C5E0}"/>
    <dgm:cxn modelId="{022141D5-CD8B-4AE2-86A2-9FA5B6966496}" srcId="{B0B07511-ED34-440C-BCE5-D5A33965D100}" destId="{0ED5CB8B-B339-43AE-AE16-BB51942C7297}" srcOrd="1" destOrd="0" parTransId="{10A88123-813C-42A1-A228-F5B4E19A7029}" sibTransId="{D1D6748B-8C81-4C75-8183-5EFAB85C4C0E}"/>
    <dgm:cxn modelId="{803E0A33-4BE5-46D2-AD3D-D3C2747DFE1C}" srcId="{B0B07511-ED34-440C-BCE5-D5A33965D100}" destId="{F5D2ADB6-2369-4739-B26F-18010EE77BF9}" srcOrd="0" destOrd="0" parTransId="{B2AACE70-8370-4475-BC9C-27167BB2BF84}" sibTransId="{51439273-3742-419D-B123-0261998CE465}"/>
    <dgm:cxn modelId="{1C726C8F-57F2-4D36-9C1A-579D4104ADBA}" type="presOf" srcId="{0ED5CB8B-B339-43AE-AE16-BB51942C7297}" destId="{9A80B7DE-5AE2-482D-89C4-77055DDF4F5E}" srcOrd="0" destOrd="0" presId="urn:microsoft.com/office/officeart/2008/layout/PictureStrips"/>
    <dgm:cxn modelId="{8CF19C95-0A40-4E78-9D19-7E5200798C08}" type="presParOf" srcId="{3D46E60B-6C82-4F7A-81A3-9691C25ACD82}" destId="{7BA36DC3-9915-4C30-A094-6906FCCDFAF5}" srcOrd="0" destOrd="0" presId="urn:microsoft.com/office/officeart/2008/layout/PictureStrips"/>
    <dgm:cxn modelId="{6FF94845-3BDA-47A8-9E91-66AB26F72CE6}" type="presParOf" srcId="{7BA36DC3-9915-4C30-A094-6906FCCDFAF5}" destId="{CB415112-8E67-4794-994D-62A4D45FBD62}" srcOrd="0" destOrd="0" presId="urn:microsoft.com/office/officeart/2008/layout/PictureStrips"/>
    <dgm:cxn modelId="{40A751CA-7CFA-4DCE-A742-C120ED8520B5}" type="presParOf" srcId="{7BA36DC3-9915-4C30-A094-6906FCCDFAF5}" destId="{70F37324-FA3F-4C6E-A66F-471E556A8DA6}" srcOrd="1" destOrd="0" presId="urn:microsoft.com/office/officeart/2008/layout/PictureStrips"/>
    <dgm:cxn modelId="{8B34515B-145C-41AD-A528-7BADC1179D6C}" type="presParOf" srcId="{3D46E60B-6C82-4F7A-81A3-9691C25ACD82}" destId="{CCF77366-6EF5-4F21-8AA9-86B6124F2706}" srcOrd="1" destOrd="0" presId="urn:microsoft.com/office/officeart/2008/layout/PictureStrips"/>
    <dgm:cxn modelId="{6F5FA6D8-BCA3-44C6-94C8-2C05D2D89C8F}" type="presParOf" srcId="{3D46E60B-6C82-4F7A-81A3-9691C25ACD82}" destId="{5EE1E967-4B47-46F2-9517-6A4FC8A8FD45}" srcOrd="2" destOrd="0" presId="urn:microsoft.com/office/officeart/2008/layout/PictureStrips"/>
    <dgm:cxn modelId="{F8DFCD72-5103-4DF3-9FA9-7F24E7D5D0C9}" type="presParOf" srcId="{5EE1E967-4B47-46F2-9517-6A4FC8A8FD45}" destId="{9A80B7DE-5AE2-482D-89C4-77055DDF4F5E}" srcOrd="0" destOrd="0" presId="urn:microsoft.com/office/officeart/2008/layout/PictureStrips"/>
    <dgm:cxn modelId="{52B5F7B9-5D9C-4459-AA5A-CD2E4E96877A}" type="presParOf" srcId="{5EE1E967-4B47-46F2-9517-6A4FC8A8FD45}" destId="{AC6DF445-5F4C-4420-979C-3C5F5380D688}" srcOrd="1" destOrd="0" presId="urn:microsoft.com/office/officeart/2008/layout/PictureStrips"/>
    <dgm:cxn modelId="{1416569C-B864-42FA-8C96-AD7FD648AA3E}" type="presParOf" srcId="{3D46E60B-6C82-4F7A-81A3-9691C25ACD82}" destId="{85D17C99-4633-4CF7-B146-01FD16B7D1D8}" srcOrd="3" destOrd="0" presId="urn:microsoft.com/office/officeart/2008/layout/PictureStrips"/>
    <dgm:cxn modelId="{6F5D8321-8BE5-49D7-B897-1AA2330C4262}" type="presParOf" srcId="{3D46E60B-6C82-4F7A-81A3-9691C25ACD82}" destId="{C3E5364F-CD4E-4386-8D09-9404EC68C54A}" srcOrd="4" destOrd="0" presId="urn:microsoft.com/office/officeart/2008/layout/PictureStrips"/>
    <dgm:cxn modelId="{3026D7EC-705C-4DF6-8220-212616D228E4}" type="presParOf" srcId="{C3E5364F-CD4E-4386-8D09-9404EC68C54A}" destId="{0B691A69-BE5D-448A-9C4F-BC38E7037D4F}" srcOrd="0" destOrd="0" presId="urn:microsoft.com/office/officeart/2008/layout/PictureStrips"/>
    <dgm:cxn modelId="{A385EDD0-60EE-49D1-8D2F-F464AF5AC9D4}" type="presParOf" srcId="{C3E5364F-CD4E-4386-8D09-9404EC68C54A}" destId="{C3E92BD5-190A-40EC-B8F5-DBA79B3CCBF5}" srcOrd="1" destOrd="0" presId="urn:microsoft.com/office/officeart/2008/layout/PictureStrips"/>
    <dgm:cxn modelId="{B7D7E64E-FF5F-43D1-B98A-18E4FBFCAD0D}" type="presParOf" srcId="{3D46E60B-6C82-4F7A-81A3-9691C25ACD82}" destId="{6DBE0715-7E2C-4527-8A93-59334C72056A}" srcOrd="5" destOrd="0" presId="urn:microsoft.com/office/officeart/2008/layout/PictureStrips"/>
    <dgm:cxn modelId="{72F4CED1-3082-4C22-95B3-D84782700E71}" type="presParOf" srcId="{3D46E60B-6C82-4F7A-81A3-9691C25ACD82}" destId="{FA3C2A9D-6185-4698-8D89-94D71E19521F}" srcOrd="6" destOrd="0" presId="urn:microsoft.com/office/officeart/2008/layout/PictureStrips"/>
    <dgm:cxn modelId="{51F535E3-E239-4E34-81EB-249B90F08D5F}" type="presParOf" srcId="{FA3C2A9D-6185-4698-8D89-94D71E19521F}" destId="{4ED52184-752D-4C93-A602-4B70666FD6F0}" srcOrd="0" destOrd="0" presId="urn:microsoft.com/office/officeart/2008/layout/PictureStrips"/>
    <dgm:cxn modelId="{CAD0B37F-1B61-461E-B5EE-AC6BCC62C13C}" type="presParOf" srcId="{FA3C2A9D-6185-4698-8D89-94D71E19521F}" destId="{29EAC80E-E4B9-4502-B189-60FAB7CA9D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77A69C-F323-4CB8-AD0C-769B6971280C}" type="doc">
      <dgm:prSet loTypeId="urn:microsoft.com/office/officeart/2005/8/layout/pyramid2" loCatId="list" qsTypeId="urn:microsoft.com/office/officeart/2005/8/quickstyle/3d2" qsCatId="3D" csTypeId="urn:microsoft.com/office/officeart/2005/8/colors/colorful2" csCatId="colorful" phldr="1"/>
      <dgm:spPr/>
    </dgm:pt>
    <dgm:pt modelId="{95544C3F-5363-4908-97D3-121E098A5033}">
      <dgm:prSet phldrT="[Текст]" custT="1"/>
      <dgm:spPr/>
      <dgm:t>
        <a:bodyPr/>
        <a:lstStyle/>
        <a:p>
          <a:pPr algn="l"/>
          <a:r>
            <a:rPr lang="ru-RU" sz="1800" dirty="0" smtClean="0"/>
            <a:t>В какое предметное содержание будет уместно (логично) включение заданий для формирования и оценки финансовой грамотности учащихся в учебной деятельности? </a:t>
          </a:r>
          <a:endParaRPr lang="ru-RU" sz="1800" dirty="0"/>
        </a:p>
      </dgm:t>
    </dgm:pt>
    <dgm:pt modelId="{1C0025BE-4F9A-4410-9E5A-BA8E26DCA863}" type="parTrans" cxnId="{44FF1C39-260A-4DCE-B4F3-61E64E6B8F17}">
      <dgm:prSet/>
      <dgm:spPr/>
      <dgm:t>
        <a:bodyPr/>
        <a:lstStyle/>
        <a:p>
          <a:endParaRPr lang="ru-RU"/>
        </a:p>
      </dgm:t>
    </dgm:pt>
    <dgm:pt modelId="{99F265E9-7BBF-4F06-AE82-1D59E922AC53}" type="sibTrans" cxnId="{44FF1C39-260A-4DCE-B4F3-61E64E6B8F17}">
      <dgm:prSet/>
      <dgm:spPr/>
      <dgm:t>
        <a:bodyPr/>
        <a:lstStyle/>
        <a:p>
          <a:endParaRPr lang="ru-RU"/>
        </a:p>
      </dgm:t>
    </dgm:pt>
    <dgm:pt modelId="{E8E4E348-34F9-466A-8A74-0A431ABBE1E0}">
      <dgm:prSet phldrT="[Текст]" custT="1"/>
      <dgm:spPr/>
      <dgm:t>
        <a:bodyPr/>
        <a:lstStyle/>
        <a:p>
          <a:pPr algn="l"/>
          <a:r>
            <a:rPr lang="ru-RU" sz="1800" dirty="0" smtClean="0"/>
            <a:t>Как Вы видите возможность использования заданий для формирования и оценки финансовой грамотности учащихся в учебной деятельности (виды заданий, приемы)? </a:t>
          </a:r>
          <a:endParaRPr lang="ru-RU" sz="1800" dirty="0"/>
        </a:p>
      </dgm:t>
    </dgm:pt>
    <dgm:pt modelId="{1FA4BB36-C713-49FD-A7B3-0C3CABAA894D}" type="parTrans" cxnId="{0C951223-18C5-479E-B4CA-C1ABA2DB72E1}">
      <dgm:prSet/>
      <dgm:spPr/>
      <dgm:t>
        <a:bodyPr/>
        <a:lstStyle/>
        <a:p>
          <a:endParaRPr lang="ru-RU"/>
        </a:p>
      </dgm:t>
    </dgm:pt>
    <dgm:pt modelId="{2AEE0CDF-CF66-4FE5-982A-44EE233C38DC}" type="sibTrans" cxnId="{0C951223-18C5-479E-B4CA-C1ABA2DB72E1}">
      <dgm:prSet/>
      <dgm:spPr/>
      <dgm:t>
        <a:bodyPr/>
        <a:lstStyle/>
        <a:p>
          <a:endParaRPr lang="ru-RU"/>
        </a:p>
      </dgm:t>
    </dgm:pt>
    <dgm:pt modelId="{1D8B4FB7-B6EF-4848-852D-54B91800B06C}">
      <dgm:prSet phldrT="[Текст]" custT="1"/>
      <dgm:spPr/>
      <dgm:t>
        <a:bodyPr/>
        <a:lstStyle/>
        <a:p>
          <a:pPr algn="l"/>
          <a:r>
            <a:rPr lang="ru-RU" sz="1800" dirty="0" smtClean="0"/>
            <a:t>На урока какого типа и на каких этапах урока возможно использовать задания для формирования и оценки финансовой грамотности учащихся?</a:t>
          </a:r>
          <a:endParaRPr lang="ru-RU" sz="1800" dirty="0"/>
        </a:p>
      </dgm:t>
    </dgm:pt>
    <dgm:pt modelId="{E2762820-DFC7-4A9A-ACEF-C8E307D1A9A0}" type="parTrans" cxnId="{60DDFB90-5E97-449A-9E0B-57E813019964}">
      <dgm:prSet/>
      <dgm:spPr/>
      <dgm:t>
        <a:bodyPr/>
        <a:lstStyle/>
        <a:p>
          <a:endParaRPr lang="ru-RU"/>
        </a:p>
      </dgm:t>
    </dgm:pt>
    <dgm:pt modelId="{F34409A8-DDC0-4B20-B464-24D114DCB94F}" type="sibTrans" cxnId="{60DDFB90-5E97-449A-9E0B-57E813019964}">
      <dgm:prSet/>
      <dgm:spPr/>
      <dgm:t>
        <a:bodyPr/>
        <a:lstStyle/>
        <a:p>
          <a:endParaRPr lang="ru-RU"/>
        </a:p>
      </dgm:t>
    </dgm:pt>
    <dgm:pt modelId="{5191ACE0-0255-48EE-8F03-3BB622B6AC4B}">
      <dgm:prSet custT="1"/>
      <dgm:spPr/>
      <dgm:t>
        <a:bodyPr/>
        <a:lstStyle/>
        <a:p>
          <a:pPr algn="l"/>
          <a:r>
            <a:rPr lang="ru-RU" sz="1800" dirty="0" smtClean="0"/>
            <a:t>Какие особенности / сложности восприятия у учащихся могут возникнуть при использовании заданий для формирования и оценки финансовой грамотности?</a:t>
          </a:r>
          <a:endParaRPr lang="ru-RU" sz="1800" dirty="0"/>
        </a:p>
      </dgm:t>
    </dgm:pt>
    <dgm:pt modelId="{D7A7104D-4CA3-4128-A61E-626FB04C3B18}" type="parTrans" cxnId="{71B2EEF7-9CCB-439C-B10D-813041222611}">
      <dgm:prSet/>
      <dgm:spPr/>
      <dgm:t>
        <a:bodyPr/>
        <a:lstStyle/>
        <a:p>
          <a:endParaRPr lang="ru-RU"/>
        </a:p>
      </dgm:t>
    </dgm:pt>
    <dgm:pt modelId="{1B3F6311-DB35-4429-B249-BFD299BE2B31}" type="sibTrans" cxnId="{71B2EEF7-9CCB-439C-B10D-813041222611}">
      <dgm:prSet/>
      <dgm:spPr/>
      <dgm:t>
        <a:bodyPr/>
        <a:lstStyle/>
        <a:p>
          <a:endParaRPr lang="ru-RU"/>
        </a:p>
      </dgm:t>
    </dgm:pt>
    <dgm:pt modelId="{7935F384-2BF8-4741-AE43-A1D8804946FC}" type="pres">
      <dgm:prSet presAssocID="{7E77A69C-F323-4CB8-AD0C-769B6971280C}" presName="compositeShape" presStyleCnt="0">
        <dgm:presLayoutVars>
          <dgm:dir/>
          <dgm:resizeHandles/>
        </dgm:presLayoutVars>
      </dgm:prSet>
      <dgm:spPr/>
    </dgm:pt>
    <dgm:pt modelId="{B1C09DCB-5E70-4C7C-9DEF-89F35921CF97}" type="pres">
      <dgm:prSet presAssocID="{7E77A69C-F323-4CB8-AD0C-769B6971280C}" presName="pyramid" presStyleLbl="node1" presStyleIdx="0" presStyleCnt="1" custLinFactNeighborX="-21754"/>
      <dgm:spPr/>
    </dgm:pt>
    <dgm:pt modelId="{681C6DE2-363B-42C7-924F-48EE90A4CC89}" type="pres">
      <dgm:prSet presAssocID="{7E77A69C-F323-4CB8-AD0C-769B6971280C}" presName="theList" presStyleCnt="0"/>
      <dgm:spPr/>
    </dgm:pt>
    <dgm:pt modelId="{11275B87-4344-4B0B-B88B-7BEF1A465347}" type="pres">
      <dgm:prSet presAssocID="{95544C3F-5363-4908-97D3-121E098A5033}" presName="aNode" presStyleLbl="fgAcc1" presStyleIdx="0" presStyleCnt="4" custScaleX="241024" custLinFactNeighborX="37121" custLinFactNeighborY="9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BA1DE-CC75-49FA-819E-52ACE3581134}" type="pres">
      <dgm:prSet presAssocID="{95544C3F-5363-4908-97D3-121E098A5033}" presName="aSpace" presStyleCnt="0"/>
      <dgm:spPr/>
    </dgm:pt>
    <dgm:pt modelId="{AD0E3D93-9FE4-4D80-8607-065DB3F19304}" type="pres">
      <dgm:prSet presAssocID="{E8E4E348-34F9-466A-8A74-0A431ABBE1E0}" presName="aNode" presStyleLbl="fgAcc1" presStyleIdx="1" presStyleCnt="4" custScaleX="241024" custLinFactNeighborX="37121" custLinFactNeighborY="9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4A09D-B7AC-464F-9804-7DB8E0F14DFD}" type="pres">
      <dgm:prSet presAssocID="{E8E4E348-34F9-466A-8A74-0A431ABBE1E0}" presName="aSpace" presStyleCnt="0"/>
      <dgm:spPr/>
    </dgm:pt>
    <dgm:pt modelId="{6D9EBE40-FFDA-461D-876C-4DCBEA3BC83D}" type="pres">
      <dgm:prSet presAssocID="{1D8B4FB7-B6EF-4848-852D-54B91800B06C}" presName="aNode" presStyleLbl="fgAcc1" presStyleIdx="2" presStyleCnt="4" custScaleX="241024" custLinFactNeighborX="37121" custLinFactNeighborY="9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1E432-94E0-469F-A3E5-9B5A4759D9E7}" type="pres">
      <dgm:prSet presAssocID="{1D8B4FB7-B6EF-4848-852D-54B91800B06C}" presName="aSpace" presStyleCnt="0"/>
      <dgm:spPr/>
    </dgm:pt>
    <dgm:pt modelId="{69E02A2C-90D3-4C52-A3B3-A6634A80F21E}" type="pres">
      <dgm:prSet presAssocID="{5191ACE0-0255-48EE-8F03-3BB622B6AC4B}" presName="aNode" presStyleLbl="fgAcc1" presStyleIdx="3" presStyleCnt="4" custScaleX="242067" custLinFactNeighborX="3590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93E9B-0A0E-4226-B740-D838D18C1D3B}" type="pres">
      <dgm:prSet presAssocID="{5191ACE0-0255-48EE-8F03-3BB622B6AC4B}" presName="aSpace" presStyleCnt="0"/>
      <dgm:spPr/>
    </dgm:pt>
  </dgm:ptLst>
  <dgm:cxnLst>
    <dgm:cxn modelId="{0694BC78-5CFA-47DF-9012-74162F014279}" type="presOf" srcId="{7E77A69C-F323-4CB8-AD0C-769B6971280C}" destId="{7935F384-2BF8-4741-AE43-A1D8804946FC}" srcOrd="0" destOrd="0" presId="urn:microsoft.com/office/officeart/2005/8/layout/pyramid2"/>
    <dgm:cxn modelId="{71B2EEF7-9CCB-439C-B10D-813041222611}" srcId="{7E77A69C-F323-4CB8-AD0C-769B6971280C}" destId="{5191ACE0-0255-48EE-8F03-3BB622B6AC4B}" srcOrd="3" destOrd="0" parTransId="{D7A7104D-4CA3-4128-A61E-626FB04C3B18}" sibTransId="{1B3F6311-DB35-4429-B249-BFD299BE2B31}"/>
    <dgm:cxn modelId="{0C951223-18C5-479E-B4CA-C1ABA2DB72E1}" srcId="{7E77A69C-F323-4CB8-AD0C-769B6971280C}" destId="{E8E4E348-34F9-466A-8A74-0A431ABBE1E0}" srcOrd="1" destOrd="0" parTransId="{1FA4BB36-C713-49FD-A7B3-0C3CABAA894D}" sibTransId="{2AEE0CDF-CF66-4FE5-982A-44EE233C38DC}"/>
    <dgm:cxn modelId="{B6ED637D-412A-46F0-A9BE-FD99B52C5B3E}" type="presOf" srcId="{5191ACE0-0255-48EE-8F03-3BB622B6AC4B}" destId="{69E02A2C-90D3-4C52-A3B3-A6634A80F21E}" srcOrd="0" destOrd="0" presId="urn:microsoft.com/office/officeart/2005/8/layout/pyramid2"/>
    <dgm:cxn modelId="{6C36C87C-50AF-4E58-B825-52A2723F5D6B}" type="presOf" srcId="{E8E4E348-34F9-466A-8A74-0A431ABBE1E0}" destId="{AD0E3D93-9FE4-4D80-8607-065DB3F19304}" srcOrd="0" destOrd="0" presId="urn:microsoft.com/office/officeart/2005/8/layout/pyramid2"/>
    <dgm:cxn modelId="{60DDFB90-5E97-449A-9E0B-57E813019964}" srcId="{7E77A69C-F323-4CB8-AD0C-769B6971280C}" destId="{1D8B4FB7-B6EF-4848-852D-54B91800B06C}" srcOrd="2" destOrd="0" parTransId="{E2762820-DFC7-4A9A-ACEF-C8E307D1A9A0}" sibTransId="{F34409A8-DDC0-4B20-B464-24D114DCB94F}"/>
    <dgm:cxn modelId="{FA3A3626-22B8-443D-84B3-8BBDF7E90229}" type="presOf" srcId="{1D8B4FB7-B6EF-4848-852D-54B91800B06C}" destId="{6D9EBE40-FFDA-461D-876C-4DCBEA3BC83D}" srcOrd="0" destOrd="0" presId="urn:microsoft.com/office/officeart/2005/8/layout/pyramid2"/>
    <dgm:cxn modelId="{77038D2B-0094-4EF4-921B-F8FFAD2E32BD}" type="presOf" srcId="{95544C3F-5363-4908-97D3-121E098A5033}" destId="{11275B87-4344-4B0B-B88B-7BEF1A465347}" srcOrd="0" destOrd="0" presId="urn:microsoft.com/office/officeart/2005/8/layout/pyramid2"/>
    <dgm:cxn modelId="{44FF1C39-260A-4DCE-B4F3-61E64E6B8F17}" srcId="{7E77A69C-F323-4CB8-AD0C-769B6971280C}" destId="{95544C3F-5363-4908-97D3-121E098A5033}" srcOrd="0" destOrd="0" parTransId="{1C0025BE-4F9A-4410-9E5A-BA8E26DCA863}" sibTransId="{99F265E9-7BBF-4F06-AE82-1D59E922AC53}"/>
    <dgm:cxn modelId="{B0E8BC22-6949-477F-A864-7FFDB2696940}" type="presParOf" srcId="{7935F384-2BF8-4741-AE43-A1D8804946FC}" destId="{B1C09DCB-5E70-4C7C-9DEF-89F35921CF97}" srcOrd="0" destOrd="0" presId="urn:microsoft.com/office/officeart/2005/8/layout/pyramid2"/>
    <dgm:cxn modelId="{9C4F8B26-73FF-46A3-B997-64847CBCE60A}" type="presParOf" srcId="{7935F384-2BF8-4741-AE43-A1D8804946FC}" destId="{681C6DE2-363B-42C7-924F-48EE90A4CC89}" srcOrd="1" destOrd="0" presId="urn:microsoft.com/office/officeart/2005/8/layout/pyramid2"/>
    <dgm:cxn modelId="{564C59D5-864E-4F59-A34E-D48346C23502}" type="presParOf" srcId="{681C6DE2-363B-42C7-924F-48EE90A4CC89}" destId="{11275B87-4344-4B0B-B88B-7BEF1A465347}" srcOrd="0" destOrd="0" presId="urn:microsoft.com/office/officeart/2005/8/layout/pyramid2"/>
    <dgm:cxn modelId="{6B3D3A32-05AB-428E-AD16-18E1290E2FB4}" type="presParOf" srcId="{681C6DE2-363B-42C7-924F-48EE90A4CC89}" destId="{579BA1DE-CC75-49FA-819E-52ACE3581134}" srcOrd="1" destOrd="0" presId="urn:microsoft.com/office/officeart/2005/8/layout/pyramid2"/>
    <dgm:cxn modelId="{3930E9DD-60BA-4CA3-AC7E-9E264D4C987B}" type="presParOf" srcId="{681C6DE2-363B-42C7-924F-48EE90A4CC89}" destId="{AD0E3D93-9FE4-4D80-8607-065DB3F19304}" srcOrd="2" destOrd="0" presId="urn:microsoft.com/office/officeart/2005/8/layout/pyramid2"/>
    <dgm:cxn modelId="{26D9502D-0B38-423D-A3B3-397FA4EEC81D}" type="presParOf" srcId="{681C6DE2-363B-42C7-924F-48EE90A4CC89}" destId="{AA94A09D-B7AC-464F-9804-7DB8E0F14DFD}" srcOrd="3" destOrd="0" presId="urn:microsoft.com/office/officeart/2005/8/layout/pyramid2"/>
    <dgm:cxn modelId="{00B23746-9A6B-4D67-805D-66F1F849413B}" type="presParOf" srcId="{681C6DE2-363B-42C7-924F-48EE90A4CC89}" destId="{6D9EBE40-FFDA-461D-876C-4DCBEA3BC83D}" srcOrd="4" destOrd="0" presId="urn:microsoft.com/office/officeart/2005/8/layout/pyramid2"/>
    <dgm:cxn modelId="{8870CA3E-F746-443C-B634-2CBA219A08CB}" type="presParOf" srcId="{681C6DE2-363B-42C7-924F-48EE90A4CC89}" destId="{15A1E432-94E0-469F-A3E5-9B5A4759D9E7}" srcOrd="5" destOrd="0" presId="urn:microsoft.com/office/officeart/2005/8/layout/pyramid2"/>
    <dgm:cxn modelId="{B8AA7F19-6614-4A76-9174-442FCB32F3B0}" type="presParOf" srcId="{681C6DE2-363B-42C7-924F-48EE90A4CC89}" destId="{69E02A2C-90D3-4C52-A3B3-A6634A80F21E}" srcOrd="6" destOrd="0" presId="urn:microsoft.com/office/officeart/2005/8/layout/pyramid2"/>
    <dgm:cxn modelId="{478E45F9-4FAC-46E9-BEAF-24F4C98D8BD6}" type="presParOf" srcId="{681C6DE2-363B-42C7-924F-48EE90A4CC89}" destId="{2C693E9B-0A0E-4226-B740-D838D18C1D3B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598E0D-9069-4F28-814A-A4500DE39C2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7B0209-4D94-49DF-BB80-1B7DBCE63F4A}">
      <dgm:prSet phldrT="[Текст]" custT="1"/>
      <dgm:spPr/>
      <dgm:t>
        <a:bodyPr/>
        <a:lstStyle/>
        <a:p>
          <a:r>
            <a:rPr lang="ru-RU" sz="4400" smtClean="0"/>
            <a:t>Типы уроков</a:t>
          </a:r>
          <a:endParaRPr lang="ru-RU" sz="4400" dirty="0"/>
        </a:p>
      </dgm:t>
    </dgm:pt>
    <dgm:pt modelId="{AFB668CA-0CC4-4786-AC3F-186D9A572372}" type="parTrans" cxnId="{C613AE78-D488-40D9-96D1-643D8E0CDFBD}">
      <dgm:prSet/>
      <dgm:spPr/>
      <dgm:t>
        <a:bodyPr/>
        <a:lstStyle/>
        <a:p>
          <a:endParaRPr lang="ru-RU"/>
        </a:p>
      </dgm:t>
    </dgm:pt>
    <dgm:pt modelId="{AE260917-1642-42C6-9A54-A7CEE9B0C173}" type="sibTrans" cxnId="{C613AE78-D488-40D9-96D1-643D8E0CDFBD}">
      <dgm:prSet/>
      <dgm:spPr/>
      <dgm:t>
        <a:bodyPr/>
        <a:lstStyle/>
        <a:p>
          <a:endParaRPr lang="ru-RU"/>
        </a:p>
      </dgm:t>
    </dgm:pt>
    <dgm:pt modelId="{FB957C37-7852-4AEF-9F6C-B79D7D39642D}">
      <dgm:prSet phldrT="[Текст]" custT="1"/>
      <dgm:spPr>
        <a:solidFill>
          <a:srgbClr val="009657"/>
        </a:solidFill>
      </dgm:spPr>
      <dgm:t>
        <a:bodyPr/>
        <a:lstStyle/>
        <a:p>
          <a:r>
            <a:rPr lang="ru-RU" sz="2000" dirty="0" smtClean="0"/>
            <a:t>Изучение нового материала</a:t>
          </a:r>
          <a:endParaRPr lang="ru-RU" sz="2000" dirty="0"/>
        </a:p>
      </dgm:t>
    </dgm:pt>
    <dgm:pt modelId="{DF688177-0B9A-4819-AFA4-DF4FB16A42B6}" type="parTrans" cxnId="{AFC52D43-69A0-45AF-A591-465F48074DF9}">
      <dgm:prSet/>
      <dgm:spPr/>
      <dgm:t>
        <a:bodyPr/>
        <a:lstStyle/>
        <a:p>
          <a:endParaRPr lang="ru-RU"/>
        </a:p>
      </dgm:t>
    </dgm:pt>
    <dgm:pt modelId="{00C9DB80-FC3B-410C-84BA-E64BA02C4E60}" type="sibTrans" cxnId="{AFC52D43-69A0-45AF-A591-465F48074DF9}">
      <dgm:prSet/>
      <dgm:spPr/>
      <dgm:t>
        <a:bodyPr/>
        <a:lstStyle/>
        <a:p>
          <a:endParaRPr lang="ru-RU"/>
        </a:p>
      </dgm:t>
    </dgm:pt>
    <dgm:pt modelId="{831CEFF4-44F9-46B3-BA7A-D2EE1EAA29E4}">
      <dgm:prSet phldrT="[Текст]" custT="1"/>
      <dgm:spPr>
        <a:solidFill>
          <a:srgbClr val="009657"/>
        </a:solidFill>
      </dgm:spPr>
      <dgm:t>
        <a:bodyPr/>
        <a:lstStyle/>
        <a:p>
          <a:r>
            <a:rPr lang="ru-RU" sz="2000" dirty="0" smtClean="0"/>
            <a:t>Применение / закрепление изученного материала</a:t>
          </a:r>
          <a:endParaRPr lang="ru-RU" sz="2000" dirty="0"/>
        </a:p>
      </dgm:t>
    </dgm:pt>
    <dgm:pt modelId="{50315DAE-9CAD-42CE-A092-060BB62A180E}" type="parTrans" cxnId="{F231A5FA-662D-461C-B20C-8C38F573AF33}">
      <dgm:prSet/>
      <dgm:spPr/>
      <dgm:t>
        <a:bodyPr/>
        <a:lstStyle/>
        <a:p>
          <a:endParaRPr lang="ru-RU"/>
        </a:p>
      </dgm:t>
    </dgm:pt>
    <dgm:pt modelId="{D2F267F2-979F-4E28-B191-C7C05C140AF3}" type="sibTrans" cxnId="{F231A5FA-662D-461C-B20C-8C38F573AF33}">
      <dgm:prSet/>
      <dgm:spPr/>
      <dgm:t>
        <a:bodyPr/>
        <a:lstStyle/>
        <a:p>
          <a:endParaRPr lang="ru-RU"/>
        </a:p>
      </dgm:t>
    </dgm:pt>
    <dgm:pt modelId="{F2463849-0FF9-458D-9CA9-0798CF35E9BB}">
      <dgm:prSet phldrT="[Текст]" custT="1"/>
      <dgm:spPr/>
      <dgm:t>
        <a:bodyPr/>
        <a:lstStyle/>
        <a:p>
          <a:r>
            <a:rPr lang="ru-RU" sz="4400" dirty="0" smtClean="0"/>
            <a:t>Этапы урока</a:t>
          </a:r>
          <a:endParaRPr lang="ru-RU" sz="4400" dirty="0"/>
        </a:p>
      </dgm:t>
    </dgm:pt>
    <dgm:pt modelId="{DF65F803-C82E-45FA-B307-6E1232F38A3A}" type="parTrans" cxnId="{5B04D234-E2FE-4B20-AE0B-7FFBE638A29B}">
      <dgm:prSet/>
      <dgm:spPr/>
      <dgm:t>
        <a:bodyPr/>
        <a:lstStyle/>
        <a:p>
          <a:endParaRPr lang="ru-RU"/>
        </a:p>
      </dgm:t>
    </dgm:pt>
    <dgm:pt modelId="{F44DAA4E-F75B-4051-BD7E-4038244118FF}" type="sibTrans" cxnId="{5B04D234-E2FE-4B20-AE0B-7FFBE638A29B}">
      <dgm:prSet/>
      <dgm:spPr/>
      <dgm:t>
        <a:bodyPr/>
        <a:lstStyle/>
        <a:p>
          <a:endParaRPr lang="ru-RU"/>
        </a:p>
      </dgm:t>
    </dgm:pt>
    <dgm:pt modelId="{4E6EC0F3-6D51-40D3-B761-ABE15ED58590}">
      <dgm:prSet phldrT="[Текст]" custT="1"/>
      <dgm:spPr>
        <a:solidFill>
          <a:srgbClr val="009657"/>
        </a:solidFill>
      </dgm:spPr>
      <dgm:t>
        <a:bodyPr/>
        <a:lstStyle/>
        <a:p>
          <a:r>
            <a:rPr lang="ru-RU" sz="2000" dirty="0" smtClean="0"/>
            <a:t>Как проблемная ситуация на этапе целеполагания</a:t>
          </a:r>
          <a:endParaRPr lang="ru-RU" sz="2000" dirty="0"/>
        </a:p>
      </dgm:t>
    </dgm:pt>
    <dgm:pt modelId="{9230B948-23D9-4F9B-AC61-9A8B3D1A0D71}" type="parTrans" cxnId="{83CF1115-A370-4989-AAD4-A3F6838A402A}">
      <dgm:prSet/>
      <dgm:spPr/>
      <dgm:t>
        <a:bodyPr/>
        <a:lstStyle/>
        <a:p>
          <a:endParaRPr lang="ru-RU"/>
        </a:p>
      </dgm:t>
    </dgm:pt>
    <dgm:pt modelId="{EA9D8C3A-4A19-47B8-98CA-0614F12CBC07}" type="sibTrans" cxnId="{83CF1115-A370-4989-AAD4-A3F6838A402A}">
      <dgm:prSet/>
      <dgm:spPr/>
      <dgm:t>
        <a:bodyPr/>
        <a:lstStyle/>
        <a:p>
          <a:endParaRPr lang="ru-RU"/>
        </a:p>
      </dgm:t>
    </dgm:pt>
    <dgm:pt modelId="{0E30D9E6-7A96-4303-97E7-D9A9C0DA9FA0}">
      <dgm:prSet phldrT="[Текст]" custT="1"/>
      <dgm:spPr>
        <a:solidFill>
          <a:srgbClr val="009657"/>
        </a:solidFill>
      </dgm:spPr>
      <dgm:t>
        <a:bodyPr/>
        <a:lstStyle/>
        <a:p>
          <a:r>
            <a:rPr lang="ru-RU" sz="2000" smtClean="0"/>
            <a:t>Как практическое задание на этапе применения новых знаний</a:t>
          </a:r>
          <a:endParaRPr lang="ru-RU" sz="2000" dirty="0"/>
        </a:p>
      </dgm:t>
    </dgm:pt>
    <dgm:pt modelId="{ECA427C4-11F4-4AAA-934D-8190997A0A9B}" type="parTrans" cxnId="{8A5B725E-04D2-4716-B1D7-CAB7160AC2FB}">
      <dgm:prSet/>
      <dgm:spPr/>
      <dgm:t>
        <a:bodyPr/>
        <a:lstStyle/>
        <a:p>
          <a:endParaRPr lang="ru-RU"/>
        </a:p>
      </dgm:t>
    </dgm:pt>
    <dgm:pt modelId="{7E161497-FA65-422D-9243-0891D6B689B9}" type="sibTrans" cxnId="{8A5B725E-04D2-4716-B1D7-CAB7160AC2FB}">
      <dgm:prSet/>
      <dgm:spPr/>
      <dgm:t>
        <a:bodyPr/>
        <a:lstStyle/>
        <a:p>
          <a:endParaRPr lang="ru-RU"/>
        </a:p>
      </dgm:t>
    </dgm:pt>
    <dgm:pt modelId="{AC283852-1DD6-4C53-A4AD-4AF39509116F}">
      <dgm:prSet custT="1"/>
      <dgm:spPr>
        <a:solidFill>
          <a:srgbClr val="009657"/>
        </a:solidFill>
      </dgm:spPr>
      <dgm:t>
        <a:bodyPr/>
        <a:lstStyle/>
        <a:p>
          <a:r>
            <a:rPr lang="ru-RU" sz="2000" dirty="0" smtClean="0"/>
            <a:t>Обобщение и систематизация знаний</a:t>
          </a:r>
          <a:endParaRPr lang="ru-RU" sz="2000" dirty="0"/>
        </a:p>
      </dgm:t>
    </dgm:pt>
    <dgm:pt modelId="{B11C21B3-6961-4610-8395-8094401728C1}" type="parTrans" cxnId="{2801BB41-669A-4142-8E48-5392DDA5BACD}">
      <dgm:prSet/>
      <dgm:spPr/>
      <dgm:t>
        <a:bodyPr/>
        <a:lstStyle/>
        <a:p>
          <a:endParaRPr lang="ru-RU"/>
        </a:p>
      </dgm:t>
    </dgm:pt>
    <dgm:pt modelId="{07ACDD73-E94B-4FD7-BCB5-1C27C64A3999}" type="sibTrans" cxnId="{2801BB41-669A-4142-8E48-5392DDA5BACD}">
      <dgm:prSet/>
      <dgm:spPr/>
      <dgm:t>
        <a:bodyPr/>
        <a:lstStyle/>
        <a:p>
          <a:endParaRPr lang="ru-RU"/>
        </a:p>
      </dgm:t>
    </dgm:pt>
    <dgm:pt modelId="{A33208FD-CE87-49BA-8942-640E8B95F5D0}">
      <dgm:prSet custT="1"/>
      <dgm:spPr>
        <a:solidFill>
          <a:srgbClr val="009657"/>
        </a:solidFill>
      </dgm:spPr>
      <dgm:t>
        <a:bodyPr/>
        <a:lstStyle/>
        <a:p>
          <a:r>
            <a:rPr lang="ru-RU" sz="2000" dirty="0" smtClean="0"/>
            <a:t>Комбинированный урок </a:t>
          </a:r>
          <a:endParaRPr lang="ru-RU" sz="2000" dirty="0"/>
        </a:p>
      </dgm:t>
    </dgm:pt>
    <dgm:pt modelId="{A89019E7-5F94-4E66-A682-5209D88799DA}" type="parTrans" cxnId="{FA6076B2-DEA1-47C1-8742-5BDD85B85877}">
      <dgm:prSet/>
      <dgm:spPr/>
      <dgm:t>
        <a:bodyPr/>
        <a:lstStyle/>
        <a:p>
          <a:endParaRPr lang="ru-RU"/>
        </a:p>
      </dgm:t>
    </dgm:pt>
    <dgm:pt modelId="{5015B109-C40B-4295-874E-BDD9B100C03C}" type="sibTrans" cxnId="{FA6076B2-DEA1-47C1-8742-5BDD85B85877}">
      <dgm:prSet/>
      <dgm:spPr/>
      <dgm:t>
        <a:bodyPr/>
        <a:lstStyle/>
        <a:p>
          <a:endParaRPr lang="ru-RU"/>
        </a:p>
      </dgm:t>
    </dgm:pt>
    <dgm:pt modelId="{5C9087B6-FDA1-454A-ADA6-E283D824401E}">
      <dgm:prSet custT="1"/>
      <dgm:spPr>
        <a:solidFill>
          <a:srgbClr val="009657"/>
        </a:solidFill>
      </dgm:spPr>
      <dgm:t>
        <a:bodyPr/>
        <a:lstStyle/>
        <a:p>
          <a:r>
            <a:rPr lang="ru-RU" sz="2000" smtClean="0"/>
            <a:t>Как практические задания для организации текущей оценки учебных достижений, в том числе в игровой форме</a:t>
          </a:r>
          <a:endParaRPr lang="ru-RU" sz="2000" dirty="0"/>
        </a:p>
      </dgm:t>
    </dgm:pt>
    <dgm:pt modelId="{F2149818-B4B2-4D71-A51A-91A556DAF665}" type="parTrans" cxnId="{050D0805-F86C-407A-AC8D-40A7C45D2DED}">
      <dgm:prSet/>
      <dgm:spPr/>
      <dgm:t>
        <a:bodyPr/>
        <a:lstStyle/>
        <a:p>
          <a:endParaRPr lang="ru-RU"/>
        </a:p>
      </dgm:t>
    </dgm:pt>
    <dgm:pt modelId="{E97624DD-B62F-43E4-9B11-23A761E0A5B7}" type="sibTrans" cxnId="{050D0805-F86C-407A-AC8D-40A7C45D2DED}">
      <dgm:prSet/>
      <dgm:spPr/>
      <dgm:t>
        <a:bodyPr/>
        <a:lstStyle/>
        <a:p>
          <a:endParaRPr lang="ru-RU"/>
        </a:p>
      </dgm:t>
    </dgm:pt>
    <dgm:pt modelId="{BC70805B-4BAF-4714-9006-15AF816DC96F}" type="pres">
      <dgm:prSet presAssocID="{C5598E0D-9069-4F28-814A-A4500DE39C2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DF254E-1DEB-434D-B9AD-C3EC6EF624EF}" type="pres">
      <dgm:prSet presAssocID="{6E7B0209-4D94-49DF-BB80-1B7DBCE63F4A}" presName="compNode" presStyleCnt="0"/>
      <dgm:spPr/>
      <dgm:t>
        <a:bodyPr/>
        <a:lstStyle/>
        <a:p>
          <a:endParaRPr lang="ru-RU"/>
        </a:p>
      </dgm:t>
    </dgm:pt>
    <dgm:pt modelId="{9A48BEF4-F6C4-4BA7-8E94-4DE89EECABA0}" type="pres">
      <dgm:prSet presAssocID="{6E7B0209-4D94-49DF-BB80-1B7DBCE63F4A}" presName="aNode" presStyleLbl="bgShp" presStyleIdx="0" presStyleCnt="2"/>
      <dgm:spPr/>
      <dgm:t>
        <a:bodyPr/>
        <a:lstStyle/>
        <a:p>
          <a:endParaRPr lang="ru-RU"/>
        </a:p>
      </dgm:t>
    </dgm:pt>
    <dgm:pt modelId="{6888790C-6A2F-4C40-BE80-A63ED96439F9}" type="pres">
      <dgm:prSet presAssocID="{6E7B0209-4D94-49DF-BB80-1B7DBCE63F4A}" presName="textNode" presStyleLbl="bgShp" presStyleIdx="0" presStyleCnt="2"/>
      <dgm:spPr/>
      <dgm:t>
        <a:bodyPr/>
        <a:lstStyle/>
        <a:p>
          <a:endParaRPr lang="ru-RU"/>
        </a:p>
      </dgm:t>
    </dgm:pt>
    <dgm:pt modelId="{0475C839-1171-401B-A31F-A65B765C3808}" type="pres">
      <dgm:prSet presAssocID="{6E7B0209-4D94-49DF-BB80-1B7DBCE63F4A}" presName="compChildNode" presStyleCnt="0"/>
      <dgm:spPr/>
      <dgm:t>
        <a:bodyPr/>
        <a:lstStyle/>
        <a:p>
          <a:endParaRPr lang="ru-RU"/>
        </a:p>
      </dgm:t>
    </dgm:pt>
    <dgm:pt modelId="{6A927935-42A9-435E-BA77-F9FE5EDC2E45}" type="pres">
      <dgm:prSet presAssocID="{6E7B0209-4D94-49DF-BB80-1B7DBCE63F4A}" presName="theInnerList" presStyleCnt="0"/>
      <dgm:spPr/>
      <dgm:t>
        <a:bodyPr/>
        <a:lstStyle/>
        <a:p>
          <a:endParaRPr lang="ru-RU"/>
        </a:p>
      </dgm:t>
    </dgm:pt>
    <dgm:pt modelId="{24D31277-780B-4012-9D32-3867B98C496E}" type="pres">
      <dgm:prSet presAssocID="{FB957C37-7852-4AEF-9F6C-B79D7D39642D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3A0B1-0FC3-446E-9EFD-25122E2E3E1A}" type="pres">
      <dgm:prSet presAssocID="{FB957C37-7852-4AEF-9F6C-B79D7D39642D}" presName="aSpace2" presStyleCnt="0"/>
      <dgm:spPr/>
      <dgm:t>
        <a:bodyPr/>
        <a:lstStyle/>
        <a:p>
          <a:endParaRPr lang="ru-RU"/>
        </a:p>
      </dgm:t>
    </dgm:pt>
    <dgm:pt modelId="{AD3454D0-1717-490B-879B-32C4370E10CF}" type="pres">
      <dgm:prSet presAssocID="{831CEFF4-44F9-46B3-BA7A-D2EE1EAA29E4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5CC4E-EA93-41FA-A811-00B39366B02B}" type="pres">
      <dgm:prSet presAssocID="{831CEFF4-44F9-46B3-BA7A-D2EE1EAA29E4}" presName="aSpace2" presStyleCnt="0"/>
      <dgm:spPr/>
      <dgm:t>
        <a:bodyPr/>
        <a:lstStyle/>
        <a:p>
          <a:endParaRPr lang="ru-RU"/>
        </a:p>
      </dgm:t>
    </dgm:pt>
    <dgm:pt modelId="{53DA54EF-EE2B-410C-A8D5-875D0F5B848C}" type="pres">
      <dgm:prSet presAssocID="{AC283852-1DD6-4C53-A4AD-4AF39509116F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EB95C-DE61-4F94-8CF0-8CBE496C7052}" type="pres">
      <dgm:prSet presAssocID="{AC283852-1DD6-4C53-A4AD-4AF39509116F}" presName="aSpace2" presStyleCnt="0"/>
      <dgm:spPr/>
      <dgm:t>
        <a:bodyPr/>
        <a:lstStyle/>
        <a:p>
          <a:endParaRPr lang="ru-RU"/>
        </a:p>
      </dgm:t>
    </dgm:pt>
    <dgm:pt modelId="{E3DC3B51-6A7F-41DC-9C0F-DB8EFD880903}" type="pres">
      <dgm:prSet presAssocID="{A33208FD-CE87-49BA-8942-640E8B95F5D0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329DB-51B5-4FD6-A3A5-51DEF5047EF5}" type="pres">
      <dgm:prSet presAssocID="{6E7B0209-4D94-49DF-BB80-1B7DBCE63F4A}" presName="aSpace" presStyleCnt="0"/>
      <dgm:spPr/>
      <dgm:t>
        <a:bodyPr/>
        <a:lstStyle/>
        <a:p>
          <a:endParaRPr lang="ru-RU"/>
        </a:p>
      </dgm:t>
    </dgm:pt>
    <dgm:pt modelId="{92255E3F-FEAF-4317-9296-E66C6947D570}" type="pres">
      <dgm:prSet presAssocID="{F2463849-0FF9-458D-9CA9-0798CF35E9BB}" presName="compNode" presStyleCnt="0"/>
      <dgm:spPr/>
      <dgm:t>
        <a:bodyPr/>
        <a:lstStyle/>
        <a:p>
          <a:endParaRPr lang="ru-RU"/>
        </a:p>
      </dgm:t>
    </dgm:pt>
    <dgm:pt modelId="{E5EFC2FA-9838-4B2F-8691-2EF652F9B85C}" type="pres">
      <dgm:prSet presAssocID="{F2463849-0FF9-458D-9CA9-0798CF35E9BB}" presName="aNode" presStyleLbl="bgShp" presStyleIdx="1" presStyleCnt="2"/>
      <dgm:spPr/>
      <dgm:t>
        <a:bodyPr/>
        <a:lstStyle/>
        <a:p>
          <a:endParaRPr lang="ru-RU"/>
        </a:p>
      </dgm:t>
    </dgm:pt>
    <dgm:pt modelId="{72BD2D80-F9A9-4B62-A6A0-1C711F5838EF}" type="pres">
      <dgm:prSet presAssocID="{F2463849-0FF9-458D-9CA9-0798CF35E9BB}" presName="textNode" presStyleLbl="bgShp" presStyleIdx="1" presStyleCnt="2"/>
      <dgm:spPr/>
      <dgm:t>
        <a:bodyPr/>
        <a:lstStyle/>
        <a:p>
          <a:endParaRPr lang="ru-RU"/>
        </a:p>
      </dgm:t>
    </dgm:pt>
    <dgm:pt modelId="{76011FE7-E2E6-465E-8D9A-B9A6AFECA444}" type="pres">
      <dgm:prSet presAssocID="{F2463849-0FF9-458D-9CA9-0798CF35E9BB}" presName="compChildNode" presStyleCnt="0"/>
      <dgm:spPr/>
      <dgm:t>
        <a:bodyPr/>
        <a:lstStyle/>
        <a:p>
          <a:endParaRPr lang="ru-RU"/>
        </a:p>
      </dgm:t>
    </dgm:pt>
    <dgm:pt modelId="{1FBA1345-6A13-4FDF-BF6A-1059A725E0C3}" type="pres">
      <dgm:prSet presAssocID="{F2463849-0FF9-458D-9CA9-0798CF35E9BB}" presName="theInnerList" presStyleCnt="0"/>
      <dgm:spPr/>
      <dgm:t>
        <a:bodyPr/>
        <a:lstStyle/>
        <a:p>
          <a:endParaRPr lang="ru-RU"/>
        </a:p>
      </dgm:t>
    </dgm:pt>
    <dgm:pt modelId="{E00A4E26-E721-4693-836B-CB1882AE0590}" type="pres">
      <dgm:prSet presAssocID="{4E6EC0F3-6D51-40D3-B761-ABE15ED58590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1A6B4-397A-427D-BDBA-1E1E46205349}" type="pres">
      <dgm:prSet presAssocID="{4E6EC0F3-6D51-40D3-B761-ABE15ED58590}" presName="aSpace2" presStyleCnt="0"/>
      <dgm:spPr/>
      <dgm:t>
        <a:bodyPr/>
        <a:lstStyle/>
        <a:p>
          <a:endParaRPr lang="ru-RU"/>
        </a:p>
      </dgm:t>
    </dgm:pt>
    <dgm:pt modelId="{9EA579CD-DB3F-4EB0-9580-CC46299CCF7F}" type="pres">
      <dgm:prSet presAssocID="{0E30D9E6-7A96-4303-97E7-D9A9C0DA9FA0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96820-61DC-4AAB-BA82-7F9CAC56926F}" type="pres">
      <dgm:prSet presAssocID="{0E30D9E6-7A96-4303-97E7-D9A9C0DA9FA0}" presName="aSpace2" presStyleCnt="0"/>
      <dgm:spPr/>
      <dgm:t>
        <a:bodyPr/>
        <a:lstStyle/>
        <a:p>
          <a:endParaRPr lang="ru-RU"/>
        </a:p>
      </dgm:t>
    </dgm:pt>
    <dgm:pt modelId="{11DC18D7-D300-4182-98BE-CC1AE9CB29A4}" type="pres">
      <dgm:prSet presAssocID="{5C9087B6-FDA1-454A-ADA6-E283D824401E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0D0805-F86C-407A-AC8D-40A7C45D2DED}" srcId="{F2463849-0FF9-458D-9CA9-0798CF35E9BB}" destId="{5C9087B6-FDA1-454A-ADA6-E283D824401E}" srcOrd="2" destOrd="0" parTransId="{F2149818-B4B2-4D71-A51A-91A556DAF665}" sibTransId="{E97624DD-B62F-43E4-9B11-23A761E0A5B7}"/>
    <dgm:cxn modelId="{FA6076B2-DEA1-47C1-8742-5BDD85B85877}" srcId="{6E7B0209-4D94-49DF-BB80-1B7DBCE63F4A}" destId="{A33208FD-CE87-49BA-8942-640E8B95F5D0}" srcOrd="3" destOrd="0" parTransId="{A89019E7-5F94-4E66-A682-5209D88799DA}" sibTransId="{5015B109-C40B-4295-874E-BDD9B100C03C}"/>
    <dgm:cxn modelId="{343D8006-1BB8-4ED3-ACE3-E71CD946EBD7}" type="presOf" srcId="{F2463849-0FF9-458D-9CA9-0798CF35E9BB}" destId="{72BD2D80-F9A9-4B62-A6A0-1C711F5838EF}" srcOrd="1" destOrd="0" presId="urn:microsoft.com/office/officeart/2005/8/layout/lProcess2"/>
    <dgm:cxn modelId="{AFC52D43-69A0-45AF-A591-465F48074DF9}" srcId="{6E7B0209-4D94-49DF-BB80-1B7DBCE63F4A}" destId="{FB957C37-7852-4AEF-9F6C-B79D7D39642D}" srcOrd="0" destOrd="0" parTransId="{DF688177-0B9A-4819-AFA4-DF4FB16A42B6}" sibTransId="{00C9DB80-FC3B-410C-84BA-E64BA02C4E60}"/>
    <dgm:cxn modelId="{A095C6E9-1A22-4E68-B37B-AB19DC463DF7}" type="presOf" srcId="{C5598E0D-9069-4F28-814A-A4500DE39C2A}" destId="{BC70805B-4BAF-4714-9006-15AF816DC96F}" srcOrd="0" destOrd="0" presId="urn:microsoft.com/office/officeart/2005/8/layout/lProcess2"/>
    <dgm:cxn modelId="{2D2E3A86-DCB4-4829-892B-D0188D5B3647}" type="presOf" srcId="{831CEFF4-44F9-46B3-BA7A-D2EE1EAA29E4}" destId="{AD3454D0-1717-490B-879B-32C4370E10CF}" srcOrd="0" destOrd="0" presId="urn:microsoft.com/office/officeart/2005/8/layout/lProcess2"/>
    <dgm:cxn modelId="{26B17FD2-95D4-4204-8D63-F5C56A7D5AEA}" type="presOf" srcId="{AC283852-1DD6-4C53-A4AD-4AF39509116F}" destId="{53DA54EF-EE2B-410C-A8D5-875D0F5B848C}" srcOrd="0" destOrd="0" presId="urn:microsoft.com/office/officeart/2005/8/layout/lProcess2"/>
    <dgm:cxn modelId="{2D4BB406-E8BA-44A2-8E5E-51E3A93D6287}" type="presOf" srcId="{6E7B0209-4D94-49DF-BB80-1B7DBCE63F4A}" destId="{6888790C-6A2F-4C40-BE80-A63ED96439F9}" srcOrd="1" destOrd="0" presId="urn:microsoft.com/office/officeart/2005/8/layout/lProcess2"/>
    <dgm:cxn modelId="{B5914E5E-311B-4353-9C6B-AA19064E87A2}" type="presOf" srcId="{4E6EC0F3-6D51-40D3-B761-ABE15ED58590}" destId="{E00A4E26-E721-4693-836B-CB1882AE0590}" srcOrd="0" destOrd="0" presId="urn:microsoft.com/office/officeart/2005/8/layout/lProcess2"/>
    <dgm:cxn modelId="{DB46E12E-5D2A-4D9C-83E1-399FEAA6A1EA}" type="presOf" srcId="{A33208FD-CE87-49BA-8942-640E8B95F5D0}" destId="{E3DC3B51-6A7F-41DC-9C0F-DB8EFD880903}" srcOrd="0" destOrd="0" presId="urn:microsoft.com/office/officeart/2005/8/layout/lProcess2"/>
    <dgm:cxn modelId="{29CE4229-2039-4626-AD7C-CE0CDB992B6C}" type="presOf" srcId="{5C9087B6-FDA1-454A-ADA6-E283D824401E}" destId="{11DC18D7-D300-4182-98BE-CC1AE9CB29A4}" srcOrd="0" destOrd="0" presId="urn:microsoft.com/office/officeart/2005/8/layout/lProcess2"/>
    <dgm:cxn modelId="{2801BB41-669A-4142-8E48-5392DDA5BACD}" srcId="{6E7B0209-4D94-49DF-BB80-1B7DBCE63F4A}" destId="{AC283852-1DD6-4C53-A4AD-4AF39509116F}" srcOrd="2" destOrd="0" parTransId="{B11C21B3-6961-4610-8395-8094401728C1}" sibTransId="{07ACDD73-E94B-4FD7-BCB5-1C27C64A3999}"/>
    <dgm:cxn modelId="{2AD9FE53-3031-4EA8-A0E2-25BB4B3FB601}" type="presOf" srcId="{6E7B0209-4D94-49DF-BB80-1B7DBCE63F4A}" destId="{9A48BEF4-F6C4-4BA7-8E94-4DE89EECABA0}" srcOrd="0" destOrd="0" presId="urn:microsoft.com/office/officeart/2005/8/layout/lProcess2"/>
    <dgm:cxn modelId="{ED901509-7606-4019-A8E8-577DDC876CB0}" type="presOf" srcId="{FB957C37-7852-4AEF-9F6C-B79D7D39642D}" destId="{24D31277-780B-4012-9D32-3867B98C496E}" srcOrd="0" destOrd="0" presId="urn:microsoft.com/office/officeart/2005/8/layout/lProcess2"/>
    <dgm:cxn modelId="{BD617281-69CA-4BF3-B638-BC9D3CBB07D7}" type="presOf" srcId="{0E30D9E6-7A96-4303-97E7-D9A9C0DA9FA0}" destId="{9EA579CD-DB3F-4EB0-9580-CC46299CCF7F}" srcOrd="0" destOrd="0" presId="urn:microsoft.com/office/officeart/2005/8/layout/lProcess2"/>
    <dgm:cxn modelId="{83CF1115-A370-4989-AAD4-A3F6838A402A}" srcId="{F2463849-0FF9-458D-9CA9-0798CF35E9BB}" destId="{4E6EC0F3-6D51-40D3-B761-ABE15ED58590}" srcOrd="0" destOrd="0" parTransId="{9230B948-23D9-4F9B-AC61-9A8B3D1A0D71}" sibTransId="{EA9D8C3A-4A19-47B8-98CA-0614F12CBC07}"/>
    <dgm:cxn modelId="{CF8E1525-DDD1-4F5E-B912-433733CD9A0A}" type="presOf" srcId="{F2463849-0FF9-458D-9CA9-0798CF35E9BB}" destId="{E5EFC2FA-9838-4B2F-8691-2EF652F9B85C}" srcOrd="0" destOrd="0" presId="urn:microsoft.com/office/officeart/2005/8/layout/lProcess2"/>
    <dgm:cxn modelId="{C613AE78-D488-40D9-96D1-643D8E0CDFBD}" srcId="{C5598E0D-9069-4F28-814A-A4500DE39C2A}" destId="{6E7B0209-4D94-49DF-BB80-1B7DBCE63F4A}" srcOrd="0" destOrd="0" parTransId="{AFB668CA-0CC4-4786-AC3F-186D9A572372}" sibTransId="{AE260917-1642-42C6-9A54-A7CEE9B0C173}"/>
    <dgm:cxn modelId="{8A5B725E-04D2-4716-B1D7-CAB7160AC2FB}" srcId="{F2463849-0FF9-458D-9CA9-0798CF35E9BB}" destId="{0E30D9E6-7A96-4303-97E7-D9A9C0DA9FA0}" srcOrd="1" destOrd="0" parTransId="{ECA427C4-11F4-4AAA-934D-8190997A0A9B}" sibTransId="{7E161497-FA65-422D-9243-0891D6B689B9}"/>
    <dgm:cxn modelId="{F231A5FA-662D-461C-B20C-8C38F573AF33}" srcId="{6E7B0209-4D94-49DF-BB80-1B7DBCE63F4A}" destId="{831CEFF4-44F9-46B3-BA7A-D2EE1EAA29E4}" srcOrd="1" destOrd="0" parTransId="{50315DAE-9CAD-42CE-A092-060BB62A180E}" sibTransId="{D2F267F2-979F-4E28-B191-C7C05C140AF3}"/>
    <dgm:cxn modelId="{5B04D234-E2FE-4B20-AE0B-7FFBE638A29B}" srcId="{C5598E0D-9069-4F28-814A-A4500DE39C2A}" destId="{F2463849-0FF9-458D-9CA9-0798CF35E9BB}" srcOrd="1" destOrd="0" parTransId="{DF65F803-C82E-45FA-B307-6E1232F38A3A}" sibTransId="{F44DAA4E-F75B-4051-BD7E-4038244118FF}"/>
    <dgm:cxn modelId="{82603FFF-AAE3-43B3-B543-F132F4BCD779}" type="presParOf" srcId="{BC70805B-4BAF-4714-9006-15AF816DC96F}" destId="{15DF254E-1DEB-434D-B9AD-C3EC6EF624EF}" srcOrd="0" destOrd="0" presId="urn:microsoft.com/office/officeart/2005/8/layout/lProcess2"/>
    <dgm:cxn modelId="{6FE82B8B-7AEA-4982-A955-EC40D94FA199}" type="presParOf" srcId="{15DF254E-1DEB-434D-B9AD-C3EC6EF624EF}" destId="{9A48BEF4-F6C4-4BA7-8E94-4DE89EECABA0}" srcOrd="0" destOrd="0" presId="urn:microsoft.com/office/officeart/2005/8/layout/lProcess2"/>
    <dgm:cxn modelId="{7107D82C-B568-4E98-B1F5-4DBB4C5351EA}" type="presParOf" srcId="{15DF254E-1DEB-434D-B9AD-C3EC6EF624EF}" destId="{6888790C-6A2F-4C40-BE80-A63ED96439F9}" srcOrd="1" destOrd="0" presId="urn:microsoft.com/office/officeart/2005/8/layout/lProcess2"/>
    <dgm:cxn modelId="{A1BB7AC7-F628-4DA0-9D61-6994F4F724DE}" type="presParOf" srcId="{15DF254E-1DEB-434D-B9AD-C3EC6EF624EF}" destId="{0475C839-1171-401B-A31F-A65B765C3808}" srcOrd="2" destOrd="0" presId="urn:microsoft.com/office/officeart/2005/8/layout/lProcess2"/>
    <dgm:cxn modelId="{1FE407CB-00C5-43DC-96DB-194ACA4443B6}" type="presParOf" srcId="{0475C839-1171-401B-A31F-A65B765C3808}" destId="{6A927935-42A9-435E-BA77-F9FE5EDC2E45}" srcOrd="0" destOrd="0" presId="urn:microsoft.com/office/officeart/2005/8/layout/lProcess2"/>
    <dgm:cxn modelId="{BE285DB6-E726-42D2-8F35-49B70D52AA88}" type="presParOf" srcId="{6A927935-42A9-435E-BA77-F9FE5EDC2E45}" destId="{24D31277-780B-4012-9D32-3867B98C496E}" srcOrd="0" destOrd="0" presId="urn:microsoft.com/office/officeart/2005/8/layout/lProcess2"/>
    <dgm:cxn modelId="{2B0E1BC7-BF3C-4FC0-BA68-D6FABD70FFB1}" type="presParOf" srcId="{6A927935-42A9-435E-BA77-F9FE5EDC2E45}" destId="{16D3A0B1-0FC3-446E-9EFD-25122E2E3E1A}" srcOrd="1" destOrd="0" presId="urn:microsoft.com/office/officeart/2005/8/layout/lProcess2"/>
    <dgm:cxn modelId="{C76E2CD5-8D61-4296-A1CB-E4FA882ABA19}" type="presParOf" srcId="{6A927935-42A9-435E-BA77-F9FE5EDC2E45}" destId="{AD3454D0-1717-490B-879B-32C4370E10CF}" srcOrd="2" destOrd="0" presId="urn:microsoft.com/office/officeart/2005/8/layout/lProcess2"/>
    <dgm:cxn modelId="{65FB9C6A-EE65-44E0-B47C-07998DE3B6DD}" type="presParOf" srcId="{6A927935-42A9-435E-BA77-F9FE5EDC2E45}" destId="{6115CC4E-EA93-41FA-A811-00B39366B02B}" srcOrd="3" destOrd="0" presId="urn:microsoft.com/office/officeart/2005/8/layout/lProcess2"/>
    <dgm:cxn modelId="{DAEE3FD0-C9FA-480B-94A8-07BA24C96482}" type="presParOf" srcId="{6A927935-42A9-435E-BA77-F9FE5EDC2E45}" destId="{53DA54EF-EE2B-410C-A8D5-875D0F5B848C}" srcOrd="4" destOrd="0" presId="urn:microsoft.com/office/officeart/2005/8/layout/lProcess2"/>
    <dgm:cxn modelId="{5F518C57-76A1-4548-AAC2-9847071CE361}" type="presParOf" srcId="{6A927935-42A9-435E-BA77-F9FE5EDC2E45}" destId="{042EB95C-DE61-4F94-8CF0-8CBE496C7052}" srcOrd="5" destOrd="0" presId="urn:microsoft.com/office/officeart/2005/8/layout/lProcess2"/>
    <dgm:cxn modelId="{5C8AFA9B-9398-44DA-A480-2772A2D623D9}" type="presParOf" srcId="{6A927935-42A9-435E-BA77-F9FE5EDC2E45}" destId="{E3DC3B51-6A7F-41DC-9C0F-DB8EFD880903}" srcOrd="6" destOrd="0" presId="urn:microsoft.com/office/officeart/2005/8/layout/lProcess2"/>
    <dgm:cxn modelId="{B16C6876-F8ED-4D28-83D2-F9EA5E37266C}" type="presParOf" srcId="{BC70805B-4BAF-4714-9006-15AF816DC96F}" destId="{224329DB-51B5-4FD6-A3A5-51DEF5047EF5}" srcOrd="1" destOrd="0" presId="urn:microsoft.com/office/officeart/2005/8/layout/lProcess2"/>
    <dgm:cxn modelId="{44E9BA16-D444-41DB-8DE0-D58F508FD516}" type="presParOf" srcId="{BC70805B-4BAF-4714-9006-15AF816DC96F}" destId="{92255E3F-FEAF-4317-9296-E66C6947D570}" srcOrd="2" destOrd="0" presId="urn:microsoft.com/office/officeart/2005/8/layout/lProcess2"/>
    <dgm:cxn modelId="{3B100318-61E9-465E-90B8-EAB226FADB58}" type="presParOf" srcId="{92255E3F-FEAF-4317-9296-E66C6947D570}" destId="{E5EFC2FA-9838-4B2F-8691-2EF652F9B85C}" srcOrd="0" destOrd="0" presId="urn:microsoft.com/office/officeart/2005/8/layout/lProcess2"/>
    <dgm:cxn modelId="{F88802ED-3C03-4B7C-B3C5-6D2356FA0262}" type="presParOf" srcId="{92255E3F-FEAF-4317-9296-E66C6947D570}" destId="{72BD2D80-F9A9-4B62-A6A0-1C711F5838EF}" srcOrd="1" destOrd="0" presId="urn:microsoft.com/office/officeart/2005/8/layout/lProcess2"/>
    <dgm:cxn modelId="{F1EABCA6-AB86-47C0-AAE7-2FE9F8C52CC1}" type="presParOf" srcId="{92255E3F-FEAF-4317-9296-E66C6947D570}" destId="{76011FE7-E2E6-465E-8D9A-B9A6AFECA444}" srcOrd="2" destOrd="0" presId="urn:microsoft.com/office/officeart/2005/8/layout/lProcess2"/>
    <dgm:cxn modelId="{1604AD39-BC04-4F0F-8114-95FF9A0D6884}" type="presParOf" srcId="{76011FE7-E2E6-465E-8D9A-B9A6AFECA444}" destId="{1FBA1345-6A13-4FDF-BF6A-1059A725E0C3}" srcOrd="0" destOrd="0" presId="urn:microsoft.com/office/officeart/2005/8/layout/lProcess2"/>
    <dgm:cxn modelId="{526DDE04-5923-4B37-98CB-4FC5B1893092}" type="presParOf" srcId="{1FBA1345-6A13-4FDF-BF6A-1059A725E0C3}" destId="{E00A4E26-E721-4693-836B-CB1882AE0590}" srcOrd="0" destOrd="0" presId="urn:microsoft.com/office/officeart/2005/8/layout/lProcess2"/>
    <dgm:cxn modelId="{1034F312-4601-4AFE-AA9A-A577DDE9D54F}" type="presParOf" srcId="{1FBA1345-6A13-4FDF-BF6A-1059A725E0C3}" destId="{1B11A6B4-397A-427D-BDBA-1E1E46205349}" srcOrd="1" destOrd="0" presId="urn:microsoft.com/office/officeart/2005/8/layout/lProcess2"/>
    <dgm:cxn modelId="{35F8C7E6-F15E-4271-AD96-0F60B9F26813}" type="presParOf" srcId="{1FBA1345-6A13-4FDF-BF6A-1059A725E0C3}" destId="{9EA579CD-DB3F-4EB0-9580-CC46299CCF7F}" srcOrd="2" destOrd="0" presId="urn:microsoft.com/office/officeart/2005/8/layout/lProcess2"/>
    <dgm:cxn modelId="{CD076EB9-5AF0-4E02-8791-BF96EA095FB4}" type="presParOf" srcId="{1FBA1345-6A13-4FDF-BF6A-1059A725E0C3}" destId="{85496820-61DC-4AAB-BA82-7F9CAC56926F}" srcOrd="3" destOrd="0" presId="urn:microsoft.com/office/officeart/2005/8/layout/lProcess2"/>
    <dgm:cxn modelId="{8EB9CA0B-3887-44E1-8C25-B4B8F9A71FF7}" type="presParOf" srcId="{1FBA1345-6A13-4FDF-BF6A-1059A725E0C3}" destId="{11DC18D7-D300-4182-98BE-CC1AE9CB29A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252B86-0FBF-4AE0-AF3F-123CC9E0229B}" type="doc">
      <dgm:prSet loTypeId="urn:microsoft.com/office/officeart/2005/8/layout/vList3" loCatId="picture" qsTypeId="urn:microsoft.com/office/officeart/2005/8/quickstyle/simple2" qsCatId="simple" csTypeId="urn:microsoft.com/office/officeart/2005/8/colors/colorful2" csCatId="colorful" phldr="1"/>
      <dgm:spPr/>
    </dgm:pt>
    <dgm:pt modelId="{A3F57D7B-0A09-44C1-B537-01582B47224C}">
      <dgm:prSet phldrT="[Текст]" custT="1"/>
      <dgm:spPr/>
      <dgm:t>
        <a:bodyPr/>
        <a:lstStyle/>
        <a:p>
          <a:r>
            <a:rPr lang="ru-RU" sz="2400" smtClean="0"/>
            <a:t>Трудности, связанные с новизной формата заданий</a:t>
          </a:r>
          <a:endParaRPr lang="ru-RU" sz="2400" dirty="0"/>
        </a:p>
      </dgm:t>
    </dgm:pt>
    <dgm:pt modelId="{1AD80AC4-D9A0-4710-82A3-01BC426AE233}" type="parTrans" cxnId="{15427A98-C0F7-4A5A-9CE6-1FA1246C3183}">
      <dgm:prSet/>
      <dgm:spPr/>
      <dgm:t>
        <a:bodyPr/>
        <a:lstStyle/>
        <a:p>
          <a:endParaRPr lang="ru-RU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9BE1EE1-4C21-4F8C-86A3-975105E0A047}" type="sibTrans" cxnId="{15427A98-C0F7-4A5A-9CE6-1FA1246C3183}">
      <dgm:prSet/>
      <dgm:spPr/>
      <dgm:t>
        <a:bodyPr/>
        <a:lstStyle/>
        <a:p>
          <a:endParaRPr lang="ru-RU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C860DA8-89D7-4A65-97D6-EABF7B37D3D2}">
      <dgm:prSet phldrT="[Текст]" custT="1"/>
      <dgm:spPr>
        <a:solidFill>
          <a:srgbClr val="009657"/>
        </a:solidFill>
      </dgm:spPr>
      <dgm:t>
        <a:bodyPr/>
        <a:lstStyle/>
        <a:p>
          <a:r>
            <a:rPr lang="ru-RU" sz="2400" smtClean="0"/>
            <a:t>Отсутствие жизненного опыта у детей, что важно для выполнения заданий такого формата</a:t>
          </a:r>
          <a:endParaRPr lang="ru-RU" sz="2400" dirty="0"/>
        </a:p>
      </dgm:t>
    </dgm:pt>
    <dgm:pt modelId="{F8D90A39-A51F-471D-A347-3AE93EA21F14}" type="parTrans" cxnId="{168CDA19-A076-4F8E-B3F7-24FE3E1FDA13}">
      <dgm:prSet/>
      <dgm:spPr/>
      <dgm:t>
        <a:bodyPr/>
        <a:lstStyle/>
        <a:p>
          <a:endParaRPr lang="ru-RU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B5E7F76-C295-449C-970F-6A9E892D5B9D}" type="sibTrans" cxnId="{168CDA19-A076-4F8E-B3F7-24FE3E1FDA13}">
      <dgm:prSet/>
      <dgm:spPr/>
      <dgm:t>
        <a:bodyPr/>
        <a:lstStyle/>
        <a:p>
          <a:endParaRPr lang="ru-RU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1BA1921-5E53-4209-82DB-675198BF2FB9}">
      <dgm:prSet phldrT="[Текст]" custT="1"/>
      <dgm:spPr>
        <a:solidFill>
          <a:srgbClr val="DA0058"/>
        </a:solidFill>
      </dgm:spPr>
      <dgm:t>
        <a:bodyPr/>
        <a:lstStyle/>
        <a:p>
          <a:r>
            <a:rPr lang="ru-RU" sz="2400" dirty="0" smtClean="0"/>
            <a:t>У детей, не изучающих курс финансовой грамотности, с данными заданиями возникают сложности </a:t>
          </a:r>
          <a:endParaRPr lang="ru-RU" sz="2400" dirty="0"/>
        </a:p>
      </dgm:t>
    </dgm:pt>
    <dgm:pt modelId="{497C8519-152F-49FF-8F19-E85CCD02E871}" type="parTrans" cxnId="{53B9B1EE-8EDD-44E3-861C-49C00A89C133}">
      <dgm:prSet/>
      <dgm:spPr/>
      <dgm:t>
        <a:bodyPr/>
        <a:lstStyle/>
        <a:p>
          <a:endParaRPr lang="ru-RU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D61BC86-8C18-44A0-80F8-D07B4B4BCB17}" type="sibTrans" cxnId="{53B9B1EE-8EDD-44E3-861C-49C00A89C133}">
      <dgm:prSet/>
      <dgm:spPr/>
      <dgm:t>
        <a:bodyPr/>
        <a:lstStyle/>
        <a:p>
          <a:endParaRPr lang="ru-RU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B8EA2E0-3D85-44A2-8EFD-F3A6B3732DAC}" type="pres">
      <dgm:prSet presAssocID="{FF252B86-0FBF-4AE0-AF3F-123CC9E0229B}" presName="linearFlow" presStyleCnt="0">
        <dgm:presLayoutVars>
          <dgm:dir/>
          <dgm:resizeHandles val="exact"/>
        </dgm:presLayoutVars>
      </dgm:prSet>
      <dgm:spPr/>
    </dgm:pt>
    <dgm:pt modelId="{97CA3532-19BE-4461-8361-E6CC6E5C56AD}" type="pres">
      <dgm:prSet presAssocID="{A3F57D7B-0A09-44C1-B537-01582B47224C}" presName="composite" presStyleCnt="0"/>
      <dgm:spPr/>
    </dgm:pt>
    <dgm:pt modelId="{4015B63A-AEA9-44DD-83D2-A2F504BCDBE6}" type="pres">
      <dgm:prSet presAssocID="{A3F57D7B-0A09-44C1-B537-01582B47224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F22B65-B903-4E38-8AA7-58CA6254D3B1}" type="pres">
      <dgm:prSet presAssocID="{A3F57D7B-0A09-44C1-B537-01582B47224C}" presName="txShp" presStyleLbl="node1" presStyleIdx="0" presStyleCnt="3" custLinFactNeighborX="94" custLinFactNeighborY="-25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F7026-C891-42D1-BD0D-4CBDB514857B}" type="pres">
      <dgm:prSet presAssocID="{19BE1EE1-4C21-4F8C-86A3-975105E0A047}" presName="spacing" presStyleCnt="0"/>
      <dgm:spPr/>
    </dgm:pt>
    <dgm:pt modelId="{9D4A5251-6D78-41D6-A4B9-9EACA575811F}" type="pres">
      <dgm:prSet presAssocID="{EC860DA8-89D7-4A65-97D6-EABF7B37D3D2}" presName="composite" presStyleCnt="0"/>
      <dgm:spPr/>
    </dgm:pt>
    <dgm:pt modelId="{D0AFC70F-F7E6-4F98-B094-26752FE3F457}" type="pres">
      <dgm:prSet presAssocID="{EC860DA8-89D7-4A65-97D6-EABF7B37D3D2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B42D51E5-7FFE-4690-82C6-FAEE32AE623F}" type="pres">
      <dgm:prSet presAssocID="{EC860DA8-89D7-4A65-97D6-EABF7B37D3D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7202E-4AD4-456C-BC47-D98E9421D517}" type="pres">
      <dgm:prSet presAssocID="{6B5E7F76-C295-449C-970F-6A9E892D5B9D}" presName="spacing" presStyleCnt="0"/>
      <dgm:spPr/>
    </dgm:pt>
    <dgm:pt modelId="{42FB6C93-10CF-46DB-91A7-54BC737AF649}" type="pres">
      <dgm:prSet presAssocID="{81BA1921-5E53-4209-82DB-675198BF2FB9}" presName="composite" presStyleCnt="0"/>
      <dgm:spPr/>
    </dgm:pt>
    <dgm:pt modelId="{FF60077F-37D2-4331-8A1B-44D00761B573}" type="pres">
      <dgm:prSet presAssocID="{81BA1921-5E53-4209-82DB-675198BF2FB9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34FD4FDD-8A0B-4431-9C99-F0BF0412037F}" type="pres">
      <dgm:prSet presAssocID="{81BA1921-5E53-4209-82DB-675198BF2FB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D0684A-D243-4792-8907-7BEA73978853}" type="presOf" srcId="{A3F57D7B-0A09-44C1-B537-01582B47224C}" destId="{A1F22B65-B903-4E38-8AA7-58CA6254D3B1}" srcOrd="0" destOrd="0" presId="urn:microsoft.com/office/officeart/2005/8/layout/vList3"/>
    <dgm:cxn modelId="{168CDA19-A076-4F8E-B3F7-24FE3E1FDA13}" srcId="{FF252B86-0FBF-4AE0-AF3F-123CC9E0229B}" destId="{EC860DA8-89D7-4A65-97D6-EABF7B37D3D2}" srcOrd="1" destOrd="0" parTransId="{F8D90A39-A51F-471D-A347-3AE93EA21F14}" sibTransId="{6B5E7F76-C295-449C-970F-6A9E892D5B9D}"/>
    <dgm:cxn modelId="{6C6C2141-345A-4B08-B41E-8D331ECCB013}" type="presOf" srcId="{FF252B86-0FBF-4AE0-AF3F-123CC9E0229B}" destId="{7B8EA2E0-3D85-44A2-8EFD-F3A6B3732DAC}" srcOrd="0" destOrd="0" presId="urn:microsoft.com/office/officeart/2005/8/layout/vList3"/>
    <dgm:cxn modelId="{53B9B1EE-8EDD-44E3-861C-49C00A89C133}" srcId="{FF252B86-0FBF-4AE0-AF3F-123CC9E0229B}" destId="{81BA1921-5E53-4209-82DB-675198BF2FB9}" srcOrd="2" destOrd="0" parTransId="{497C8519-152F-49FF-8F19-E85CCD02E871}" sibTransId="{FD61BC86-8C18-44A0-80F8-D07B4B4BCB17}"/>
    <dgm:cxn modelId="{15427A98-C0F7-4A5A-9CE6-1FA1246C3183}" srcId="{FF252B86-0FBF-4AE0-AF3F-123CC9E0229B}" destId="{A3F57D7B-0A09-44C1-B537-01582B47224C}" srcOrd="0" destOrd="0" parTransId="{1AD80AC4-D9A0-4710-82A3-01BC426AE233}" sibTransId="{19BE1EE1-4C21-4F8C-86A3-975105E0A047}"/>
    <dgm:cxn modelId="{FBBA5386-0EB4-45E5-A4A5-0D5E589A610C}" type="presOf" srcId="{EC860DA8-89D7-4A65-97D6-EABF7B37D3D2}" destId="{B42D51E5-7FFE-4690-82C6-FAEE32AE623F}" srcOrd="0" destOrd="0" presId="urn:microsoft.com/office/officeart/2005/8/layout/vList3"/>
    <dgm:cxn modelId="{E6923C87-3855-43A1-BA61-4B88B0DAF08D}" type="presOf" srcId="{81BA1921-5E53-4209-82DB-675198BF2FB9}" destId="{34FD4FDD-8A0B-4431-9C99-F0BF0412037F}" srcOrd="0" destOrd="0" presId="urn:microsoft.com/office/officeart/2005/8/layout/vList3"/>
    <dgm:cxn modelId="{3F31624D-22E0-44AF-9875-EBBF39E7108A}" type="presParOf" srcId="{7B8EA2E0-3D85-44A2-8EFD-F3A6B3732DAC}" destId="{97CA3532-19BE-4461-8361-E6CC6E5C56AD}" srcOrd="0" destOrd="0" presId="urn:microsoft.com/office/officeart/2005/8/layout/vList3"/>
    <dgm:cxn modelId="{132496FB-0F3E-47AE-AF18-E9CD45B1B4AF}" type="presParOf" srcId="{97CA3532-19BE-4461-8361-E6CC6E5C56AD}" destId="{4015B63A-AEA9-44DD-83D2-A2F504BCDBE6}" srcOrd="0" destOrd="0" presId="urn:microsoft.com/office/officeart/2005/8/layout/vList3"/>
    <dgm:cxn modelId="{A6A5A365-6263-47AE-9673-EE1D7AD7603B}" type="presParOf" srcId="{97CA3532-19BE-4461-8361-E6CC6E5C56AD}" destId="{A1F22B65-B903-4E38-8AA7-58CA6254D3B1}" srcOrd="1" destOrd="0" presId="urn:microsoft.com/office/officeart/2005/8/layout/vList3"/>
    <dgm:cxn modelId="{6CA69EA9-148B-4D68-A6C2-FBEA3D612343}" type="presParOf" srcId="{7B8EA2E0-3D85-44A2-8EFD-F3A6B3732DAC}" destId="{19BF7026-C891-42D1-BD0D-4CBDB514857B}" srcOrd="1" destOrd="0" presId="urn:microsoft.com/office/officeart/2005/8/layout/vList3"/>
    <dgm:cxn modelId="{19BC2E3C-A11F-4A15-A995-560C1CF80931}" type="presParOf" srcId="{7B8EA2E0-3D85-44A2-8EFD-F3A6B3732DAC}" destId="{9D4A5251-6D78-41D6-A4B9-9EACA575811F}" srcOrd="2" destOrd="0" presId="urn:microsoft.com/office/officeart/2005/8/layout/vList3"/>
    <dgm:cxn modelId="{2174C568-6C81-477C-BA60-D63554532EF1}" type="presParOf" srcId="{9D4A5251-6D78-41D6-A4B9-9EACA575811F}" destId="{D0AFC70F-F7E6-4F98-B094-26752FE3F457}" srcOrd="0" destOrd="0" presId="urn:microsoft.com/office/officeart/2005/8/layout/vList3"/>
    <dgm:cxn modelId="{5764D843-E1A7-4EB2-9465-658212209C65}" type="presParOf" srcId="{9D4A5251-6D78-41D6-A4B9-9EACA575811F}" destId="{B42D51E5-7FFE-4690-82C6-FAEE32AE623F}" srcOrd="1" destOrd="0" presId="urn:microsoft.com/office/officeart/2005/8/layout/vList3"/>
    <dgm:cxn modelId="{5A52B58A-F84E-4983-B148-7B9D5E2D6FE4}" type="presParOf" srcId="{7B8EA2E0-3D85-44A2-8EFD-F3A6B3732DAC}" destId="{E137202E-4AD4-456C-BC47-D98E9421D517}" srcOrd="3" destOrd="0" presId="urn:microsoft.com/office/officeart/2005/8/layout/vList3"/>
    <dgm:cxn modelId="{883FDB6F-3BD3-478C-97C6-D1EB825AA242}" type="presParOf" srcId="{7B8EA2E0-3D85-44A2-8EFD-F3A6B3732DAC}" destId="{42FB6C93-10CF-46DB-91A7-54BC737AF649}" srcOrd="4" destOrd="0" presId="urn:microsoft.com/office/officeart/2005/8/layout/vList3"/>
    <dgm:cxn modelId="{89DE889D-8C72-4191-BB00-EBBDD8DE52E6}" type="presParOf" srcId="{42FB6C93-10CF-46DB-91A7-54BC737AF649}" destId="{FF60077F-37D2-4331-8A1B-44D00761B573}" srcOrd="0" destOrd="0" presId="urn:microsoft.com/office/officeart/2005/8/layout/vList3"/>
    <dgm:cxn modelId="{1974FD53-6DC6-4DAE-BD34-5D293536DC93}" type="presParOf" srcId="{42FB6C93-10CF-46DB-91A7-54BC737AF649}" destId="{34FD4FDD-8A0B-4431-9C99-F0BF0412037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BD1E0-9909-4C9B-86BD-F0FF81E3E9D0}">
      <dsp:nvSpPr>
        <dsp:cNvPr id="0" name=""/>
        <dsp:cNvSpPr/>
      </dsp:nvSpPr>
      <dsp:spPr>
        <a:xfrm>
          <a:off x="0" y="126700"/>
          <a:ext cx="3741395" cy="22448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Развитие устойчивых познавательных потребностей</a:t>
          </a:r>
          <a:endParaRPr lang="ru-RU" sz="2500" kern="1200" dirty="0"/>
        </a:p>
      </dsp:txBody>
      <dsp:txXfrm>
        <a:off x="0" y="126700"/>
        <a:ext cx="3741395" cy="2244837"/>
      </dsp:txXfrm>
    </dsp:sp>
    <dsp:sp modelId="{A96D5EEF-B469-432C-8101-584C8EEAD568}">
      <dsp:nvSpPr>
        <dsp:cNvPr id="0" name=""/>
        <dsp:cNvSpPr/>
      </dsp:nvSpPr>
      <dsp:spPr>
        <a:xfrm>
          <a:off x="4115535" y="126700"/>
          <a:ext cx="3741395" cy="22448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kern="1200" dirty="0" smtClean="0"/>
            <a:t>Становление адекватной самооценки, развитие критичности по отношению к себе и окружающим</a:t>
          </a:r>
          <a:endParaRPr lang="ru-RU" sz="2500" b="0" i="0" kern="1200" dirty="0"/>
        </a:p>
      </dsp:txBody>
      <dsp:txXfrm>
        <a:off x="4115535" y="126700"/>
        <a:ext cx="3741395" cy="2244837"/>
      </dsp:txXfrm>
    </dsp:sp>
    <dsp:sp modelId="{2B417CEF-8590-4D31-8597-603A74915C7C}">
      <dsp:nvSpPr>
        <dsp:cNvPr id="0" name=""/>
        <dsp:cNvSpPr/>
      </dsp:nvSpPr>
      <dsp:spPr>
        <a:xfrm>
          <a:off x="8231071" y="126700"/>
          <a:ext cx="3741395" cy="22448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Развитие продуктивных навыков и приемов учебной работы</a:t>
          </a:r>
          <a:endParaRPr lang="ru-RU" sz="2500" kern="1200" dirty="0"/>
        </a:p>
      </dsp:txBody>
      <dsp:txXfrm>
        <a:off x="8231071" y="126700"/>
        <a:ext cx="3741395" cy="2244837"/>
      </dsp:txXfrm>
    </dsp:sp>
    <dsp:sp modelId="{4384AFA6-EE7F-4093-8D8D-5C98CD771DBD}">
      <dsp:nvSpPr>
        <dsp:cNvPr id="0" name=""/>
        <dsp:cNvSpPr/>
      </dsp:nvSpPr>
      <dsp:spPr>
        <a:xfrm>
          <a:off x="0" y="2745677"/>
          <a:ext cx="3741395" cy="22448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kern="1200" dirty="0" smtClean="0"/>
            <a:t>Развитие навыков самоконтроля, самоорганизации и </a:t>
          </a:r>
          <a:r>
            <a:rPr lang="ru-RU" sz="2500" b="0" i="0" kern="1200" dirty="0" err="1" smtClean="0"/>
            <a:t>саморегуляции</a:t>
          </a:r>
          <a:endParaRPr lang="ru-RU" sz="2500" kern="1200" dirty="0"/>
        </a:p>
      </dsp:txBody>
      <dsp:txXfrm>
        <a:off x="0" y="2745677"/>
        <a:ext cx="3741395" cy="2244837"/>
      </dsp:txXfrm>
    </dsp:sp>
    <dsp:sp modelId="{60DF7B03-BFF7-4F3E-869E-3301451263EC}">
      <dsp:nvSpPr>
        <dsp:cNvPr id="0" name=""/>
        <dsp:cNvSpPr/>
      </dsp:nvSpPr>
      <dsp:spPr>
        <a:xfrm>
          <a:off x="4115535" y="2745677"/>
          <a:ext cx="3741395" cy="22448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kern="1200" dirty="0" smtClean="0"/>
            <a:t>Усвоение социальных норм</a:t>
          </a:r>
          <a:endParaRPr lang="ru-RU" sz="2500" kern="1200" dirty="0"/>
        </a:p>
      </dsp:txBody>
      <dsp:txXfrm>
        <a:off x="4115535" y="2745677"/>
        <a:ext cx="3741395" cy="2244837"/>
      </dsp:txXfrm>
    </dsp:sp>
    <dsp:sp modelId="{9A1A2614-4EE8-4AC3-A394-5A8B323C2694}">
      <dsp:nvSpPr>
        <dsp:cNvPr id="0" name=""/>
        <dsp:cNvSpPr/>
      </dsp:nvSpPr>
      <dsp:spPr>
        <a:xfrm>
          <a:off x="8231071" y="2745677"/>
          <a:ext cx="3741395" cy="22448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kern="1200" dirty="0" smtClean="0"/>
            <a:t>Способность к планированию и выполнению действий про себя, во внутреннем плане</a:t>
          </a:r>
          <a:endParaRPr lang="ru-RU" sz="2500" b="0" i="0" kern="1200" dirty="0"/>
        </a:p>
      </dsp:txBody>
      <dsp:txXfrm>
        <a:off x="8231071" y="2745677"/>
        <a:ext cx="3741395" cy="2244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224C4-A52A-4811-8E17-457607D96049}">
      <dsp:nvSpPr>
        <dsp:cNvPr id="0" name=""/>
        <dsp:cNvSpPr/>
      </dsp:nvSpPr>
      <dsp:spPr>
        <a:xfrm>
          <a:off x="-8507181" y="-1300177"/>
          <a:ext cx="10128133" cy="10128133"/>
        </a:xfrm>
        <a:prstGeom prst="blockArc">
          <a:avLst>
            <a:gd name="adj1" fmla="val 18900000"/>
            <a:gd name="adj2" fmla="val 2700000"/>
            <a:gd name="adj3" fmla="val 21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BAE2C-90C3-44CD-BD84-CB058853C6F9}">
      <dsp:nvSpPr>
        <dsp:cNvPr id="0" name=""/>
        <dsp:cNvSpPr/>
      </dsp:nvSpPr>
      <dsp:spPr>
        <a:xfrm>
          <a:off x="1044855" y="752777"/>
          <a:ext cx="14120869" cy="1505555"/>
        </a:xfrm>
        <a:prstGeom prst="rect">
          <a:avLst/>
        </a:prstGeom>
        <a:solidFill>
          <a:srgbClr val="009657"/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035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bg1"/>
              </a:solidFill>
              <a:latin typeface="+mn-lt"/>
            </a:rPr>
            <a:t>Отбор современных педагогических технологий</a:t>
          </a:r>
          <a:r>
            <a:rPr lang="ru-RU" sz="4000" kern="1200" dirty="0" smtClean="0">
              <a:solidFill>
                <a:schemeClr val="bg1"/>
              </a:solidFill>
            </a:rPr>
            <a:t> </a:t>
          </a:r>
          <a:endParaRPr lang="ru-RU" sz="4000" kern="1200" dirty="0">
            <a:solidFill>
              <a:schemeClr val="bg1"/>
            </a:solidFill>
            <a:latin typeface="+mn-lt"/>
          </a:endParaRPr>
        </a:p>
      </dsp:txBody>
      <dsp:txXfrm>
        <a:off x="1044855" y="752777"/>
        <a:ext cx="14120869" cy="1505555"/>
      </dsp:txXfrm>
    </dsp:sp>
    <dsp:sp modelId="{FED66FED-24D8-422B-8D19-B5D95B8D71A9}">
      <dsp:nvSpPr>
        <dsp:cNvPr id="0" name=""/>
        <dsp:cNvSpPr/>
      </dsp:nvSpPr>
      <dsp:spPr>
        <a:xfrm>
          <a:off x="103883" y="564583"/>
          <a:ext cx="1881944" cy="1881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3D6A9-63A7-4C23-BEE6-CBE7CB175579}">
      <dsp:nvSpPr>
        <dsp:cNvPr id="0" name=""/>
        <dsp:cNvSpPr/>
      </dsp:nvSpPr>
      <dsp:spPr>
        <a:xfrm>
          <a:off x="1592125" y="3011111"/>
          <a:ext cx="13573599" cy="1505555"/>
        </a:xfrm>
        <a:prstGeom prst="rect">
          <a:avLst/>
        </a:prstGeom>
        <a:solidFill>
          <a:srgbClr val="009657"/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035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bg1"/>
              </a:solidFill>
              <a:latin typeface="+mn-lt"/>
            </a:rPr>
            <a:t>Использование </a:t>
          </a:r>
          <a:r>
            <a:rPr lang="ru-RU" sz="4000" kern="1200" dirty="0" err="1" smtClean="0">
              <a:solidFill>
                <a:schemeClr val="bg1"/>
              </a:solidFill>
              <a:latin typeface="+mn-lt"/>
            </a:rPr>
            <a:t>межпредметных</a:t>
          </a:r>
          <a:r>
            <a:rPr lang="ru-RU" sz="4000" kern="1200" dirty="0" smtClean="0">
              <a:solidFill>
                <a:schemeClr val="bg1"/>
              </a:solidFill>
              <a:latin typeface="+mn-lt"/>
            </a:rPr>
            <a:t> и </a:t>
          </a:r>
          <a:r>
            <a:rPr lang="ru-RU" sz="4000" kern="1200" dirty="0" err="1" smtClean="0">
              <a:solidFill>
                <a:schemeClr val="bg1"/>
              </a:solidFill>
              <a:latin typeface="+mn-lt"/>
            </a:rPr>
            <a:t>метапредметных</a:t>
          </a:r>
          <a:r>
            <a:rPr lang="ru-RU" sz="4000" kern="1200" dirty="0" smtClean="0">
              <a:solidFill>
                <a:schemeClr val="bg1"/>
              </a:solidFill>
              <a:latin typeface="+mn-lt"/>
            </a:rPr>
            <a:t> связей, повышающих уровень познания</a:t>
          </a:r>
          <a:r>
            <a:rPr lang="ru-RU" sz="4000" kern="1200" dirty="0" smtClean="0">
              <a:solidFill>
                <a:schemeClr val="bg1"/>
              </a:solidFill>
            </a:rPr>
            <a:t> </a:t>
          </a:r>
          <a:endParaRPr lang="ru-RU" sz="4000" kern="1200" dirty="0">
            <a:solidFill>
              <a:schemeClr val="bg1"/>
            </a:solidFill>
          </a:endParaRPr>
        </a:p>
      </dsp:txBody>
      <dsp:txXfrm>
        <a:off x="1592125" y="3011111"/>
        <a:ext cx="13573599" cy="1505555"/>
      </dsp:txXfrm>
    </dsp:sp>
    <dsp:sp modelId="{2477F14E-8D7F-49F3-B299-0E0F437299E8}">
      <dsp:nvSpPr>
        <dsp:cNvPr id="0" name=""/>
        <dsp:cNvSpPr/>
      </dsp:nvSpPr>
      <dsp:spPr>
        <a:xfrm>
          <a:off x="651152" y="2822916"/>
          <a:ext cx="1881944" cy="1881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8EE6F-2056-4FAE-98FE-F800954F7BA9}">
      <dsp:nvSpPr>
        <dsp:cNvPr id="0" name=""/>
        <dsp:cNvSpPr/>
      </dsp:nvSpPr>
      <dsp:spPr>
        <a:xfrm>
          <a:off x="1044855" y="5269444"/>
          <a:ext cx="14120869" cy="1505555"/>
        </a:xfrm>
        <a:prstGeom prst="rect">
          <a:avLst/>
        </a:prstGeom>
        <a:solidFill>
          <a:srgbClr val="009657"/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035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bg1"/>
              </a:solidFill>
              <a:latin typeface="+mn-lt"/>
            </a:rPr>
            <a:t>Учет индивидуальных особенностей обучающихся</a:t>
          </a:r>
          <a:endParaRPr lang="ru-RU" sz="4000" kern="1200" dirty="0">
            <a:solidFill>
              <a:schemeClr val="bg1"/>
            </a:solidFill>
          </a:endParaRPr>
        </a:p>
      </dsp:txBody>
      <dsp:txXfrm>
        <a:off x="1044855" y="5269444"/>
        <a:ext cx="14120869" cy="1505555"/>
      </dsp:txXfrm>
    </dsp:sp>
    <dsp:sp modelId="{7E77E685-C942-424E-8D5A-A7D362D2A52F}">
      <dsp:nvSpPr>
        <dsp:cNvPr id="0" name=""/>
        <dsp:cNvSpPr/>
      </dsp:nvSpPr>
      <dsp:spPr>
        <a:xfrm>
          <a:off x="103883" y="5081250"/>
          <a:ext cx="1881944" cy="1881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15112-8E67-4794-994D-62A4D45FBD62}">
      <dsp:nvSpPr>
        <dsp:cNvPr id="0" name=""/>
        <dsp:cNvSpPr/>
      </dsp:nvSpPr>
      <dsp:spPr>
        <a:xfrm>
          <a:off x="983972" y="256857"/>
          <a:ext cx="8222730" cy="106434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19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Научить правильно распоряжаться финансами, соизмерять свои желания и потребности с возможностями семьи</a:t>
          </a:r>
          <a:endParaRPr lang="ru-RU" sz="2200" kern="1200" dirty="0"/>
        </a:p>
      </dsp:txBody>
      <dsp:txXfrm>
        <a:off x="983972" y="256857"/>
        <a:ext cx="8222730" cy="1064348"/>
      </dsp:txXfrm>
    </dsp:sp>
    <dsp:sp modelId="{70F37324-FA3F-4C6E-A66F-471E556A8DA6}">
      <dsp:nvSpPr>
        <dsp:cNvPr id="0" name=""/>
        <dsp:cNvSpPr/>
      </dsp:nvSpPr>
      <dsp:spPr>
        <a:xfrm>
          <a:off x="428665" y="342154"/>
          <a:ext cx="745043" cy="111756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0B7DE-5AE2-482D-89C4-77055DDF4F5E}">
      <dsp:nvSpPr>
        <dsp:cNvPr id="0" name=""/>
        <dsp:cNvSpPr/>
      </dsp:nvSpPr>
      <dsp:spPr>
        <a:xfrm>
          <a:off x="983972" y="1596754"/>
          <a:ext cx="8222730" cy="106434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19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Сформировать представление о ценности денег</a:t>
          </a:r>
          <a:endParaRPr lang="ru-RU" sz="2200" kern="1200" dirty="0"/>
        </a:p>
      </dsp:txBody>
      <dsp:txXfrm>
        <a:off x="983972" y="1596754"/>
        <a:ext cx="8222730" cy="1064348"/>
      </dsp:txXfrm>
    </dsp:sp>
    <dsp:sp modelId="{AC6DF445-5F4C-4420-979C-3C5F5380D688}">
      <dsp:nvSpPr>
        <dsp:cNvPr id="0" name=""/>
        <dsp:cNvSpPr/>
      </dsp:nvSpPr>
      <dsp:spPr>
        <a:xfrm>
          <a:off x="428665" y="1682051"/>
          <a:ext cx="745043" cy="111756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91A69-BE5D-448A-9C4F-BC38E7037D4F}">
      <dsp:nvSpPr>
        <dsp:cNvPr id="0" name=""/>
        <dsp:cNvSpPr/>
      </dsp:nvSpPr>
      <dsp:spPr>
        <a:xfrm>
          <a:off x="983972" y="2936650"/>
          <a:ext cx="8222730" cy="106434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19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Разъяснить правила безопасного использования банковской карты при расчетах, в т.ч. в сети интернет</a:t>
          </a:r>
          <a:endParaRPr lang="ru-RU" sz="2200" kern="1200" dirty="0"/>
        </a:p>
      </dsp:txBody>
      <dsp:txXfrm>
        <a:off x="983972" y="2936650"/>
        <a:ext cx="8222730" cy="1064348"/>
      </dsp:txXfrm>
    </dsp:sp>
    <dsp:sp modelId="{C3E92BD5-190A-40EC-B8F5-DBA79B3CCBF5}">
      <dsp:nvSpPr>
        <dsp:cNvPr id="0" name=""/>
        <dsp:cNvSpPr/>
      </dsp:nvSpPr>
      <dsp:spPr>
        <a:xfrm>
          <a:off x="428665" y="3021947"/>
          <a:ext cx="745043" cy="111756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52184-752D-4C93-A602-4B70666FD6F0}">
      <dsp:nvSpPr>
        <dsp:cNvPr id="0" name=""/>
        <dsp:cNvSpPr/>
      </dsp:nvSpPr>
      <dsp:spPr>
        <a:xfrm>
          <a:off x="983972" y="4276547"/>
          <a:ext cx="8222730" cy="1064348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919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Начать формирование полезных финансовых привычек</a:t>
          </a:r>
          <a:endParaRPr lang="ru-RU" sz="2200" kern="1200" dirty="0"/>
        </a:p>
      </dsp:txBody>
      <dsp:txXfrm>
        <a:off x="983972" y="4276547"/>
        <a:ext cx="8222730" cy="1064348"/>
      </dsp:txXfrm>
    </dsp:sp>
    <dsp:sp modelId="{29EAC80E-E4B9-4502-B189-60FAB7CA9D01}">
      <dsp:nvSpPr>
        <dsp:cNvPr id="0" name=""/>
        <dsp:cNvSpPr/>
      </dsp:nvSpPr>
      <dsp:spPr>
        <a:xfrm>
          <a:off x="428665" y="4326448"/>
          <a:ext cx="745043" cy="1117565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09DCB-5E70-4C7C-9DEF-89F35921CF97}">
      <dsp:nvSpPr>
        <dsp:cNvPr id="0" name=""/>
        <dsp:cNvSpPr/>
      </dsp:nvSpPr>
      <dsp:spPr>
        <a:xfrm>
          <a:off x="106464" y="0"/>
          <a:ext cx="6715923" cy="67159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275B87-4344-4B0B-B88B-7BEF1A465347}">
      <dsp:nvSpPr>
        <dsp:cNvPr id="0" name=""/>
        <dsp:cNvSpPr/>
      </dsp:nvSpPr>
      <dsp:spPr>
        <a:xfrm>
          <a:off x="3437523" y="685918"/>
          <a:ext cx="10521541" cy="11936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 какое предметное содержание будет уместно (логично) включение заданий для формирования и оценки финансовой грамотности учащихся в учебной деятельности? </a:t>
          </a:r>
          <a:endParaRPr lang="ru-RU" sz="1800" kern="1200" dirty="0"/>
        </a:p>
      </dsp:txBody>
      <dsp:txXfrm>
        <a:off x="3495792" y="744187"/>
        <a:ext cx="10405003" cy="1077112"/>
      </dsp:txXfrm>
    </dsp:sp>
    <dsp:sp modelId="{AD0E3D93-9FE4-4D80-8607-065DB3F19304}">
      <dsp:nvSpPr>
        <dsp:cNvPr id="0" name=""/>
        <dsp:cNvSpPr/>
      </dsp:nvSpPr>
      <dsp:spPr>
        <a:xfrm>
          <a:off x="3437523" y="2028775"/>
          <a:ext cx="10521541" cy="11936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800000"/>
              <a:satOff val="-20001"/>
              <a:lumOff val="166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Как Вы видите возможность использования заданий для формирования и оценки финансовой грамотности учащихся в учебной деятельности (виды заданий, приемы)? </a:t>
          </a:r>
          <a:endParaRPr lang="ru-RU" sz="1800" kern="1200" dirty="0"/>
        </a:p>
      </dsp:txBody>
      <dsp:txXfrm>
        <a:off x="3495792" y="2087044"/>
        <a:ext cx="10405003" cy="1077112"/>
      </dsp:txXfrm>
    </dsp:sp>
    <dsp:sp modelId="{6D9EBE40-FFDA-461D-876C-4DCBEA3BC83D}">
      <dsp:nvSpPr>
        <dsp:cNvPr id="0" name=""/>
        <dsp:cNvSpPr/>
      </dsp:nvSpPr>
      <dsp:spPr>
        <a:xfrm>
          <a:off x="3437523" y="3371631"/>
          <a:ext cx="10521541" cy="11936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9600000"/>
              <a:satOff val="-40002"/>
              <a:lumOff val="3333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 урока какого типа и на каких этапах урока возможно использовать задания для формирования и оценки финансовой грамотности учащихся?</a:t>
          </a:r>
          <a:endParaRPr lang="ru-RU" sz="1800" kern="1200" dirty="0"/>
        </a:p>
      </dsp:txBody>
      <dsp:txXfrm>
        <a:off x="3495792" y="3429900"/>
        <a:ext cx="10405003" cy="1077112"/>
      </dsp:txXfrm>
    </dsp:sp>
    <dsp:sp modelId="{69E02A2C-90D3-4C52-A3B3-A6634A80F21E}">
      <dsp:nvSpPr>
        <dsp:cNvPr id="0" name=""/>
        <dsp:cNvSpPr/>
      </dsp:nvSpPr>
      <dsp:spPr>
        <a:xfrm>
          <a:off x="3391993" y="4700818"/>
          <a:ext cx="10567071" cy="11936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4400000"/>
              <a:satOff val="-60003"/>
              <a:lumOff val="5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Какие особенности / сложности восприятия у учащихся могут возникнуть при использовании заданий для формирования и оценки финансовой грамотности?</a:t>
          </a:r>
          <a:endParaRPr lang="ru-RU" sz="1800" kern="1200" dirty="0"/>
        </a:p>
      </dsp:txBody>
      <dsp:txXfrm>
        <a:off x="3450262" y="4759087"/>
        <a:ext cx="10450533" cy="10771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8BEF4-F6C4-4BA7-8E94-4DE89EECABA0}">
      <dsp:nvSpPr>
        <dsp:cNvPr id="0" name=""/>
        <dsp:cNvSpPr/>
      </dsp:nvSpPr>
      <dsp:spPr>
        <a:xfrm>
          <a:off x="6818" y="0"/>
          <a:ext cx="6558682" cy="67159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smtClean="0"/>
            <a:t>Типы уроков</a:t>
          </a:r>
          <a:endParaRPr lang="ru-RU" sz="4400" kern="1200" dirty="0"/>
        </a:p>
      </dsp:txBody>
      <dsp:txXfrm>
        <a:off x="6818" y="0"/>
        <a:ext cx="6558682" cy="2014776"/>
      </dsp:txXfrm>
    </dsp:sp>
    <dsp:sp modelId="{24D31277-780B-4012-9D32-3867B98C496E}">
      <dsp:nvSpPr>
        <dsp:cNvPr id="0" name=""/>
        <dsp:cNvSpPr/>
      </dsp:nvSpPr>
      <dsp:spPr>
        <a:xfrm>
          <a:off x="662686" y="2014940"/>
          <a:ext cx="5246945" cy="978367"/>
        </a:xfrm>
        <a:prstGeom prst="roundRect">
          <a:avLst>
            <a:gd name="adj" fmla="val 10000"/>
          </a:avLst>
        </a:prstGeom>
        <a:solidFill>
          <a:srgbClr val="0096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Изучение нового материала</a:t>
          </a:r>
          <a:endParaRPr lang="ru-RU" sz="2000" kern="1200" dirty="0"/>
        </a:p>
      </dsp:txBody>
      <dsp:txXfrm>
        <a:off x="691341" y="2043595"/>
        <a:ext cx="5189635" cy="921057"/>
      </dsp:txXfrm>
    </dsp:sp>
    <dsp:sp modelId="{AD3454D0-1717-490B-879B-32C4370E10CF}">
      <dsp:nvSpPr>
        <dsp:cNvPr id="0" name=""/>
        <dsp:cNvSpPr/>
      </dsp:nvSpPr>
      <dsp:spPr>
        <a:xfrm>
          <a:off x="662686" y="3143825"/>
          <a:ext cx="5246945" cy="978367"/>
        </a:xfrm>
        <a:prstGeom prst="roundRect">
          <a:avLst>
            <a:gd name="adj" fmla="val 10000"/>
          </a:avLst>
        </a:prstGeom>
        <a:solidFill>
          <a:srgbClr val="0096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Применение / закрепление изученного материала</a:t>
          </a:r>
          <a:endParaRPr lang="ru-RU" sz="2000" kern="1200" dirty="0"/>
        </a:p>
      </dsp:txBody>
      <dsp:txXfrm>
        <a:off x="691341" y="3172480"/>
        <a:ext cx="5189635" cy="921057"/>
      </dsp:txXfrm>
    </dsp:sp>
    <dsp:sp modelId="{53DA54EF-EE2B-410C-A8D5-875D0F5B848C}">
      <dsp:nvSpPr>
        <dsp:cNvPr id="0" name=""/>
        <dsp:cNvSpPr/>
      </dsp:nvSpPr>
      <dsp:spPr>
        <a:xfrm>
          <a:off x="662686" y="4272710"/>
          <a:ext cx="5246945" cy="978367"/>
        </a:xfrm>
        <a:prstGeom prst="roundRect">
          <a:avLst>
            <a:gd name="adj" fmla="val 10000"/>
          </a:avLst>
        </a:prstGeom>
        <a:solidFill>
          <a:srgbClr val="0096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Обобщение и систематизация знаний</a:t>
          </a:r>
          <a:endParaRPr lang="ru-RU" sz="2000" kern="1200" dirty="0"/>
        </a:p>
      </dsp:txBody>
      <dsp:txXfrm>
        <a:off x="691341" y="4301365"/>
        <a:ext cx="5189635" cy="921057"/>
      </dsp:txXfrm>
    </dsp:sp>
    <dsp:sp modelId="{E3DC3B51-6A7F-41DC-9C0F-DB8EFD880903}">
      <dsp:nvSpPr>
        <dsp:cNvPr id="0" name=""/>
        <dsp:cNvSpPr/>
      </dsp:nvSpPr>
      <dsp:spPr>
        <a:xfrm>
          <a:off x="662686" y="5401595"/>
          <a:ext cx="5246945" cy="978367"/>
        </a:xfrm>
        <a:prstGeom prst="roundRect">
          <a:avLst>
            <a:gd name="adj" fmla="val 10000"/>
          </a:avLst>
        </a:prstGeom>
        <a:solidFill>
          <a:srgbClr val="0096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Комбинированный урок </a:t>
          </a:r>
          <a:endParaRPr lang="ru-RU" sz="2000" kern="1200" dirty="0"/>
        </a:p>
      </dsp:txBody>
      <dsp:txXfrm>
        <a:off x="691341" y="5430250"/>
        <a:ext cx="5189635" cy="921057"/>
      </dsp:txXfrm>
    </dsp:sp>
    <dsp:sp modelId="{E5EFC2FA-9838-4B2F-8691-2EF652F9B85C}">
      <dsp:nvSpPr>
        <dsp:cNvPr id="0" name=""/>
        <dsp:cNvSpPr/>
      </dsp:nvSpPr>
      <dsp:spPr>
        <a:xfrm>
          <a:off x="7057401" y="0"/>
          <a:ext cx="6558682" cy="67159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Этапы урока</a:t>
          </a:r>
          <a:endParaRPr lang="ru-RU" sz="4400" kern="1200" dirty="0"/>
        </a:p>
      </dsp:txBody>
      <dsp:txXfrm>
        <a:off x="7057401" y="0"/>
        <a:ext cx="6558682" cy="2014776"/>
      </dsp:txXfrm>
    </dsp:sp>
    <dsp:sp modelId="{E00A4E26-E721-4693-836B-CB1882AE0590}">
      <dsp:nvSpPr>
        <dsp:cNvPr id="0" name=""/>
        <dsp:cNvSpPr/>
      </dsp:nvSpPr>
      <dsp:spPr>
        <a:xfrm>
          <a:off x="7713269" y="2015350"/>
          <a:ext cx="5246945" cy="1319409"/>
        </a:xfrm>
        <a:prstGeom prst="roundRect">
          <a:avLst>
            <a:gd name="adj" fmla="val 10000"/>
          </a:avLst>
        </a:prstGeom>
        <a:solidFill>
          <a:srgbClr val="0096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Как проблемная ситуация на этапе целеполагания</a:t>
          </a:r>
          <a:endParaRPr lang="ru-RU" sz="2000" kern="1200" dirty="0"/>
        </a:p>
      </dsp:txBody>
      <dsp:txXfrm>
        <a:off x="7751913" y="2053994"/>
        <a:ext cx="5169657" cy="1242121"/>
      </dsp:txXfrm>
    </dsp:sp>
    <dsp:sp modelId="{9EA579CD-DB3F-4EB0-9580-CC46299CCF7F}">
      <dsp:nvSpPr>
        <dsp:cNvPr id="0" name=""/>
        <dsp:cNvSpPr/>
      </dsp:nvSpPr>
      <dsp:spPr>
        <a:xfrm>
          <a:off x="7713269" y="3537746"/>
          <a:ext cx="5246945" cy="1319409"/>
        </a:xfrm>
        <a:prstGeom prst="roundRect">
          <a:avLst>
            <a:gd name="adj" fmla="val 10000"/>
          </a:avLst>
        </a:prstGeom>
        <a:solidFill>
          <a:srgbClr val="0096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Как практическое задание на этапе применения новых знаний</a:t>
          </a:r>
          <a:endParaRPr lang="ru-RU" sz="2000" kern="1200" dirty="0"/>
        </a:p>
      </dsp:txBody>
      <dsp:txXfrm>
        <a:off x="7751913" y="3576390"/>
        <a:ext cx="5169657" cy="1242121"/>
      </dsp:txXfrm>
    </dsp:sp>
    <dsp:sp modelId="{11DC18D7-D300-4182-98BE-CC1AE9CB29A4}">
      <dsp:nvSpPr>
        <dsp:cNvPr id="0" name=""/>
        <dsp:cNvSpPr/>
      </dsp:nvSpPr>
      <dsp:spPr>
        <a:xfrm>
          <a:off x="7713269" y="5060143"/>
          <a:ext cx="5246945" cy="1319409"/>
        </a:xfrm>
        <a:prstGeom prst="roundRect">
          <a:avLst>
            <a:gd name="adj" fmla="val 10000"/>
          </a:avLst>
        </a:prstGeom>
        <a:solidFill>
          <a:srgbClr val="0096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Как практические задания для организации текущей оценки учебных достижений, в том числе в игровой форме</a:t>
          </a:r>
          <a:endParaRPr lang="ru-RU" sz="2000" kern="1200" dirty="0"/>
        </a:p>
      </dsp:txBody>
      <dsp:txXfrm>
        <a:off x="7751913" y="5098787"/>
        <a:ext cx="5169657" cy="12421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22B65-B903-4E38-8AA7-58CA6254D3B1}">
      <dsp:nvSpPr>
        <dsp:cNvPr id="0" name=""/>
        <dsp:cNvSpPr/>
      </dsp:nvSpPr>
      <dsp:spPr>
        <a:xfrm rot="10800000">
          <a:off x="2894941" y="0"/>
          <a:ext cx="9912385" cy="155557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96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Трудности, связанные с новизной формата заданий</a:t>
          </a:r>
          <a:endParaRPr lang="ru-RU" sz="2400" kern="1200" dirty="0"/>
        </a:p>
      </dsp:txBody>
      <dsp:txXfrm rot="10800000">
        <a:off x="3283836" y="0"/>
        <a:ext cx="9523490" cy="1555579"/>
      </dsp:txXfrm>
    </dsp:sp>
    <dsp:sp modelId="{4015B63A-AEA9-44DD-83D2-A2F504BCDBE6}">
      <dsp:nvSpPr>
        <dsp:cNvPr id="0" name=""/>
        <dsp:cNvSpPr/>
      </dsp:nvSpPr>
      <dsp:spPr>
        <a:xfrm>
          <a:off x="2107833" y="1069"/>
          <a:ext cx="1555579" cy="15555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2D51E5-7FFE-4690-82C6-FAEE32AE623F}">
      <dsp:nvSpPr>
        <dsp:cNvPr id="0" name=""/>
        <dsp:cNvSpPr/>
      </dsp:nvSpPr>
      <dsp:spPr>
        <a:xfrm rot="10800000">
          <a:off x="2885623" y="1987351"/>
          <a:ext cx="9912385" cy="1555579"/>
        </a:xfrm>
        <a:prstGeom prst="homePlate">
          <a:avLst/>
        </a:prstGeom>
        <a:solidFill>
          <a:srgbClr val="009657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96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Отсутствие жизненного опыта у детей, что важно для выполнения заданий такого формата</a:t>
          </a:r>
          <a:endParaRPr lang="ru-RU" sz="2400" kern="1200" dirty="0"/>
        </a:p>
      </dsp:txBody>
      <dsp:txXfrm rot="10800000">
        <a:off x="3274518" y="1987351"/>
        <a:ext cx="9523490" cy="1555579"/>
      </dsp:txXfrm>
    </dsp:sp>
    <dsp:sp modelId="{D0AFC70F-F7E6-4F98-B094-26752FE3F457}">
      <dsp:nvSpPr>
        <dsp:cNvPr id="0" name=""/>
        <dsp:cNvSpPr/>
      </dsp:nvSpPr>
      <dsp:spPr>
        <a:xfrm>
          <a:off x="2107833" y="1987351"/>
          <a:ext cx="1555579" cy="155557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FD4FDD-8A0B-4431-9C99-F0BF0412037F}">
      <dsp:nvSpPr>
        <dsp:cNvPr id="0" name=""/>
        <dsp:cNvSpPr/>
      </dsp:nvSpPr>
      <dsp:spPr>
        <a:xfrm rot="10800000">
          <a:off x="2885623" y="3973633"/>
          <a:ext cx="9912385" cy="1555579"/>
        </a:xfrm>
        <a:prstGeom prst="homePlate">
          <a:avLst/>
        </a:prstGeom>
        <a:solidFill>
          <a:srgbClr val="DA0058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96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 детей, не изучающих курс финансовой грамотности, с данными заданиями возникают сложности </a:t>
          </a:r>
          <a:endParaRPr lang="ru-RU" sz="2400" kern="1200" dirty="0"/>
        </a:p>
      </dsp:txBody>
      <dsp:txXfrm rot="10800000">
        <a:off x="3274518" y="3973633"/>
        <a:ext cx="9523490" cy="1555579"/>
      </dsp:txXfrm>
    </dsp:sp>
    <dsp:sp modelId="{FF60077F-37D2-4331-8A1B-44D00761B573}">
      <dsp:nvSpPr>
        <dsp:cNvPr id="0" name=""/>
        <dsp:cNvSpPr/>
      </dsp:nvSpPr>
      <dsp:spPr>
        <a:xfrm>
          <a:off x="2107833" y="3973633"/>
          <a:ext cx="1555579" cy="155557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840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095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6679140-8C34-48CD-AF7D-43168664ED8C}" type="slidenum">
              <a:rPr lang="ru-RU" altLang="ru-RU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16</a:t>
            </a:fld>
            <a:endParaRPr lang="ru-RU" altLang="ru-RU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09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6679140-8C34-48CD-AF7D-43168664ED8C}" type="slidenum">
              <a:rPr lang="ru-RU" altLang="ru-RU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17</a:t>
            </a:fld>
            <a:endParaRPr lang="ru-RU" altLang="ru-RU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09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6679140-8C34-48CD-AF7D-43168664ED8C}" type="slidenum">
              <a:rPr lang="ru-RU" altLang="ru-RU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18</a:t>
            </a:fld>
            <a:endParaRPr lang="ru-RU" altLang="ru-RU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65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2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89721-4451-4D67-910E-4552EF0E1AD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1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564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214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88EAA-2535-4D05-9052-CA9FBC98259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719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9861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696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6746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471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1304340" y="569242"/>
            <a:ext cx="16363534" cy="206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68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1304340" y="2846200"/>
            <a:ext cx="16363534" cy="678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711449" marR="0" lvl="0" indent="-632399" algn="l" rtl="0">
              <a:lnSpc>
                <a:spcPct val="90000"/>
              </a:lnSpc>
              <a:spcBef>
                <a:spcPts val="155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43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22898" marR="0" lvl="1" indent="-592874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134347" marR="0" lvl="2" indent="-553349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31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845796" marR="0" lvl="3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557245" marR="0" lvl="4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268694" marR="0" lvl="5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980142" marR="0" lvl="6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691591" marR="0" lvl="7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3040" marR="0" lvl="8" indent="-533587" algn="l" rtl="0">
              <a:lnSpc>
                <a:spcPct val="90000"/>
              </a:lnSpc>
              <a:spcBef>
                <a:spcPts val="77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1304340" y="9909767"/>
            <a:ext cx="4268748" cy="56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6284546" y="9909767"/>
            <a:ext cx="6403122" cy="56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3399125" y="9909767"/>
            <a:ext cx="4268748" cy="56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8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646723" y="925076"/>
            <a:ext cx="17678611" cy="119031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7578879" y="9693446"/>
            <a:ext cx="1138613" cy="8180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86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375463" y="9909729"/>
            <a:ext cx="8329497" cy="569240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411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/>
              <a:t>Список амбассадоров и рекомендации по взаимодействию с ними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704958" y="9903360"/>
            <a:ext cx="4426851" cy="569240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835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8117" y="614040"/>
            <a:ext cx="3158184" cy="5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306810" y="712788"/>
            <a:ext cx="6119035" cy="2494756"/>
          </a:xfrm>
          <a:prstGeom prst="rect">
            <a:avLst/>
          </a:prstGeom>
        </p:spPr>
        <p:txBody>
          <a:bodyPr anchor="b"/>
          <a:lstStyle>
            <a:lvl1pPr>
              <a:defRPr sz="498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065661" y="1539424"/>
            <a:ext cx="9604684" cy="7598117"/>
          </a:xfrm>
          <a:prstGeom prst="rect">
            <a:avLst/>
          </a:prstGeom>
        </p:spPr>
        <p:txBody>
          <a:bodyPr/>
          <a:lstStyle>
            <a:lvl1pPr>
              <a:defRPr sz="4980"/>
            </a:lvl1pPr>
            <a:lvl2pPr marL="1117991" indent="-406542">
              <a:defRPr sz="4980"/>
            </a:lvl2pPr>
            <a:lvl3pPr marL="1897197" indent="-474299">
              <a:defRPr sz="4980"/>
            </a:lvl3pPr>
            <a:lvl4pPr marL="2703506" indent="-569159">
              <a:defRPr sz="4980"/>
            </a:lvl4pPr>
            <a:lvl5pPr marL="3414955" indent="-569159">
              <a:defRPr sz="498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13"/>
          </p:nvPr>
        </p:nvSpPr>
        <p:spPr>
          <a:xfrm>
            <a:off x="1306809" y="3207544"/>
            <a:ext cx="6119034" cy="594237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1719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450553" y="9943389"/>
            <a:ext cx="6071108" cy="43184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948611" y="9943389"/>
            <a:ext cx="4363609" cy="4318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8251466" y="9701831"/>
            <a:ext cx="266076" cy="25911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44201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1527" y="1749795"/>
            <a:ext cx="14229160" cy="3722335"/>
          </a:xfrm>
        </p:spPr>
        <p:txBody>
          <a:bodyPr anchor="b"/>
          <a:lstStyle>
            <a:lvl1pPr algn="ctr">
              <a:defRPr sz="93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1527" y="5615678"/>
            <a:ext cx="14229160" cy="2581379"/>
          </a:xfrm>
        </p:spPr>
        <p:txBody>
          <a:bodyPr/>
          <a:lstStyle>
            <a:lvl1pPr marL="0" indent="0" algn="ctr">
              <a:buNone/>
              <a:defRPr sz="3735"/>
            </a:lvl1pPr>
            <a:lvl2pPr marL="711449" indent="0" algn="ctr">
              <a:buNone/>
              <a:defRPr sz="3112"/>
            </a:lvl2pPr>
            <a:lvl3pPr marL="1422898" indent="0" algn="ctr">
              <a:buNone/>
              <a:defRPr sz="2801"/>
            </a:lvl3pPr>
            <a:lvl4pPr marL="2134347" indent="0" algn="ctr">
              <a:buNone/>
              <a:defRPr sz="2490"/>
            </a:lvl4pPr>
            <a:lvl5pPr marL="2845796" indent="0" algn="ctr">
              <a:buNone/>
              <a:defRPr sz="2490"/>
            </a:lvl5pPr>
            <a:lvl6pPr marL="3557245" indent="0" algn="ctr">
              <a:buNone/>
              <a:defRPr sz="2490"/>
            </a:lvl6pPr>
            <a:lvl7pPr marL="4268694" indent="0" algn="ctr">
              <a:buNone/>
              <a:defRPr sz="2490"/>
            </a:lvl7pPr>
            <a:lvl8pPr marL="4980142" indent="0" algn="ctr">
              <a:buNone/>
              <a:defRPr sz="2490"/>
            </a:lvl8pPr>
            <a:lvl9pPr marL="5691591" indent="0" algn="ctr">
              <a:buNone/>
              <a:defRPr sz="249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B88F-0766-4015-BAE6-39CF8FD9430F}" type="datetime1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4095-B0C5-4365-96D0-4D3022E79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94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3" r:id="rId13"/>
    <p:sldLayoutId id="2147483674" r:id="rId14"/>
    <p:sldLayoutId id="2147483675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hyperlink" Target="https://fincult.info/article/chto-delat-s-povrezhdennimi-dengam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2538513" y="3228525"/>
            <a:ext cx="14242473" cy="238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1245"/>
              </a:spcAft>
            </a:pPr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</a:rPr>
              <a:t>ВАРИАНТЫ УЧЕБНЫХ ЗАДАНИЙ ФОРМИРОВАНИЯ</a:t>
            </a:r>
          </a:p>
          <a:p>
            <a:pPr algn="ctr">
              <a:lnSpc>
                <a:spcPct val="107000"/>
              </a:lnSpc>
              <a:spcAft>
                <a:spcPts val="1245"/>
              </a:spcAft>
            </a:pPr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</a:rPr>
              <a:t> ФИНАНСОВОЙ ГРАМОТНОСТИ НА УРОКАХ МАТЕМАТИКИ </a:t>
            </a:r>
          </a:p>
          <a:p>
            <a:pPr algn="ctr">
              <a:lnSpc>
                <a:spcPct val="107000"/>
              </a:lnSpc>
              <a:spcAft>
                <a:spcPts val="1245"/>
              </a:spcAft>
            </a:pPr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</a:rPr>
              <a:t>В НАЧАЛЬНОЙ ШКОЛЕ</a:t>
            </a:r>
            <a:endParaRPr lang="ru-RU" sz="3600" b="1" dirty="0">
              <a:solidFill>
                <a:schemeClr val="dk1"/>
              </a:solidFill>
              <a:latin typeface="+mj-lt"/>
              <a:ea typeface="Proxima Nova"/>
              <a:cs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54"/>
            <a:ext cx="10149123" cy="863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850633" y="634044"/>
            <a:ext cx="13664896" cy="7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2292" tIns="71146" rIns="142292" bIns="71146" numCol="1" rtlCol="0" anchor="b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endParaRPr lang="ru-RU" altLang="ru-RU" sz="3735" b="1" kern="0" dirty="0">
              <a:solidFill>
                <a:srgbClr val="1E4E79"/>
              </a:solidFill>
              <a:latin typeface="Roboto Thin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4" y="1988332"/>
            <a:ext cx="7362159" cy="491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7530354" y="5379719"/>
            <a:ext cx="10614958" cy="4077311"/>
          </a:xfrm>
          <a:prstGeom prst="rect">
            <a:avLst/>
          </a:prstGeom>
          <a:ln>
            <a:solidFill>
              <a:srgbClr val="009657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0" tIns="108000" rIns="360000" bIns="108000" rtlCol="0" anchor="ctr"/>
          <a:lstStyle/>
          <a:p>
            <a:pPr algn="just"/>
            <a:r>
              <a:rPr lang="en-US" sz="4000" b="1" dirty="0" smtClean="0">
                <a:solidFill>
                  <a:srgbClr val="009657"/>
                </a:solidFill>
              </a:rPr>
              <a:t>“</a:t>
            </a:r>
            <a:r>
              <a:rPr lang="ru-RU" sz="4000" b="1" dirty="0">
                <a:solidFill>
                  <a:srgbClr val="009657"/>
                </a:solidFill>
              </a:rPr>
              <a:t>Наша задача – создать те условия, в которых ребенок захочет </a:t>
            </a:r>
            <a:r>
              <a:rPr lang="ru-RU" sz="4000" b="1" dirty="0" smtClean="0">
                <a:solidFill>
                  <a:srgbClr val="009657"/>
                </a:solidFill>
              </a:rPr>
              <a:t>развиваться</a:t>
            </a:r>
            <a:r>
              <a:rPr lang="en-US" sz="4000" b="1" dirty="0" smtClean="0">
                <a:solidFill>
                  <a:srgbClr val="009657"/>
                </a:solidFill>
              </a:rPr>
              <a:t>”</a:t>
            </a:r>
            <a:endParaRPr lang="en-US" sz="4000" b="1" dirty="0">
              <a:solidFill>
                <a:srgbClr val="009657"/>
              </a:solidFill>
            </a:endParaRPr>
          </a:p>
          <a:p>
            <a:pPr algn="just"/>
            <a:endParaRPr lang="ru-RU" sz="2400" dirty="0" smtClean="0"/>
          </a:p>
          <a:p>
            <a:pPr marL="142290" indent="-142290" algn="r" defTabSz="1422898">
              <a:buClr>
                <a:srgbClr val="5B9BD5"/>
              </a:buClr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Сергей</a:t>
            </a:r>
            <a:r>
              <a:rPr lang="ru-RU" sz="3200" b="1" dirty="0">
                <a:solidFill>
                  <a:schemeClr val="tx1"/>
                </a:solidFill>
              </a:rPr>
              <a:t> </a:t>
            </a:r>
            <a:r>
              <a:rPr lang="ru-RU" sz="3200" b="1" dirty="0" smtClean="0">
                <a:solidFill>
                  <a:schemeClr val="tx1"/>
                </a:solidFill>
              </a:rPr>
              <a:t>Кравцов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министр Просвещения Российской Федерации</a:t>
            </a:r>
            <a:endParaRPr lang="ru-RU" sz="2800" dirty="0">
              <a:solidFill>
                <a:schemeClr val="tx1"/>
              </a:solidFill>
            </a:endParaRPr>
          </a:p>
          <a:p>
            <a:pPr marL="142290" indent="-142290" algn="r" defTabSz="1422898">
              <a:buClr>
                <a:srgbClr val="5B9BD5"/>
              </a:buClr>
              <a:defRPr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142290" indent="-142290" algn="r" defTabSz="1422898">
              <a:buClr>
                <a:srgbClr val="5B9BD5"/>
              </a:buClr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заседание </a:t>
            </a:r>
            <a:r>
              <a:rPr lang="ru-RU" sz="1800" dirty="0">
                <a:solidFill>
                  <a:schemeClr val="tx1"/>
                </a:solidFill>
              </a:rPr>
              <a:t>комиссий Государственного Совета Российской Федерации </a:t>
            </a:r>
          </a:p>
          <a:p>
            <a:pPr marL="142290" indent="-142290" algn="r" defTabSz="1422898">
              <a:buClr>
                <a:srgbClr val="5B9BD5"/>
              </a:buClr>
              <a:defRPr/>
            </a:pPr>
            <a:r>
              <a:rPr lang="ru-RU" sz="1800" dirty="0">
                <a:solidFill>
                  <a:schemeClr val="tx1"/>
                </a:solidFill>
              </a:rPr>
              <a:t>по направлениям «Культура» и «Молодежная политика</a:t>
            </a:r>
            <a:r>
              <a:rPr lang="ru-RU" sz="1800" dirty="0" smtClean="0">
                <a:solidFill>
                  <a:schemeClr val="tx1"/>
                </a:solidFill>
              </a:rPr>
              <a:t>»</a:t>
            </a:r>
            <a:endParaRPr lang="ru-RU" sz="1800" dirty="0">
              <a:ln>
                <a:solidFill>
                  <a:schemeClr val="tx1"/>
                </a:solidFill>
                <a:prstDash val="dash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384" y="3028601"/>
            <a:ext cx="6139204" cy="7059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5" y="279784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1975" y="1783534"/>
            <a:ext cx="11338105" cy="1691185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800" b="1" dirty="0" smtClean="0"/>
              <a:t>В ЧЕМ, НА ВАШ ВЗГЛЯД, ЗНАЧИМОСТЬ ИНТЕГРАЦИИ МАТЕМАТИЧЕСКОЙ И ФИНАНСОВОЙ ГРАМОТНОСТИ В НАЧАЛЬНОЙ ШКОЛЕ?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25" y="4147790"/>
            <a:ext cx="5578323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2" y="220617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8615" y="1433014"/>
            <a:ext cx="12678770" cy="1518603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800" b="1" dirty="0"/>
              <a:t>В ЧЕМ, НА ВАШ ВЗГЛЯД, ЗНАЧИМОСТЬ ИНТЕГРАЦИИ МАТЕМАТИЧЕСКОЙ И ФИНАНСОВОЙ ГРАМОТНОСТИ В НАЧАЛЬНОЙ ШКОЛЕ?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34949" y="4412173"/>
            <a:ext cx="6436721" cy="1175657"/>
          </a:xfrm>
          <a:prstGeom prst="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самостоятельно совершать покупки в магазине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34948" y="5835711"/>
            <a:ext cx="6436721" cy="1175657"/>
          </a:xfrm>
          <a:prstGeom prst="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</a:t>
            </a:r>
            <a:r>
              <a:rPr lang="ru-RU" dirty="0" smtClean="0">
                <a:solidFill>
                  <a:schemeClr val="tx1"/>
                </a:solidFill>
              </a:rPr>
              <a:t>ормировать финансовые цели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34947" y="7189801"/>
            <a:ext cx="6436721" cy="1175657"/>
          </a:xfrm>
          <a:prstGeom prst="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распоряжаться карманными деньгами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34946" y="8543891"/>
            <a:ext cx="6436721" cy="1175657"/>
          </a:xfrm>
          <a:prstGeom prst="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иметь детскую банковскую карту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1454306" y="4839016"/>
          <a:ext cx="10190676" cy="5444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423419" y="3320451"/>
            <a:ext cx="5259773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/>
              <a:t>Ребенок начальной школы может: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4414569" y="3931183"/>
            <a:ext cx="1277471" cy="30255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16200000">
            <a:off x="-503053" y="7207079"/>
            <a:ext cx="215796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dirty="0" smtClean="0">
                <a:ln/>
                <a:solidFill>
                  <a:schemeClr val="bg2"/>
                </a:solidFill>
              </a:rPr>
              <a:t>ВАЖНО</a:t>
            </a:r>
            <a:endParaRPr lang="ru-RU" sz="4000" b="1" dirty="0">
              <a:ln/>
              <a:solidFill>
                <a:schemeClr val="bg2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131962" y="7011368"/>
            <a:ext cx="322344" cy="1114277"/>
          </a:xfrm>
          <a:prstGeom prst="rightArrow">
            <a:avLst/>
          </a:prstGeom>
          <a:solidFill>
            <a:srgbClr val="0096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8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142309" y="1125081"/>
            <a:ext cx="14511601" cy="8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ФИНАНСОВАЯ ГРАМОТНОСТЬ ВО 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ФГОС НОО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550294" y="2272309"/>
            <a:ext cx="16768483" cy="51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250" tIns="129250" rIns="129250" bIns="129250"/>
          <a:lstStyle>
            <a:lvl1pPr marL="342900" indent="-3429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algn="just">
              <a:defRPr/>
            </a:pPr>
            <a:r>
              <a:rPr lang="ru-RU" altLang="ru-RU" sz="4000" b="1" dirty="0">
                <a:solidFill>
                  <a:srgbClr val="002060"/>
                </a:solidFill>
              </a:rPr>
              <a:t>Элементы финансовой грамотности заложены в требованиях к предметным </a:t>
            </a:r>
            <a:r>
              <a:rPr lang="ru-RU" altLang="ru-RU" sz="4000" b="1" dirty="0" smtClean="0">
                <a:solidFill>
                  <a:srgbClr val="002060"/>
                </a:solidFill>
              </a:rPr>
              <a:t>результатам по учебному предмету «Математика» предметной области «Математика и информатика»: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53235" y="5085175"/>
            <a:ext cx="15733059" cy="3687503"/>
          </a:xfrm>
          <a:prstGeom prst="rect">
            <a:avLst/>
          </a:prstGeom>
          <a:ln w="38100">
            <a:solidFill>
              <a:srgbClr val="009657"/>
            </a:solidFill>
            <a:prstDash val="sysDash"/>
          </a:ln>
        </p:spPr>
        <p:txBody>
          <a:bodyPr wrap="square" lIns="180000" tIns="180000" rIns="180000" bIns="180000">
            <a:spAutoFit/>
          </a:bodyPr>
          <a:lstStyle/>
          <a:p>
            <a:pPr marL="180000" algn="just"/>
            <a:r>
              <a:rPr lang="ru-RU" sz="3600" dirty="0" smtClean="0"/>
              <a:t>П</a:t>
            </a:r>
            <a:r>
              <a:rPr lang="ru-RU" sz="3600" dirty="0"/>
              <a:t>. </a:t>
            </a:r>
            <a:r>
              <a:rPr lang="ru-RU" sz="3600" dirty="0" smtClean="0"/>
              <a:t>43.4. ФГОС НОО</a:t>
            </a:r>
          </a:p>
          <a:p>
            <a:pPr marL="180000" algn="just"/>
            <a:r>
              <a:rPr lang="ru-RU" sz="3600" dirty="0" smtClean="0"/>
              <a:t>7) использование начальных математических знаний при решении учебных и практических задач и в повседневных ситуациях для описания и объяснения окружающих предметов, процессов</a:t>
            </a:r>
            <a:r>
              <a:rPr lang="ru-RU" sz="3600" dirty="0"/>
              <a:t> </a:t>
            </a:r>
            <a:r>
              <a:rPr lang="ru-RU" sz="3600" dirty="0" smtClean="0"/>
              <a:t>и явлений, оценки их количественных и пространственных отношений, </a:t>
            </a:r>
            <a:r>
              <a:rPr lang="ru-RU" sz="36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в том числе в сфере личных и семейных </a:t>
            </a:r>
            <a:r>
              <a:rPr lang="ru-RU" sz="36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финансов</a:t>
            </a:r>
            <a:endParaRPr lang="ru-RU" sz="3600" b="1" dirty="0">
              <a:solidFill>
                <a:srgbClr val="E2005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169894" y="5997388"/>
            <a:ext cx="430306" cy="154641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5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РАБОЧАЯ ПРОГРАММА НАЧАЛЬНОГО ОБЩЕГО ОБРАЗОВАНИЯ МАТЕМАТИКА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256" y="2533429"/>
            <a:ext cx="14958361" cy="1052859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0" tIns="108000" rIns="360000" bIns="108000" rtlCol="0" anchor="ctr"/>
          <a:lstStyle/>
          <a:p>
            <a:r>
              <a:rPr lang="ru-RU" sz="2800" dirty="0" smtClean="0"/>
              <a:t>В </a:t>
            </a:r>
            <a:r>
              <a:rPr lang="ru-RU" sz="2800" dirty="0"/>
              <a:t>результате изучения математики на уровне начального общего образования у обучающегося будут сформированы следующие </a:t>
            </a:r>
            <a:r>
              <a:rPr lang="ru-RU" sz="3600" b="1" dirty="0">
                <a:solidFill>
                  <a:srgbClr val="E2005B"/>
                </a:solidFill>
              </a:rPr>
              <a:t>личностные результаты</a:t>
            </a:r>
            <a:r>
              <a:rPr lang="ru-RU" sz="2800" dirty="0"/>
              <a:t>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50024" y="4292025"/>
            <a:ext cx="14939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осознавать необходимость изучения математики </a:t>
            </a:r>
            <a:r>
              <a:rPr lang="ru-RU" sz="2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для адаптации к жизненным ситуациям</a:t>
            </a:r>
            <a:r>
              <a:rPr lang="ru-RU" sz="2800" dirty="0"/>
              <a:t>, для развития общей культуры человека, способности мыслить, рассуждать, выдвигать предположения и доказывать или опровергать их;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0024" y="6050474"/>
            <a:ext cx="1493968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осваивать навыки организации </a:t>
            </a:r>
            <a:r>
              <a:rPr lang="ru-RU" sz="2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безопасного поведения в информационной среде</a:t>
            </a:r>
            <a:r>
              <a:rPr lang="ru-RU" sz="2800" dirty="0"/>
              <a:t>;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50024" y="8826143"/>
            <a:ext cx="1493968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оценивать практические и учебные ситуации с точки зрения возможности применения математики </a:t>
            </a:r>
            <a:r>
              <a:rPr lang="ru-RU" sz="2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для рационального и эффективного решения учебных и жизненных проблем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50024" y="6977285"/>
            <a:ext cx="1493968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применять математику </a:t>
            </a:r>
            <a:r>
              <a:rPr lang="ru-RU" sz="2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для решения практических задач в повседневной жизни</a:t>
            </a:r>
            <a:r>
              <a:rPr lang="ru-RU" sz="2800" dirty="0"/>
              <a:t>, в том числе при оказании помощи одноклассникам, детям младшего возраста, взрослым и пожилым людям; </a:t>
            </a:r>
          </a:p>
        </p:txBody>
      </p:sp>
      <p:sp>
        <p:nvSpPr>
          <p:cNvPr id="12" name="Шестиугольник 11"/>
          <p:cNvSpPr/>
          <p:nvPr/>
        </p:nvSpPr>
        <p:spPr>
          <a:xfrm rot="5400000">
            <a:off x="2104645" y="4544813"/>
            <a:ext cx="975027" cy="800577"/>
          </a:xfrm>
          <a:prstGeom prst="hexagon">
            <a:avLst/>
          </a:prstGeom>
          <a:solidFill>
            <a:srgbClr val="009657"/>
          </a:solidFill>
          <a:ln w="38100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898">
              <a:buClrTx/>
            </a:pPr>
            <a:endParaRPr lang="ru-RU" sz="3735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2104642" y="5927447"/>
            <a:ext cx="975027" cy="800577"/>
          </a:xfrm>
          <a:prstGeom prst="hexagon">
            <a:avLst/>
          </a:prstGeom>
          <a:solidFill>
            <a:srgbClr val="009657"/>
          </a:solidFill>
          <a:ln w="38100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898">
              <a:buClrTx/>
            </a:pPr>
            <a:endParaRPr lang="ru-RU" sz="3735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Шестиугольник 14"/>
          <p:cNvSpPr/>
          <p:nvPr/>
        </p:nvSpPr>
        <p:spPr>
          <a:xfrm rot="5400000">
            <a:off x="2104643" y="7378259"/>
            <a:ext cx="975027" cy="800577"/>
          </a:xfrm>
          <a:prstGeom prst="hexagon">
            <a:avLst/>
          </a:prstGeom>
          <a:solidFill>
            <a:srgbClr val="009657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898">
              <a:buClrTx/>
            </a:pPr>
            <a:endParaRPr lang="ru-RU" sz="3735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Шестиугольник 15"/>
          <p:cNvSpPr/>
          <p:nvPr/>
        </p:nvSpPr>
        <p:spPr>
          <a:xfrm rot="5400000">
            <a:off x="2104642" y="8829071"/>
            <a:ext cx="975027" cy="800577"/>
          </a:xfrm>
          <a:prstGeom prst="hexagon">
            <a:avLst/>
          </a:prstGeom>
          <a:solidFill>
            <a:srgbClr val="009657"/>
          </a:solidFill>
          <a:ln w="38100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898">
              <a:buClrTx/>
            </a:pPr>
            <a:endParaRPr lang="ru-RU" sz="3735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33" y="4662119"/>
            <a:ext cx="592337" cy="5923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33" y="6007377"/>
            <a:ext cx="573851" cy="5738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644" y="7431402"/>
            <a:ext cx="690622" cy="6906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44" y="8853037"/>
            <a:ext cx="708266" cy="7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90421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Google Shape;106;p3"/>
          <p:cNvSpPr txBox="1"/>
          <p:nvPr/>
        </p:nvSpPr>
        <p:spPr>
          <a:xfrm>
            <a:off x="277511" y="1115038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6857" y="8546413"/>
            <a:ext cx="18367098" cy="1437036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83757" y="2362426"/>
            <a:ext cx="18367098" cy="5800943"/>
            <a:chOff x="416857" y="3897316"/>
            <a:chExt cx="18367098" cy="580094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4358092"/>
              <a:ext cx="18367098" cy="53401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425981" y="5151161"/>
              <a:ext cx="4949622" cy="47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tx1"/>
                  </a:solidFill>
                </a:rPr>
                <a:t>Деньги </a:t>
              </a:r>
              <a:r>
                <a:rPr lang="ru-RU" b="1" dirty="0">
                  <a:solidFill>
                    <a:schemeClr val="tx1"/>
                  </a:solidFill>
                </a:rPr>
                <a:t>и операции с ними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904785" y="5151161"/>
              <a:ext cx="12366885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sz="2200" dirty="0" smtClean="0"/>
                <a:t>знать</a:t>
              </a:r>
              <a:r>
                <a:rPr lang="ru-RU" sz="2200" dirty="0"/>
                <a:t>, какие виды денег бывают и как они переходят (трансформируются, превращаются) друг в друга </a:t>
              </a:r>
              <a:endParaRPr lang="ru-RU" sz="2200" dirty="0" smtClean="0"/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sz="2200" dirty="0"/>
                <a:t>з</a:t>
              </a:r>
              <a:r>
                <a:rPr lang="ru-RU" sz="2200" dirty="0" smtClean="0"/>
                <a:t>нать </a:t>
              </a:r>
              <a:r>
                <a:rPr lang="ru-RU" sz="2200" dirty="0"/>
                <a:t>виды денежных знаков, которые находятся в обращении в Российской Федерации (в т.ч. внешний вид находящихся в настоящее время в обращении банкнот, </a:t>
              </a:r>
              <a:r>
                <a:rPr lang="ru-RU" sz="2200" dirty="0" smtClean="0"/>
                <a:t>монет) 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sz="2200" dirty="0" smtClean="0"/>
                <a:t>уметь </a:t>
              </a:r>
              <a:r>
                <a:rPr lang="ru-RU" sz="2200" dirty="0"/>
                <a:t>пользоваться разными видами денег, в том числе оценивать достаточность имеющейся суммы для осуществления запланированных </a:t>
              </a:r>
              <a:r>
                <a:rPr lang="ru-RU" sz="2200" dirty="0" smtClean="0"/>
                <a:t>действий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sz="2200" dirty="0"/>
                <a:t>понимать, что такое цены на товары и услуги, и ценность этих товаров и услуг 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sz="2200" dirty="0" smtClean="0"/>
                <a:t>участвовать </a:t>
              </a:r>
              <a:r>
                <a:rPr lang="ru-RU" sz="2200" dirty="0"/>
                <a:t>в составлении семейного бюджета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sz="2200" dirty="0"/>
                <a:t>быть мотивированным на сравнение цен при покупке повседневных товаров и их покупку по приемлемой для себя цене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sz="2200" dirty="0"/>
                <a:t>знать, что такое личные (семейные) расходы и каковы общие принципы управления расходами человека и </a:t>
              </a:r>
              <a:r>
                <a:rPr lang="ru-RU" sz="2200" dirty="0" smtClean="0"/>
                <a:t>семьи</a:t>
              </a:r>
              <a:endParaRPr lang="ru-RU" sz="2200" dirty="0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690987" y="4582393"/>
              <a:ext cx="3941932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Предметная область 1.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115784" y="4582393"/>
              <a:ext cx="518679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/>
                <a:t>Образовательные результаты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82378" y="3897316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868541" y="8345525"/>
            <a:ext cx="1499982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ФЕДЕРАЛЬНАЯ РАБОЧАЯ ПРОГРАММА НАЧАЛЬНОГО ОБЩЕГО ОБРАЗОВАНИЯ МАТЕМАТИКА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83757" y="9275222"/>
            <a:ext cx="17833298" cy="526072"/>
            <a:chOff x="144023" y="8506417"/>
            <a:chExt cx="17833298" cy="52607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44023" y="8506417"/>
              <a:ext cx="170887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Раздел 1.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6478855" y="8506417"/>
              <a:ext cx="170887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Раздел 2.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3216900" y="8506417"/>
              <a:ext cx="170887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Раздел 3.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041160" y="8558961"/>
              <a:ext cx="3216328" cy="47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Числа и </a:t>
              </a:r>
              <a:r>
                <a:rPr lang="ru-RU" dirty="0" smtClean="0">
                  <a:solidFill>
                    <a:schemeClr val="tx1"/>
                  </a:solidFill>
                </a:rPr>
                <a:t>величины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114037" y="8558961"/>
              <a:ext cx="2863284" cy="473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Текстовые задачи</a:t>
              </a:r>
              <a:endParaRPr lang="ru-RU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8375992" y="8558961"/>
              <a:ext cx="4174541" cy="473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Арифметические действия</a:t>
              </a: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929871" y="4849856"/>
            <a:ext cx="3941932" cy="526072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Предметная область </a:t>
            </a:r>
            <a:r>
              <a:rPr lang="ru-RU" b="1" dirty="0" smtClean="0">
                <a:solidFill>
                  <a:schemeClr val="bg1"/>
                </a:solidFill>
              </a:rPr>
              <a:t>2.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59289" y="5395137"/>
            <a:ext cx="4478804" cy="123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Планирование и управление личными финансами</a:t>
            </a:r>
          </a:p>
        </p:txBody>
      </p:sp>
    </p:spTree>
    <p:extLst>
      <p:ext uri="{BB962C8B-B14F-4D97-AF65-F5344CB8AC3E}">
        <p14:creationId xmlns:p14="http://schemas.microsoft.com/office/powerpoint/2010/main" val="988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01099008"/>
              </p:ext>
            </p:extLst>
          </p:nvPr>
        </p:nvGraphicFramePr>
        <p:xfrm>
          <a:off x="2428162" y="3080377"/>
          <a:ext cx="13959065" cy="6715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2151574" y="1223116"/>
            <a:ext cx="14512240" cy="1675603"/>
          </a:xfrm>
          <a:prstGeom prst="rect">
            <a:avLst/>
          </a:prstGeom>
        </p:spPr>
        <p:txBody>
          <a:bodyPr lIns="140409" tIns="70200" rIns="140409" bIns="70200"/>
          <a:lstStyle>
            <a:lvl1pPr algn="l" defTabSz="496585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/>
            <a:r>
              <a:rPr lang="ru-RU" sz="2827" spc="7" dirty="0">
                <a:latin typeface="+mj-lt"/>
              </a:rPr>
              <a:t>ВОПРОСЫ ДЛЯ АНАЛИЗА ВОЗМОЖНОСТИ ВНЕДРЕНИЯ ЗАДАНИЙ ДЛЯ ФОРМИРОВАНИЯ И ОЦЕНКИ ФИНАНСОВОЙ ГРАМОТНОСТИ УЧАЩИХСЯ В УЧЕБНУЮ ДЕЯТЕЛЬНОСТЬ </a:t>
            </a:r>
            <a:r>
              <a:rPr lang="ru-RU" sz="2827" spc="7" dirty="0" smtClean="0">
                <a:latin typeface="+mj-lt"/>
              </a:rPr>
              <a:t>НА УРОКАХ МАТЕМАТИКИ</a:t>
            </a:r>
            <a:endParaRPr lang="ru-RU" sz="2827" spc="7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900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2132327" y="1451715"/>
            <a:ext cx="14512240" cy="1675603"/>
          </a:xfrm>
          <a:prstGeom prst="rect">
            <a:avLst/>
          </a:prstGeom>
        </p:spPr>
        <p:txBody>
          <a:bodyPr lIns="140409" tIns="70200" rIns="140409" bIns="70200"/>
          <a:lstStyle>
            <a:lvl1pPr algn="l" defTabSz="496585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lvl="0" algn="ctr"/>
            <a:r>
              <a:rPr lang="ru-RU" sz="2827" spc="7" dirty="0">
                <a:latin typeface="+mj-lt"/>
              </a:rPr>
              <a:t>ВОЗМОЖНОСТИ ВНЕДРЕНИЯ ЗАДАНИЙ ДЛЯ ФОРМИРОВАНИЯ И ОЦЕНКИ ФИНАНСОВОЙ ГРАМОТНОСТИ УЧАЩИХСЯ В УЧЕБНУЮ ДЕЯТЕЛЬНОСТЬ НА УРОКАХ МАТЕМАТИКИ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46128008"/>
              </p:ext>
            </p:extLst>
          </p:nvPr>
        </p:nvGraphicFramePr>
        <p:xfrm>
          <a:off x="2807685" y="3553767"/>
          <a:ext cx="13622902" cy="6715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077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2127494" y="1295209"/>
            <a:ext cx="14512240" cy="1675603"/>
          </a:xfrm>
          <a:prstGeom prst="rect">
            <a:avLst/>
          </a:prstGeom>
        </p:spPr>
        <p:txBody>
          <a:bodyPr lIns="140409" tIns="70200" rIns="140409" bIns="70200"/>
          <a:lstStyle>
            <a:lvl1pPr algn="l" defTabSz="496585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/>
            <a:r>
              <a:rPr lang="ru-RU" sz="2545" spc="7" dirty="0" smtClean="0">
                <a:latin typeface="+mj-lt"/>
              </a:rPr>
              <a:t>ОСОБЕННОСТИ </a:t>
            </a:r>
            <a:r>
              <a:rPr lang="ru-RU" sz="2545" spc="7" dirty="0">
                <a:latin typeface="+mj-lt"/>
              </a:rPr>
              <a:t>/ СЛОЖНОСТИ ВОСПРИЯТИЯ У </a:t>
            </a:r>
            <a:r>
              <a:rPr lang="ru-RU" sz="2545" spc="7" dirty="0" smtClean="0">
                <a:latin typeface="+mj-lt"/>
              </a:rPr>
              <a:t>УЧАЩИХСЯ</a:t>
            </a:r>
            <a:endParaRPr lang="ru-RU" sz="2800" dirty="0"/>
          </a:p>
          <a:p>
            <a:pPr lvl="0" algn="ctr"/>
            <a:r>
              <a:rPr lang="ru-RU" sz="2545" spc="7" dirty="0" smtClean="0">
                <a:latin typeface="+mj-lt"/>
              </a:rPr>
              <a:t>ПРИ ИСПОЛЬЗОВАНИИ </a:t>
            </a:r>
            <a:r>
              <a:rPr lang="ru-RU" sz="2545" spc="7" dirty="0">
                <a:latin typeface="+mj-lt"/>
              </a:rPr>
              <a:t>ЗАДАНИЙ ДЛЯ ФОРМИРОВАНИЯ И ОЦЕНКИ ФИНАНСОВОЙ </a:t>
            </a:r>
            <a:r>
              <a:rPr lang="ru-RU" sz="2545" spc="7" dirty="0" smtClean="0">
                <a:latin typeface="+mj-lt"/>
              </a:rPr>
              <a:t>ГРАМОТНОСТИ</a:t>
            </a:r>
            <a:endParaRPr lang="ru-RU" sz="2545" spc="7" dirty="0">
              <a:latin typeface="+mj-lt"/>
            </a:endParaRPr>
          </a:p>
          <a:p>
            <a:pPr algn="ctr"/>
            <a:endParaRPr lang="ru-RU" sz="2545" spc="7" dirty="0">
              <a:solidFill>
                <a:srgbClr val="DC7168"/>
              </a:solidFill>
              <a:latin typeface="+mj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30478361"/>
              </p:ext>
            </p:extLst>
          </p:nvPr>
        </p:nvGraphicFramePr>
        <p:xfrm>
          <a:off x="1930692" y="2850878"/>
          <a:ext cx="14905843" cy="5530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1618302" y="8785540"/>
            <a:ext cx="5019320" cy="1602236"/>
            <a:chOff x="349737" y="6337598"/>
            <a:chExt cx="3550414" cy="1133341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49737" y="6337598"/>
              <a:ext cx="2781836" cy="1133341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/>
                <a:t>Пути решения</a:t>
              </a:r>
            </a:p>
          </p:txBody>
        </p:sp>
        <p:sp>
          <p:nvSpPr>
            <p:cNvPr id="16" name="Стрелка вправо 15"/>
            <p:cNvSpPr/>
            <p:nvPr/>
          </p:nvSpPr>
          <p:spPr>
            <a:xfrm>
              <a:off x="3191813" y="6672888"/>
              <a:ext cx="708338" cy="52273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014881" y="8874929"/>
            <a:ext cx="9219814" cy="1384995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484758" indent="-484758">
              <a:buFont typeface="Wingdings" panose="05000000000000000000" pitchFamily="2" charset="2"/>
              <a:buChar char="q"/>
            </a:pPr>
            <a:r>
              <a:rPr lang="ru-RU" sz="2800" dirty="0"/>
              <a:t>Выполнение заданий в группах</a:t>
            </a:r>
          </a:p>
          <a:p>
            <a:pPr marL="484758" indent="-484758">
              <a:buFont typeface="Wingdings" panose="05000000000000000000" pitchFamily="2" charset="2"/>
              <a:buChar char="q"/>
            </a:pPr>
            <a:r>
              <a:rPr lang="ru-RU" sz="2800" dirty="0"/>
              <a:t>Систематическое включение подобных заданий в учебную деятельность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085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 descr="C:\Users\Пользователь\Downloads\2024-10-22_16-27-3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09" y="1990165"/>
            <a:ext cx="6185732" cy="72345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179424" y="3590365"/>
            <a:ext cx="7988084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каком этапе можно предложить данное задание?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179424" y="4737848"/>
            <a:ext cx="8490713" cy="123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Какие вопросы можно задать учащимся, чтобы задание формировало математическую и финансовую грамотность?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7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76104" y="3604345"/>
            <a:ext cx="17962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696"/>
              </a:spcAft>
              <a:buNone/>
            </a:pP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ЗАЧЕМ УЧИТЬ ДЕТЕЙ ОБРАЩАТЬСЯ С ДЕНЬГАМИ?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56901" y="7513284"/>
            <a:ext cx="5804370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9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оценки образовательных достижений учащихся общеобразовательных организаций по направлению финансовой грамотности и финансовой культуры</a:t>
            </a:r>
          </a:p>
        </p:txBody>
      </p:sp>
      <p:grpSp>
        <p:nvGrpSpPr>
          <p:cNvPr id="29" name="Group 2"/>
          <p:cNvGrpSpPr/>
          <p:nvPr/>
        </p:nvGrpSpPr>
        <p:grpSpPr>
          <a:xfrm>
            <a:off x="98616" y="6777499"/>
            <a:ext cx="6059512" cy="3543223"/>
            <a:chOff x="0" y="0"/>
            <a:chExt cx="7028193" cy="3741117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3"/>
            <a:srcRect l="218" t="8346" r="240" b="12125"/>
            <a:stretch>
              <a:fillRect/>
            </a:stretch>
          </p:blipFill>
          <p:spPr>
            <a:xfrm>
              <a:off x="0" y="0"/>
              <a:ext cx="7028193" cy="3741117"/>
            </a:xfrm>
            <a:prstGeom prst="rect">
              <a:avLst/>
            </a:prstGeom>
          </p:spPr>
        </p:pic>
      </p:grpSp>
      <p:grpSp>
        <p:nvGrpSpPr>
          <p:cNvPr id="31" name="Group 8"/>
          <p:cNvGrpSpPr/>
          <p:nvPr/>
        </p:nvGrpSpPr>
        <p:grpSpPr>
          <a:xfrm>
            <a:off x="12766022" y="6777500"/>
            <a:ext cx="6033714" cy="3531002"/>
            <a:chOff x="2" y="0"/>
            <a:chExt cx="7754816" cy="5293103"/>
          </a:xfrm>
        </p:grpSpPr>
        <p:pic>
          <p:nvPicPr>
            <p:cNvPr id="32" name="Picture 9"/>
            <p:cNvPicPr>
              <a:picLocks noChangeAspect="1"/>
            </p:cNvPicPr>
            <p:nvPr/>
          </p:nvPicPr>
          <p:blipFill rotWithShape="1">
            <a:blip r:embed="rId4"/>
            <a:srcRect l="6903" r="16252" b="21275"/>
            <a:stretch/>
          </p:blipFill>
          <p:spPr>
            <a:xfrm>
              <a:off x="2" y="0"/>
              <a:ext cx="7754816" cy="5293103"/>
            </a:xfrm>
            <a:prstGeom prst="rect">
              <a:avLst/>
            </a:prstGeom>
          </p:spPr>
        </p:pic>
      </p:grpSp>
      <p:grpSp>
        <p:nvGrpSpPr>
          <p:cNvPr id="33" name="Group 4"/>
          <p:cNvGrpSpPr/>
          <p:nvPr/>
        </p:nvGrpSpPr>
        <p:grpSpPr>
          <a:xfrm>
            <a:off x="6439242" y="6789030"/>
            <a:ext cx="6039688" cy="3531692"/>
            <a:chOff x="-6086975" y="-3823888"/>
            <a:chExt cx="5816258" cy="3811444"/>
          </a:xfrm>
        </p:grpSpPr>
        <p:pic>
          <p:nvPicPr>
            <p:cNvPr id="34" name="Picture 5"/>
            <p:cNvPicPr>
              <a:picLocks noChangeAspect="1"/>
            </p:cNvPicPr>
            <p:nvPr/>
          </p:nvPicPr>
          <p:blipFill rotWithShape="1">
            <a:blip r:embed="rId5"/>
            <a:srcRect l="3737" t="4159" r="3737" b="5445"/>
            <a:stretch/>
          </p:blipFill>
          <p:spPr>
            <a:xfrm>
              <a:off x="-6086975" y="-3823888"/>
              <a:ext cx="5816258" cy="3811444"/>
            </a:xfrm>
            <a:prstGeom prst="rect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2" y="220617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379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913436" y="2907615"/>
            <a:ext cx="10347670" cy="6222937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 descr="C:\Users\Пользователь\Downloads\2024-10-22_16-27-3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92" y="2907616"/>
            <a:ext cx="4814132" cy="59002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481733" y="4023762"/>
            <a:ext cx="9483725" cy="41626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ru-RU" sz="2800" dirty="0">
                <a:latin typeface="+mj-lt"/>
                <a:ea typeface="Calibri" panose="020F0502020204030204" pitchFamily="34" charset="0"/>
              </a:rPr>
              <a:t>Назови, какие виды денег ты видишь на изображении.</a:t>
            </a:r>
            <a:endParaRPr lang="ru-RU" sz="2400" dirty="0"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ru-RU" sz="2800" dirty="0">
                <a:latin typeface="+mj-lt"/>
                <a:ea typeface="Calibri" panose="020F0502020204030204" pitchFamily="34" charset="0"/>
              </a:rPr>
              <a:t>Какие деньги можно отнести к современным деньгам?</a:t>
            </a:r>
            <a:endParaRPr lang="ru-RU" sz="2400" dirty="0"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ru-RU" sz="2800" dirty="0">
                <a:latin typeface="+mj-lt"/>
                <a:ea typeface="Calibri" panose="020F0502020204030204" pitchFamily="34" charset="0"/>
              </a:rPr>
              <a:t>Как называются российские деньги?</a:t>
            </a:r>
            <a:endParaRPr lang="ru-RU" sz="2400" dirty="0"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ru-RU" sz="2800" dirty="0">
                <a:latin typeface="+mj-lt"/>
                <a:ea typeface="Calibri" panose="020F0502020204030204" pitchFamily="34" charset="0"/>
              </a:rPr>
              <a:t>Какой самый маленький номинал российских денег?</a:t>
            </a:r>
            <a:endParaRPr lang="ru-RU" sz="2400" dirty="0"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ru-RU" sz="2800" dirty="0">
                <a:latin typeface="+mj-lt"/>
                <a:ea typeface="Calibri" panose="020F0502020204030204" pitchFamily="34" charset="0"/>
              </a:rPr>
              <a:t>Какой самый большой номинал российских банкнот</a:t>
            </a:r>
            <a:r>
              <a:rPr lang="ru-RU" sz="2800" dirty="0" smtClean="0"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lvl="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ru-RU" sz="2800" dirty="0" smtClean="0">
                <a:effectLst/>
                <a:latin typeface="+mj-lt"/>
                <a:ea typeface="Calibri" panose="020F0502020204030204" pitchFamily="34" charset="0"/>
              </a:rPr>
              <a:t>Посчитай, сколько рублей на изображении металлических монет.</a:t>
            </a:r>
            <a:endParaRPr lang="ru-RU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92249" y="2655071"/>
            <a:ext cx="367513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ВОПРОСОВ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378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9978914" y="3370402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noFill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419707" y="3370402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8520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4" r="29042" b="19187"/>
          <a:stretch/>
        </p:blipFill>
        <p:spPr>
          <a:xfrm>
            <a:off x="583824" y="4061249"/>
            <a:ext cx="5723481" cy="1251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7" r="2983" b="9494"/>
          <a:stretch/>
        </p:blipFill>
        <p:spPr>
          <a:xfrm>
            <a:off x="6569233" y="3585328"/>
            <a:ext cx="683728" cy="2788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22" y="7059267"/>
            <a:ext cx="5270908" cy="2906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0" y="5498592"/>
            <a:ext cx="1373774" cy="380429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629219" y="5312700"/>
            <a:ext cx="0" cy="4248159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29219" y="6850147"/>
            <a:ext cx="4924236" cy="34747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0247318" y="3717478"/>
            <a:ext cx="72204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n-lt"/>
                <a:ea typeface="Calibri" panose="020F0502020204030204" pitchFamily="34" charset="0"/>
              </a:rPr>
              <a:t>На Руси грош равнялся 2 копейкам, а алтын – 3 копейкам. </a:t>
            </a:r>
            <a:endParaRPr lang="ru-RU" sz="2400" dirty="0" smtClean="0">
              <a:latin typeface="+mn-lt"/>
              <a:ea typeface="Calibri" panose="020F0502020204030204" pitchFamily="34" charset="0"/>
            </a:endParaRPr>
          </a:p>
          <a:p>
            <a:r>
              <a:rPr lang="ru-RU" sz="2400" dirty="0" smtClean="0">
                <a:latin typeface="+mn-lt"/>
                <a:ea typeface="Calibri" panose="020F0502020204030204" pitchFamily="34" charset="0"/>
              </a:rPr>
              <a:t>Что больше: 26 </a:t>
            </a:r>
            <a:r>
              <a:rPr lang="ru-RU" sz="2400" dirty="0">
                <a:latin typeface="+mn-lt"/>
                <a:ea typeface="Calibri" panose="020F0502020204030204" pitchFamily="34" charset="0"/>
              </a:rPr>
              <a:t>грошей или 21 алтын? </a:t>
            </a:r>
            <a:endParaRPr lang="ru-RU" sz="2400" dirty="0" smtClean="0">
              <a:latin typeface="+mn-lt"/>
              <a:ea typeface="Calibri" panose="020F0502020204030204" pitchFamily="34" charset="0"/>
            </a:endParaRPr>
          </a:p>
          <a:p>
            <a:endParaRPr lang="ru-RU" sz="2400" dirty="0">
              <a:latin typeface="+mn-lt"/>
            </a:endParaRPr>
          </a:p>
          <a:p>
            <a:r>
              <a:rPr lang="ru-RU" sz="2400" dirty="0">
                <a:latin typeface="+mn-lt"/>
              </a:rPr>
              <a:t>Хватило бы 34 гроша на покупку барана, который стоил 26 алтын и 1 копейку?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275" y="6278347"/>
            <a:ext cx="7234518" cy="184887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457727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8494" y="1586753"/>
            <a:ext cx="4737194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707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9978914" y="3370402"/>
            <a:ext cx="7992625" cy="4859198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419707" y="3370402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8520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4" r="29042" b="19187"/>
          <a:stretch/>
        </p:blipFill>
        <p:spPr>
          <a:xfrm>
            <a:off x="583824" y="4061249"/>
            <a:ext cx="5723481" cy="1251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7" r="2983" b="9494"/>
          <a:stretch/>
        </p:blipFill>
        <p:spPr>
          <a:xfrm>
            <a:off x="6569233" y="3585328"/>
            <a:ext cx="683728" cy="2788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22" y="7059267"/>
            <a:ext cx="5270908" cy="2906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0" y="5498592"/>
            <a:ext cx="1373774" cy="380429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629219" y="5312700"/>
            <a:ext cx="0" cy="4248159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29219" y="6850147"/>
            <a:ext cx="4924236" cy="34747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0457727" y="3117857"/>
            <a:ext cx="367513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ВОПРОСОВ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8494" y="1586753"/>
            <a:ext cx="9988632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43186" y="4124692"/>
            <a:ext cx="7167528" cy="2760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Какой номинал </a:t>
            </a:r>
            <a:r>
              <a:rPr lang="ru-RU" dirty="0" smtClean="0">
                <a:solidFill>
                  <a:schemeClr val="tx1"/>
                </a:solidFill>
              </a:rPr>
              <a:t>представлен </a:t>
            </a:r>
            <a:r>
              <a:rPr lang="ru-RU" dirty="0">
                <a:solidFill>
                  <a:schemeClr val="tx1"/>
                </a:solidFill>
              </a:rPr>
              <a:t>на монетах России? 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Какая монета самая маленькая?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Какая монета самая большая?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Чем монета отличается от банкноты?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Какой номинал </a:t>
            </a:r>
            <a:r>
              <a:rPr lang="ru-RU" dirty="0">
                <a:solidFill>
                  <a:schemeClr val="tx1"/>
                </a:solidFill>
              </a:rPr>
              <a:t>представлен на </a:t>
            </a:r>
            <a:r>
              <a:rPr lang="ru-RU" dirty="0" smtClean="0">
                <a:solidFill>
                  <a:schemeClr val="tx1"/>
                </a:solidFill>
              </a:rPr>
              <a:t>банкнотах России?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458881" y="8516180"/>
            <a:ext cx="7992625" cy="1519241"/>
          </a:xfrm>
          <a:prstGeom prst="rect">
            <a:avLst/>
          </a:prstGeom>
          <a:solidFill>
            <a:schemeClr val="bg1"/>
          </a:solidFill>
          <a:ln>
            <a:solidFill>
              <a:srgbClr val="0096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978914" y="3370402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noFill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419707" y="3370402"/>
            <a:ext cx="7992625" cy="4756823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8519" y="3117857"/>
            <a:ext cx="414412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ВОПРОСОВ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247318" y="3717478"/>
            <a:ext cx="72204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n-lt"/>
                <a:ea typeface="Calibri" panose="020F0502020204030204" pitchFamily="34" charset="0"/>
              </a:rPr>
              <a:t>На Руси грош равнялся 2 копейкам, а алтын – 3 копейкам. </a:t>
            </a:r>
            <a:endParaRPr lang="ru-RU" sz="2400" dirty="0" smtClean="0">
              <a:latin typeface="+mn-lt"/>
              <a:ea typeface="Calibri" panose="020F0502020204030204" pitchFamily="34" charset="0"/>
            </a:endParaRPr>
          </a:p>
          <a:p>
            <a:r>
              <a:rPr lang="ru-RU" sz="2400" dirty="0" smtClean="0">
                <a:latin typeface="+mn-lt"/>
                <a:ea typeface="Calibri" panose="020F0502020204030204" pitchFamily="34" charset="0"/>
              </a:rPr>
              <a:t>Что больше: 26 </a:t>
            </a:r>
            <a:r>
              <a:rPr lang="ru-RU" sz="2400" dirty="0">
                <a:latin typeface="+mn-lt"/>
                <a:ea typeface="Calibri" panose="020F0502020204030204" pitchFamily="34" charset="0"/>
              </a:rPr>
              <a:t>грошей или 21 алтын? </a:t>
            </a:r>
            <a:endParaRPr lang="ru-RU" sz="2400" dirty="0" smtClean="0">
              <a:latin typeface="+mn-lt"/>
              <a:ea typeface="Calibri" panose="020F0502020204030204" pitchFamily="34" charset="0"/>
            </a:endParaRPr>
          </a:p>
          <a:p>
            <a:endParaRPr lang="ru-RU" sz="2400" dirty="0">
              <a:latin typeface="+mn-lt"/>
            </a:endParaRPr>
          </a:p>
          <a:p>
            <a:r>
              <a:rPr lang="ru-RU" sz="2400" dirty="0">
                <a:latin typeface="+mn-lt"/>
              </a:rPr>
              <a:t>Хватило бы 34 гроша на покупку барана, который стоил 26 алтын и 1 копейку?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275" y="6278347"/>
            <a:ext cx="7234518" cy="184887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457727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2255" y="4333876"/>
            <a:ext cx="7167528" cy="321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Как называются современные российские деньги?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Какой </a:t>
            </a:r>
            <a:r>
              <a:rPr lang="ru-RU" dirty="0">
                <a:solidFill>
                  <a:schemeClr val="tx1"/>
                </a:solidFill>
              </a:rPr>
              <a:t>номинал представлен на монетах России?  </a:t>
            </a:r>
          </a:p>
          <a:p>
            <a:pPr lvl="0">
              <a:spcBef>
                <a:spcPts val="300"/>
              </a:spcBef>
            </a:pPr>
            <a:r>
              <a:rPr lang="ru-RU" dirty="0">
                <a:solidFill>
                  <a:schemeClr val="tx1"/>
                </a:solidFill>
              </a:rPr>
              <a:t>Какой самый маленький номинал российских денег?</a:t>
            </a:r>
          </a:p>
          <a:p>
            <a:pPr lvl="0">
              <a:spcBef>
                <a:spcPts val="300"/>
              </a:spcBef>
            </a:pPr>
            <a:r>
              <a:rPr lang="ru-RU" dirty="0">
                <a:solidFill>
                  <a:schemeClr val="tx1"/>
                </a:solidFill>
              </a:rPr>
              <a:t>Какой самый большой номинал российских банкнот?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15864" y="1966175"/>
            <a:ext cx="9483725" cy="8547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07863" y="8591122"/>
            <a:ext cx="72204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  <a:ea typeface="Calibri" panose="020F0502020204030204" pitchFamily="34" charset="0"/>
              </a:rPr>
              <a:t>История вещей – деньги </a:t>
            </a:r>
            <a:r>
              <a:rPr lang="en-US" sz="1800" dirty="0">
                <a:latin typeface="+mn-lt"/>
                <a:ea typeface="Calibri" panose="020F0502020204030204" pitchFamily="34" charset="0"/>
              </a:rPr>
              <a:t>https://www.youtube.com/watch?v=vaGnAN_DJXU</a:t>
            </a:r>
            <a:endParaRPr lang="ru-RU" sz="2400" dirty="0" smtClean="0">
              <a:latin typeface="+mn-lt"/>
              <a:ea typeface="Calibri" panose="020F0502020204030204" pitchFamily="34" charset="0"/>
            </a:endParaRPr>
          </a:p>
          <a:p>
            <a:r>
              <a:rPr lang="ru-RU" sz="2400" dirty="0" smtClean="0">
                <a:latin typeface="+mn-lt"/>
                <a:ea typeface="Calibri" panose="020F0502020204030204" pitchFamily="34" charset="0"/>
              </a:rPr>
              <a:t>Как делают деньги </a:t>
            </a:r>
            <a:r>
              <a:rPr lang="en-US" sz="1800" dirty="0">
                <a:latin typeface="+mn-lt"/>
                <a:ea typeface="Calibri" panose="020F0502020204030204" pitchFamily="34" charset="0"/>
              </a:rPr>
              <a:t>https://www.youtube.com/watch?v=RBXAOOCKmkY</a:t>
            </a:r>
            <a:endParaRPr lang="ru-RU" sz="1800" dirty="0" smtClean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35502" y="8228265"/>
            <a:ext cx="538556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9657"/>
                </a:solidFill>
                <a:latin typeface="+mn-lt"/>
                <a:ea typeface="+mn-ea"/>
                <a:cs typeface="+mn-cs"/>
              </a:rPr>
              <a:t>ПРИМЕРЫ ВИДЕОРЕСУРСОВ</a:t>
            </a:r>
            <a:endParaRPr lang="ru-RU" sz="2400" b="1" dirty="0">
              <a:solidFill>
                <a:srgbClr val="009657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384" y="8790970"/>
            <a:ext cx="1266682" cy="16988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98494" y="1586753"/>
            <a:ext cx="9988632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4039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629117" y="3492731"/>
            <a:ext cx="948372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975"/>
              </a:spcAft>
            </a:pPr>
            <a:r>
              <a:rPr lang="ru-RU" sz="2800" dirty="0" smtClean="0">
                <a:latin typeface="+mn-lt"/>
                <a:ea typeface="Times New Roman" panose="02020603050405020304" pitchFamily="18" charset="0"/>
              </a:rPr>
              <a:t>Рассмотри </a:t>
            </a:r>
            <a:r>
              <a:rPr lang="ru-RU" sz="2800" dirty="0">
                <a:latin typeface="+mn-lt"/>
                <a:ea typeface="Times New Roman" panose="02020603050405020304" pitchFamily="18" charset="0"/>
              </a:rPr>
              <a:t>номинал монет на </a:t>
            </a:r>
            <a:r>
              <a:rPr lang="ru-RU" sz="2800" dirty="0" smtClean="0">
                <a:latin typeface="+mn-lt"/>
                <a:ea typeface="Times New Roman" panose="02020603050405020304" pitchFamily="18" charset="0"/>
              </a:rPr>
              <a:t>изображении, </a:t>
            </a:r>
            <a:r>
              <a:rPr lang="ru-RU" sz="2800" dirty="0">
                <a:latin typeface="+mn-lt"/>
                <a:ea typeface="Times New Roman" panose="02020603050405020304" pitchFamily="18" charset="0"/>
              </a:rPr>
              <a:t>которые представлены в Российской Федерации. Предложи два варианта, как можно набрать сумму денег 5 р. 60 к. разными монетами.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471" y="2652387"/>
            <a:ext cx="5307117" cy="5980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8494" y="1586753"/>
            <a:ext cx="4737194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538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929870" y="2605225"/>
            <a:ext cx="948372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975"/>
              </a:spcAft>
            </a:pPr>
            <a:r>
              <a:rPr lang="ru-RU" sz="2800" dirty="0" smtClean="0">
                <a:latin typeface="+mn-lt"/>
                <a:ea typeface="Times New Roman" panose="02020603050405020304" pitchFamily="18" charset="0"/>
              </a:rPr>
              <a:t>Рассмотри </a:t>
            </a:r>
            <a:r>
              <a:rPr lang="ru-RU" sz="2800" dirty="0">
                <a:latin typeface="+mn-lt"/>
                <a:ea typeface="Times New Roman" panose="02020603050405020304" pitchFamily="18" charset="0"/>
              </a:rPr>
              <a:t>номинал монет на </a:t>
            </a:r>
            <a:r>
              <a:rPr lang="ru-RU" sz="2800" dirty="0" smtClean="0">
                <a:latin typeface="+mn-lt"/>
                <a:ea typeface="Times New Roman" panose="02020603050405020304" pitchFamily="18" charset="0"/>
              </a:rPr>
              <a:t>изображении, </a:t>
            </a:r>
            <a:r>
              <a:rPr lang="ru-RU" sz="2800" dirty="0">
                <a:latin typeface="+mn-lt"/>
                <a:ea typeface="Times New Roman" panose="02020603050405020304" pitchFamily="18" charset="0"/>
              </a:rPr>
              <a:t>которые представлены в Российской Федерации. Предложи два варианта, как можно набрать сумму денег 5 р. 60 к. разными монетами.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53" y="2127952"/>
            <a:ext cx="5307117" cy="59806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12531" y="5105073"/>
            <a:ext cx="7992625" cy="3272446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1343" y="4852527"/>
            <a:ext cx="414412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ВОПРОСОВ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24835" y="5384841"/>
            <a:ext cx="7516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  <a:ea typeface="Times New Roman" panose="02020603050405020304" pitchFamily="18" charset="0"/>
              </a:rPr>
              <a:t>Тебе предстоит вспомнить </a:t>
            </a:r>
            <a:r>
              <a:rPr lang="ru-RU" sz="2800" dirty="0" smtClean="0">
                <a:latin typeface="+mn-lt"/>
                <a:ea typeface="Times New Roman" panose="02020603050405020304" pitchFamily="18" charset="0"/>
              </a:rPr>
              <a:t>и </a:t>
            </a:r>
            <a:r>
              <a:rPr lang="ru-RU" sz="2800" dirty="0">
                <a:latin typeface="+mn-lt"/>
                <a:ea typeface="Times New Roman" panose="02020603050405020304" pitchFamily="18" charset="0"/>
              </a:rPr>
              <a:t>повторить номинал российских </a:t>
            </a:r>
            <a:r>
              <a:rPr lang="ru-RU" sz="2800" dirty="0" smtClean="0">
                <a:latin typeface="+mn-lt"/>
                <a:ea typeface="Times New Roman" panose="02020603050405020304" pitchFamily="18" charset="0"/>
              </a:rPr>
              <a:t>монет и купюр. </a:t>
            </a:r>
            <a:endParaRPr lang="ru-RU" sz="2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5105" y="6409597"/>
            <a:ext cx="6387353" cy="1617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Какой номинал представлен на монетах России?  </a:t>
            </a:r>
          </a:p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Какой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номинал представлен на банкнотах России?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8494" y="1586753"/>
            <a:ext cx="9988632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68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5509" y="3333932"/>
            <a:ext cx="94837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+mn-lt"/>
                <a:ea typeface="Calibri" panose="020F0502020204030204" pitchFamily="34" charset="0"/>
              </a:rPr>
              <a:t>Коля, Камилла и Зоя на летних каникулах посетили разные города России. Ребята привезли открытки с изображением городов, которые посетили. </a:t>
            </a:r>
          </a:p>
          <a:p>
            <a:endParaRPr lang="ru-RU" sz="2400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5509" y="5055207"/>
            <a:ext cx="9483725" cy="23621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2800" dirty="0" smtClean="0">
                <a:latin typeface="+mn-lt"/>
                <a:ea typeface="Calibri" panose="020F0502020204030204" pitchFamily="34" charset="0"/>
              </a:rPr>
              <a:t>Коля 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привез 3 открытки по 150 р. каждая.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2800" dirty="0">
                <a:latin typeface="+mn-lt"/>
                <a:ea typeface="Calibri" panose="020F0502020204030204" pitchFamily="34" charset="0"/>
              </a:rPr>
              <a:t>Камилла купила 5 открыток по 170 р.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r>
              <a:rPr lang="ru-RU" sz="2800" dirty="0">
                <a:latin typeface="+mn-lt"/>
                <a:ea typeface="Calibri" panose="020F0502020204030204" pitchFamily="34" charset="0"/>
              </a:rPr>
              <a:t>Зое подруга заказала 4 открытки. Также девочка купила еще 5 открыток для учителя, друзей, бабушки и брата. Каждая открытка обошлась Зое в 210 р. </a:t>
            </a:r>
            <a:endParaRPr lang="ru-RU" dirty="0"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821249"/>
              </p:ext>
            </p:extLst>
          </p:nvPr>
        </p:nvGraphicFramePr>
        <p:xfrm>
          <a:off x="11882009" y="5566192"/>
          <a:ext cx="6365651" cy="3322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1117"/>
                <a:gridCol w="1638606"/>
                <a:gridCol w="1638606"/>
                <a:gridCol w="1637322"/>
              </a:tblGrid>
              <a:tr h="1661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Путешественники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Количество открыток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Стоимость 1 открытки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Расходы на открытки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82009" y="3670212"/>
            <a:ext cx="678553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dirty="0">
                <a:latin typeface="+mn-lt"/>
                <a:ea typeface="Calibri" panose="020F0502020204030204" pitchFamily="34" charset="0"/>
              </a:rPr>
              <a:t>Посчитай, сколько каждый из ребят потратил на открытки. Для этого заполни в тетради таблицу.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8494" y="1586753"/>
            <a:ext cx="4737194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4070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29870" y="3827601"/>
            <a:ext cx="9574812" cy="1968080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505" y="1060288"/>
            <a:ext cx="9988632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958" y="2248670"/>
            <a:ext cx="9483725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Коля, Камилла и Зоя на летних каникулах посетили разные города России</a:t>
            </a:r>
            <a:r>
              <a:rPr lang="ru-RU" sz="2800" dirty="0" smtClean="0">
                <a:latin typeface="+mn-lt"/>
                <a:ea typeface="Calibri" panose="020F0502020204030204" pitchFamily="34" charset="0"/>
              </a:rPr>
              <a:t>.</a:t>
            </a:r>
            <a:endParaRPr lang="en-US" sz="2800" dirty="0" smtClean="0">
              <a:latin typeface="+mn-lt"/>
              <a:ea typeface="Calibri" panose="020F0502020204030204" pitchFamily="34" charset="0"/>
            </a:endParaRPr>
          </a:p>
          <a:p>
            <a:pPr algn="just"/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/>
            <a:endParaRPr lang="en-US" sz="2800" dirty="0" smtClean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ru-RU" sz="2800" dirty="0" smtClean="0">
                <a:latin typeface="+mn-lt"/>
                <a:ea typeface="Calibri" panose="020F0502020204030204" pitchFamily="34" charset="0"/>
              </a:rPr>
              <a:t>Коля 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побывал на экскурсии космодрома «Восточный».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Камилла увидела </a:t>
            </a:r>
            <a:r>
              <a:rPr lang="ru-RU" sz="2800" dirty="0">
                <a:solidFill>
                  <a:srgbClr val="333333"/>
                </a:solidFill>
                <a:latin typeface="+mn-lt"/>
                <a:ea typeface="Calibri" panose="020F0502020204030204" pitchFamily="34" charset="0"/>
              </a:rPr>
              <a:t>мост через Енисей и посетила часовню </a:t>
            </a:r>
            <a:r>
              <a:rPr lang="ru-RU" sz="2800" dirty="0" err="1">
                <a:solidFill>
                  <a:srgbClr val="333333"/>
                </a:solidFill>
                <a:latin typeface="+mn-lt"/>
                <a:ea typeface="Calibri" panose="020F0502020204030204" pitchFamily="34" charset="0"/>
              </a:rPr>
              <a:t>Параскевы</a:t>
            </a:r>
            <a:r>
              <a:rPr lang="ru-RU" sz="2800" dirty="0">
                <a:solidFill>
                  <a:srgbClr val="333333"/>
                </a:solidFill>
                <a:latin typeface="+mn-lt"/>
                <a:ea typeface="Calibri" panose="020F0502020204030204" pitchFamily="34" charset="0"/>
              </a:rPr>
              <a:t> Пятницы.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solidFill>
                  <a:srgbClr val="333333"/>
                </a:solidFill>
                <a:latin typeface="+mn-lt"/>
                <a:ea typeface="Calibri" panose="020F0502020204030204" pitchFamily="34" charset="0"/>
              </a:rPr>
              <a:t>Зоя прогулялась по Стрелке Васильевского острова.</a:t>
            </a:r>
            <a:endParaRPr lang="ru-RU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0957" y="5293879"/>
            <a:ext cx="9483725" cy="43165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2800" dirty="0" smtClean="0">
              <a:latin typeface="+mn-lt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2800" dirty="0" smtClean="0">
              <a:latin typeface="+mn-lt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800" dirty="0" smtClean="0">
                <a:latin typeface="+mn-lt"/>
                <a:ea typeface="Calibri" panose="020F0502020204030204" pitchFamily="34" charset="0"/>
              </a:rPr>
              <a:t>Ребята </a:t>
            </a:r>
            <a:r>
              <a:rPr lang="ru-RU" sz="2800" dirty="0">
                <a:latin typeface="+mn-lt"/>
                <a:ea typeface="Calibri" panose="020F0502020204030204" pitchFamily="34" charset="0"/>
              </a:rPr>
              <a:t>привезли открытки с изображением городов, которые посетили. 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800" dirty="0">
                <a:latin typeface="+mn-lt"/>
                <a:ea typeface="Calibri" panose="020F0502020204030204" pitchFamily="34" charset="0"/>
              </a:rPr>
              <a:t>Коля привез 3 открытки по 150 р. каждая.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800" dirty="0">
                <a:latin typeface="+mn-lt"/>
                <a:ea typeface="Calibri" panose="020F0502020204030204" pitchFamily="34" charset="0"/>
              </a:rPr>
              <a:t>Камилла купила 5 открыток по 170 р.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Зое подруга заказала 4 открытки. Также девочка купила еще 5 открыток для учителя, друзей, бабушки и брата. Каждая открытка обошлась Зое в 210 р. </a:t>
            </a:r>
            <a:endParaRPr lang="ru-RU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92407" y="3908884"/>
            <a:ext cx="77133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  <a:ea typeface="Calibri" panose="020F0502020204030204" pitchFamily="34" charset="0"/>
              </a:rPr>
              <a:t>Соотнеси места пребывания Коли, Камиллы и Зои с изображениями на банкнотах России. Какие города посетили школьники?</a:t>
            </a:r>
            <a:endParaRPr lang="ru-RU" dirty="0"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438162"/>
              </p:ext>
            </p:extLst>
          </p:nvPr>
        </p:nvGraphicFramePr>
        <p:xfrm>
          <a:off x="10956794" y="5804864"/>
          <a:ext cx="6365651" cy="3322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1117"/>
                <a:gridCol w="1638606"/>
                <a:gridCol w="1638606"/>
                <a:gridCol w="1637322"/>
              </a:tblGrid>
              <a:tr h="1661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Путешественники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Количество открыток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Стоимость 1 открытки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Расходы на открытки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757137" y="2144908"/>
            <a:ext cx="771334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dirty="0">
                <a:latin typeface="+mn-lt"/>
                <a:ea typeface="Calibri" panose="020F0502020204030204" pitchFamily="34" charset="0"/>
              </a:rPr>
              <a:t>Посчитай, сколько каждый из ребят потратил на открытки. Для этого заполни в тетради таблицу.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1408683" y="3575055"/>
            <a:ext cx="379533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ВОПРОСОВ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8327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58258" y="8810336"/>
            <a:ext cx="8246424" cy="1600549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9870" y="1303893"/>
            <a:ext cx="15058931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 + ПРОЕКТНАЯ ДЕЯТЕЛЬНОСТЬ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20958" y="2248670"/>
            <a:ext cx="94837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Коля, Камилла и Зоя на летних каникулах посетили разные города России.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Коля побывал на экскурсии космодрома «Восточный».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Камилла увидела </a:t>
            </a:r>
            <a:r>
              <a:rPr lang="ru-RU" sz="2800" dirty="0">
                <a:solidFill>
                  <a:srgbClr val="333333"/>
                </a:solidFill>
                <a:latin typeface="+mn-lt"/>
                <a:ea typeface="Calibri" panose="020F0502020204030204" pitchFamily="34" charset="0"/>
              </a:rPr>
              <a:t>мост через Енисей и посетила часовню </a:t>
            </a:r>
            <a:r>
              <a:rPr lang="ru-RU" sz="2800" dirty="0" err="1">
                <a:solidFill>
                  <a:srgbClr val="333333"/>
                </a:solidFill>
                <a:latin typeface="+mn-lt"/>
                <a:ea typeface="Calibri" panose="020F0502020204030204" pitchFamily="34" charset="0"/>
              </a:rPr>
              <a:t>Параскевы</a:t>
            </a:r>
            <a:r>
              <a:rPr lang="ru-RU" sz="2800" dirty="0">
                <a:solidFill>
                  <a:srgbClr val="333333"/>
                </a:solidFill>
                <a:latin typeface="+mn-lt"/>
                <a:ea typeface="Calibri" panose="020F0502020204030204" pitchFamily="34" charset="0"/>
              </a:rPr>
              <a:t> Пятницы.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solidFill>
                  <a:srgbClr val="333333"/>
                </a:solidFill>
                <a:latin typeface="+mn-lt"/>
                <a:ea typeface="Calibri" panose="020F0502020204030204" pitchFamily="34" charset="0"/>
              </a:rPr>
              <a:t>Зоя прогулялась по Стрелке Васильевского острова.</a:t>
            </a:r>
            <a:endParaRPr lang="ru-RU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0957" y="5293879"/>
            <a:ext cx="9483725" cy="33009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800" dirty="0">
                <a:latin typeface="+mn-lt"/>
                <a:ea typeface="Calibri" panose="020F0502020204030204" pitchFamily="34" charset="0"/>
              </a:rPr>
              <a:t>Ребята привезли открытки с изображением городов, которые посетили. 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800" dirty="0">
                <a:latin typeface="+mn-lt"/>
                <a:ea typeface="Calibri" panose="020F0502020204030204" pitchFamily="34" charset="0"/>
              </a:rPr>
              <a:t>Коля привез 3 открытки по 150 р. каждая.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800" dirty="0">
                <a:latin typeface="+mn-lt"/>
                <a:ea typeface="Calibri" panose="020F0502020204030204" pitchFamily="34" charset="0"/>
              </a:rPr>
              <a:t>Камилла купила 5 открыток по 170 р.</a:t>
            </a:r>
            <a:endParaRPr lang="ru-RU" sz="2400" dirty="0">
              <a:latin typeface="+mn-lt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Зое подруга заказала 4 открытки. Также девочка купила еще 5 открыток для учителя, друзей, бабушки и брата. Каждая открытка обошлась Зое в 210 р. </a:t>
            </a:r>
            <a:endParaRPr lang="ru-RU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56794" y="2248670"/>
            <a:ext cx="77133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  <a:ea typeface="Calibri" panose="020F0502020204030204" pitchFamily="34" charset="0"/>
              </a:rPr>
              <a:t>Соотнеси места пребывания Коли, Камиллы и Зои с изображениями на банкнотах России. Какие города посетили школьники?</a:t>
            </a:r>
            <a:endParaRPr lang="ru-RU" dirty="0"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358979"/>
              </p:ext>
            </p:extLst>
          </p:nvPr>
        </p:nvGraphicFramePr>
        <p:xfrm>
          <a:off x="10956794" y="5804864"/>
          <a:ext cx="6365651" cy="3322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1117"/>
                <a:gridCol w="1638606"/>
                <a:gridCol w="1638606"/>
                <a:gridCol w="1637322"/>
              </a:tblGrid>
              <a:tr h="1661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Путешественники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Количество открыток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Стоимость 1 открытки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Расходы на открытки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3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956794" y="3908884"/>
            <a:ext cx="771334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dirty="0">
                <a:latin typeface="+mn-lt"/>
                <a:ea typeface="Calibri" panose="020F0502020204030204" pitchFamily="34" charset="0"/>
              </a:rPr>
              <a:t>Посчитай, сколько каждый из ребят потратил на открытки. Для этого заполни в тетради таблицу.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85117" y="8962336"/>
            <a:ext cx="67126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  <a:ea typeface="Calibri" panose="020F0502020204030204" pitchFamily="34" charset="0"/>
              </a:rPr>
              <a:t>Нарисуй дизайн открытки из каждого города, которые посетили Коля, Камилла и Зоя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37" y="9003163"/>
            <a:ext cx="1229868" cy="1344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2737070" y="8557791"/>
            <a:ext cx="382509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ВОПРОСОВ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262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275371" y="2293359"/>
            <a:ext cx="1379878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615" marR="175895" algn="just"/>
            <a:r>
              <a:rPr lang="ru-RU" sz="2800" dirty="0"/>
              <a:t>Выясни, сколько денег ежемесячно Никита откладывает на покупку самоката? </a:t>
            </a:r>
            <a:endParaRPr lang="ru-RU" sz="2400" dirty="0"/>
          </a:p>
          <a:p>
            <a:pPr marL="94615" marR="175895" algn="just"/>
            <a:r>
              <a:rPr lang="ru-RU" sz="2800" dirty="0"/>
              <a:t>Сколько денег родители, бабушка и дедушка выдают Никите, чтобы помочь осуществить мечту?</a:t>
            </a:r>
            <a:endParaRPr lang="ru-RU" sz="2400" dirty="0"/>
          </a:p>
          <a:p>
            <a:pPr marL="94615" marR="175895" algn="just"/>
            <a:r>
              <a:rPr lang="ru-RU" sz="2800" dirty="0"/>
              <a:t>Для этого в тетради запиши выражения и вычисли их значение.</a:t>
            </a:r>
            <a:endParaRPr lang="ru-RU" sz="2400" dirty="0"/>
          </a:p>
          <a:p>
            <a:pPr marL="94615" marR="175895" algn="just"/>
            <a:r>
              <a:rPr lang="ru-RU" sz="1800" dirty="0"/>
              <a:t> 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3360" y="4840256"/>
            <a:ext cx="120361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8965" marR="89535" indent="-514350" algn="just">
              <a:buAutoNum type="arabicParenR"/>
            </a:pPr>
            <a:r>
              <a:rPr lang="ru-RU" sz="2800" dirty="0" smtClean="0"/>
              <a:t>Никита </a:t>
            </a:r>
            <a:r>
              <a:rPr lang="ru-RU" sz="2800" dirty="0"/>
              <a:t>откладывает на покупку самоката: сумму чисел 63 и 12 разделить на </a:t>
            </a:r>
            <a:r>
              <a:rPr lang="ru-RU" sz="2800" dirty="0" smtClean="0"/>
              <a:t>3</a:t>
            </a:r>
            <a:endParaRPr lang="ru-RU" sz="2400" dirty="0"/>
          </a:p>
          <a:p>
            <a:pPr marL="608965" marR="89535" indent="-514350" algn="just">
              <a:buAutoNum type="arabicParenR"/>
            </a:pPr>
            <a:r>
              <a:rPr lang="ru-RU" sz="2800" dirty="0" smtClean="0"/>
              <a:t>Родители </a:t>
            </a:r>
            <a:r>
              <a:rPr lang="ru-RU" sz="2800" dirty="0"/>
              <a:t>выдают Никите: разность чисел 39 и 18 умножить на </a:t>
            </a:r>
            <a:r>
              <a:rPr lang="ru-RU" sz="2800" dirty="0" smtClean="0"/>
              <a:t>4</a:t>
            </a:r>
          </a:p>
          <a:p>
            <a:pPr marL="608965" marR="89535" indent="-514350" algn="just">
              <a:buAutoNum type="arabicParenR"/>
            </a:pPr>
            <a:r>
              <a:rPr lang="ru-RU" sz="2800" dirty="0" smtClean="0"/>
              <a:t>Бабушка </a:t>
            </a:r>
            <a:r>
              <a:rPr lang="ru-RU" sz="2800" dirty="0"/>
              <a:t>со своей пенсии добавляет Никите: из числа 75 вычесть частное чисел 54 и </a:t>
            </a:r>
            <a:r>
              <a:rPr lang="ru-RU" sz="2800" dirty="0" smtClean="0"/>
              <a:t>3</a:t>
            </a:r>
          </a:p>
          <a:p>
            <a:pPr marL="608965" marR="89535" indent="-514350" algn="just">
              <a:buAutoNum type="arabicParenR"/>
            </a:pPr>
            <a:r>
              <a:rPr lang="ru-RU" sz="2800" dirty="0" smtClean="0"/>
              <a:t>Дедушка </a:t>
            </a:r>
            <a:r>
              <a:rPr lang="ru-RU" sz="2800" dirty="0"/>
              <a:t>со своей пенсии выдает Никите: к 19 прибавить произведение чисел 7 и 3.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8494" y="1586753"/>
            <a:ext cx="4737194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796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947296" y="1283281"/>
            <a:ext cx="12806243" cy="11262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1422898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7 – 10 лет: УЧИМСЯ УПРАВЛЯТЬ СОБСТВЕННЫМ БЮДЖЕТОМ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ДЕЛАТЬ НАКОПЛЕНИЯ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22640" y="3034806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22640" y="7358325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22640" y="5210048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565571" y="7488714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565571" y="5295917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565571" y="3151790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4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82906" y="2877945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САМОСТОЯТЕЛЬНО ПРИНИМАТЬ РЕШЕНИЕ О ТОМ, КАК ПОТРАТИТЬ КАРМАННЫЕ ДЕНЬГИ И ОБОСНОВАТЬ  СВОЕ РЕШЕНИЕ</a:t>
            </a:r>
            <a:endParaRPr lang="ru-RU" sz="2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95054" y="4991154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СРАВНИВАТЬ ЦЕНЫ ПЕРЕД ПОКУПКОЙ И УМЕЕТ ЭКОНОМИТЬ</a:t>
            </a:r>
            <a:endParaRPr lang="ru-RU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82906" y="7144631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МОЖЕТ ЗАПОМНИТЬ И ПРИМЕНИТЬ ОСНОВНЫЕ ПРАВИЛА ФИНАНСОВОЙ БЕЗОПАСНОСТИ ПРИ ИСПОЛЬЗОВАНИИ КАРТЫ, ТЕЛЕФОНА, ОСУЩЕСТВЛЕНИИ ПЛАТЕЖНЫХ ОПЕРАЦИЙ В КОМПЬЮТЕРНЫХ ИГРАХ</a:t>
            </a:r>
            <a:endParaRPr lang="ru-RU" sz="20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584071" y="4991154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ПОНИМАЕТ СУТЬ НАЛОГООБЛОЖЕНИЯ</a:t>
            </a:r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84071" y="2894579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СОВЕРШАТЬ НАКОПЛЕНИЯ В СРЕДНЕСРОЧНОМ ПЕРИОДЕ </a:t>
            </a:r>
            <a:endParaRPr lang="ru-RU" sz="2400" dirty="0"/>
          </a:p>
          <a:p>
            <a:pPr algn="ctr"/>
            <a:r>
              <a:rPr lang="ru-RU" sz="2400" b="1" dirty="0"/>
              <a:t>ОТ 1 ДО 3 МЕСЯЦЕВ</a:t>
            </a:r>
            <a:endParaRPr lang="ru-RU" sz="2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584071" y="7127999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СПОСОБЕН НАХОДИТЬ ПРИЗНАКИ НАСТОЯЩИХ КУПЮР</a:t>
            </a:r>
            <a:endParaRPr lang="ru-RU" sz="2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2" y="220617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51763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8505" y="1760045"/>
            <a:ext cx="6775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Прочитай текст. Узнай, как Никита копил на мечту.</a:t>
            </a:r>
          </a:p>
          <a:p>
            <a:pPr algn="just"/>
            <a:r>
              <a:rPr lang="ru-RU" sz="2400" dirty="0"/>
              <a:t>Найди в тексте и выпиши слова и словосочетания, связанные с финансовой грамотностью.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8360698" y="1758525"/>
            <a:ext cx="9804110" cy="2308324"/>
          </a:xfrm>
          <a:prstGeom prst="rect">
            <a:avLst/>
          </a:prstGeom>
          <a:ln>
            <a:solidFill>
              <a:srgbClr val="FF7619"/>
            </a:solidFill>
          </a:ln>
        </p:spPr>
        <p:txBody>
          <a:bodyPr wrap="square">
            <a:spAutoFit/>
          </a:bodyPr>
          <a:lstStyle/>
          <a:p>
            <a:pPr marL="94615" marR="175895" algn="just"/>
            <a:r>
              <a:rPr lang="ru-RU" sz="2400" dirty="0"/>
              <a:t>Никита мечтал о самокате, поэтому он решил откладывать определенную часть из своих </a:t>
            </a:r>
            <a:r>
              <a:rPr lang="ru-RU" sz="2400" dirty="0">
                <a:solidFill>
                  <a:srgbClr val="FF7619"/>
                </a:solidFill>
              </a:rPr>
              <a:t>карманных денег </a:t>
            </a:r>
            <a:r>
              <a:rPr lang="ru-RU" sz="2400" dirty="0"/>
              <a:t>на желанную покупку. Родители захотели помочь Никите – они каждый месяц добавляют ему в </a:t>
            </a:r>
            <a:r>
              <a:rPr lang="ru-RU" sz="2400" dirty="0">
                <a:solidFill>
                  <a:srgbClr val="FF7619"/>
                </a:solidFill>
              </a:rPr>
              <a:t>копилку</a:t>
            </a:r>
            <a:r>
              <a:rPr lang="ru-RU" sz="2400" dirty="0"/>
              <a:t> определенную сумму </a:t>
            </a:r>
            <a:r>
              <a:rPr lang="ru-RU" sz="2400" dirty="0">
                <a:solidFill>
                  <a:srgbClr val="FF7619"/>
                </a:solidFill>
              </a:rPr>
              <a:t>наличных денег</a:t>
            </a:r>
            <a:r>
              <a:rPr lang="ru-RU" sz="2400" dirty="0"/>
              <a:t>. Бабушка и дедушка тоже решили помочь внуку и ежемесячно со своей </a:t>
            </a:r>
            <a:r>
              <a:rPr lang="ru-RU" sz="2400" dirty="0">
                <a:solidFill>
                  <a:srgbClr val="FF7619"/>
                </a:solidFill>
              </a:rPr>
              <a:t>пенсии</a:t>
            </a:r>
            <a:r>
              <a:rPr lang="ru-RU" sz="2400" dirty="0"/>
              <a:t> выдают Никите небольшую сумму </a:t>
            </a:r>
            <a:r>
              <a:rPr lang="ru-RU" sz="2400" dirty="0">
                <a:solidFill>
                  <a:srgbClr val="FF7619"/>
                </a:solidFill>
              </a:rPr>
              <a:t>денег</a:t>
            </a:r>
            <a:r>
              <a:rPr lang="ru-RU" sz="2400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8505" y="6696225"/>
            <a:ext cx="71449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615" marR="175895" algn="just"/>
            <a:r>
              <a:rPr lang="ru-RU" sz="2400" dirty="0"/>
              <a:t>Выясни, сколько денег ежемесячно Никита откладывает на покупку самоката? </a:t>
            </a:r>
          </a:p>
          <a:p>
            <a:pPr marL="94615" marR="175895" algn="just"/>
            <a:r>
              <a:rPr lang="ru-RU" sz="2400" dirty="0"/>
              <a:t>Сколько денег родители, бабушка и дедушка выдают Никите, чтобы помочь осуществить мечту?</a:t>
            </a:r>
          </a:p>
          <a:p>
            <a:pPr marL="94615" marR="175895" algn="just"/>
            <a:r>
              <a:rPr lang="ru-RU" sz="2400" dirty="0"/>
              <a:t>Для этого в тетради запиши выражения и вычисли их значение.</a:t>
            </a:r>
          </a:p>
          <a:p>
            <a:pPr marL="94615" marR="175895" algn="just"/>
            <a:r>
              <a:rPr lang="ru-RU" sz="2400" dirty="0"/>
              <a:t> 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60698" y="6695815"/>
            <a:ext cx="9804110" cy="3085460"/>
          </a:xfrm>
          <a:prstGeom prst="rect">
            <a:avLst/>
          </a:prstGeom>
          <a:ln>
            <a:solidFill>
              <a:srgbClr val="009657"/>
            </a:solidFill>
          </a:ln>
        </p:spPr>
        <p:txBody>
          <a:bodyPr wrap="square">
            <a:spAutoFit/>
          </a:bodyPr>
          <a:lstStyle/>
          <a:p>
            <a:pPr marL="94615" marR="89535" algn="just"/>
            <a:r>
              <a:rPr lang="ru-RU" sz="2400" dirty="0"/>
              <a:t>1) Никита откладывает на покупку самоката: сумму чисел 63 и 12 разделить на 3</a:t>
            </a:r>
          </a:p>
          <a:p>
            <a:pPr marL="94615" marR="89535" algn="just"/>
            <a:r>
              <a:rPr lang="ru-RU" sz="2400" dirty="0"/>
              <a:t>2) Родители выдают Никите: разность чисел 39 и 18 умножить на 4</a:t>
            </a:r>
          </a:p>
          <a:p>
            <a:pPr marL="94615" marR="89535" algn="just"/>
            <a:r>
              <a:rPr lang="ru-RU" sz="2400" dirty="0"/>
              <a:t>3) Бабушка со своей пенсии добавляет Никите: из числа 75 вычесть частное чисел 54 и 3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2400" dirty="0"/>
              <a:t>4) Дедушка со своей пенсии выдает Никите: к 19 прибавить произведение чисел 7 и 3.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66" y="3374722"/>
            <a:ext cx="3105477" cy="31054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8505" y="1060288"/>
            <a:ext cx="9988632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323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33595"/>
              </p:ext>
            </p:extLst>
          </p:nvPr>
        </p:nvGraphicFramePr>
        <p:xfrm>
          <a:off x="223747" y="2237052"/>
          <a:ext cx="8395811" cy="6461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0400"/>
                <a:gridCol w="4975411"/>
              </a:tblGrid>
              <a:tr h="734060">
                <a:tc>
                  <a:txBody>
                    <a:bodyPr/>
                    <a:lstStyle/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 marR="175895" algn="just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Никита </a:t>
                      </a:r>
                      <a:r>
                        <a:rPr lang="ru-RU" sz="1800" dirty="0">
                          <a:effectLst/>
                        </a:rPr>
                        <a:t>мечтал о самокате, поэтому он решил откладывать определенную часть из своих карманных денег на желанную покупку. Родители захотели помочь Никите – они каждый месяц добавляют ему в копилку определенную сумму наличных денег. Бабушка и дедушка тоже решили помочь внуку и ежемесячно со своей пенсии выдают Никите небольшую сумму денег</a:t>
                      </a:r>
                      <a:r>
                        <a:rPr lang="ru-RU" sz="1800" dirty="0" smtClean="0">
                          <a:effectLst/>
                        </a:rPr>
                        <a:t>.</a:t>
                      </a: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  <a:tr h="914400">
                <a:tc>
                  <a:txBody>
                    <a:bodyPr/>
                    <a:lstStyle/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Выясни, сколько денег ежемесячно Никита откладывает на покупку самоката? </a:t>
                      </a:r>
                      <a:endParaRPr lang="ru-RU" sz="160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Сколько денег родители, бабушка и дедушка выдают Никите, чтобы помочь осуществить мечту?</a:t>
                      </a:r>
                      <a:endParaRPr lang="ru-RU" sz="160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Для этого в тетради запиши выражения и вычисли их значение.</a:t>
                      </a:r>
                      <a:endParaRPr lang="ru-RU" sz="160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 marR="8953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1) Никита откладывает на покупку самоката: сумму чисел 63 и 12 разделить на 3</a:t>
                      </a:r>
                      <a:endParaRPr lang="ru-RU" sz="1600" dirty="0">
                        <a:effectLst/>
                      </a:endParaRPr>
                    </a:p>
                    <a:p>
                      <a:pPr marL="94615" marR="8953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2) Родители выдают Никите: разность чисел 39 и 18 умножить на 4</a:t>
                      </a:r>
                      <a:endParaRPr lang="ru-RU" sz="1600" dirty="0">
                        <a:effectLst/>
                      </a:endParaRPr>
                    </a:p>
                    <a:p>
                      <a:pPr marL="94615" marR="8953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3) Бабушка со своей пенсии добавляет Никите: из числа 75 вычесть частное чисел 54 и 3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>
                          <a:effectLst/>
                        </a:rPr>
                        <a:t>4) Дедушка со своей пенсии выдает Никите: к 19 прибавить произведение чисел 7 и 3.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032378"/>
              </p:ext>
            </p:extLst>
          </p:nvPr>
        </p:nvGraphicFramePr>
        <p:xfrm>
          <a:off x="9802906" y="2237052"/>
          <a:ext cx="8809829" cy="8001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0372"/>
                <a:gridCol w="3229457"/>
              </a:tblGrid>
              <a:tr h="4009430">
                <a:tc>
                  <a:txBody>
                    <a:bodyPr/>
                    <a:lstStyle/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Когда Никита считал, сколько в его копилке денег, он сделал несколько открытий. Мальчик расстроился, что такие деньги у него не примут в магазине, когда он будет покупать самокат. Он попросил родителей помочь разобраться, куда идти с поврежденными деньгами.</a:t>
                      </a:r>
                      <a:endParaRPr lang="ru-RU" sz="1200" dirty="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Рассмотри купюры. </a:t>
                      </a:r>
                      <a:r>
                        <a:rPr lang="ru-RU" sz="1600" dirty="0" smtClean="0">
                          <a:effectLst/>
                        </a:rPr>
                        <a:t>Сравни с образцом. Что </a:t>
                      </a:r>
                      <a:r>
                        <a:rPr lang="ru-RU" sz="1600" dirty="0">
                          <a:effectLst/>
                        </a:rPr>
                        <a:t>их отличает друг от друга? Что могло расстроить мальчика?</a:t>
                      </a:r>
                      <a:endParaRPr lang="ru-RU" sz="1200" dirty="0">
                        <a:effectLst/>
                      </a:endParaRPr>
                    </a:p>
                    <a:p>
                      <a:pPr marL="94615" marR="17589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0" marR="0" marT="0" marB="0"/>
                </a:tc>
              </a:tr>
              <a:tr h="801886">
                <a:tc>
                  <a:txBody>
                    <a:bodyPr/>
                    <a:lstStyle/>
                    <a:p>
                      <a:r>
                        <a:rPr lang="ru-RU" sz="2183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Более подробно о том, что делать с поврежденными деньгами, можно изучить на информационно-просветительском портале «Финансовая культура» Банка России </a:t>
                      </a:r>
                      <a:r>
                        <a:rPr lang="ru-RU" sz="2183" b="1" i="0" u="sng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2"/>
                        </a:rPr>
                        <a:t>https://fincult.info/article/chto-delat-s-povrezhdennimi-dengami/</a:t>
                      </a:r>
                      <a:r>
                        <a:rPr lang="ru-RU" sz="2183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endParaRPr lang="ru-RU" sz="2183" b="1" i="0" u="none" strike="noStrike" cap="none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sz="2183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Создай памятку для своих сверстников «Куда идти с поврежденными деньгами». Используй свои записи в тетради.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141" marR="60141" marT="0" marB="0"/>
                </a:tc>
                <a:tc>
                  <a:txBody>
                    <a:bodyPr/>
                    <a:lstStyle/>
                    <a:p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Памятка должна помочь узнать: 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что такое банкнота или купюра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какие бумажные деньги будут считаться поврежденными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банкноты с какими повреждениями примет магазин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банкноты с какими повреждениями лучше отнести в банк</a:t>
                      </a:r>
                      <a:endParaRPr lang="ru-RU" sz="1600" dirty="0"/>
                    </a:p>
                  </a:txBody>
                  <a:tcPr marL="80189" marR="80189" marT="40094" marB="40094"/>
                </a:tc>
              </a:tr>
            </a:tbl>
          </a:graphicData>
        </a:graphic>
      </p:graphicFrame>
      <p:pic>
        <p:nvPicPr>
          <p:cNvPr id="102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091" y="4738032"/>
            <a:ext cx="196215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" descr="https://fincult.info/upload/als-property-editorblock/51a/51ad239b7b237ed40d0b1190c49d46e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29" y="3488605"/>
            <a:ext cx="21240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" descr="https://fincult.info/upload/als-property-editorblock/458/458c58a50cd7eecfbb2b09f105ee8ca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59" y="2404972"/>
            <a:ext cx="21145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133" y="2450541"/>
            <a:ext cx="31535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Прочитай текст. Узнай, как Никита копил на мечту.</a:t>
            </a:r>
          </a:p>
          <a:p>
            <a:pPr algn="just"/>
            <a:r>
              <a:rPr lang="ru-RU" sz="1800" dirty="0"/>
              <a:t>Найди в тексте и выпиши слова и словосочетания, связанные с финансовой грамотностью.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036" y="4590494"/>
            <a:ext cx="3525137" cy="15260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929870" y="1303893"/>
            <a:ext cx="15058931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 + ПРОЕКТНАЯ ДЕЯТЕЛЬНОСТЬ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62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" y="5284695"/>
            <a:ext cx="7148093" cy="4039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10012" y="1151872"/>
            <a:ext cx="8001001" cy="203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sz="2800" dirty="0">
                <a:latin typeface="Roboto"/>
                <a:ea typeface="Calibri" panose="020F0502020204030204" pitchFamily="34" charset="0"/>
              </a:rPr>
              <a:t>Помоги Лене и Оле купить 2 рожка мороженого. Стоимость каждого рожка 48 рублей</a:t>
            </a:r>
            <a:r>
              <a:rPr lang="ru-RU" sz="2800" dirty="0" smtClean="0">
                <a:latin typeface="Roboto"/>
                <a:ea typeface="Calibri" panose="020F0502020204030204" pitchFamily="34" charset="0"/>
              </a:rPr>
              <a:t>.</a:t>
            </a:r>
            <a:r>
              <a:rPr lang="en-US" sz="2800" dirty="0" smtClean="0">
                <a:latin typeface="Roboto"/>
                <a:ea typeface="Calibri" panose="020F0502020204030204" pitchFamily="34" charset="0"/>
              </a:rPr>
              <a:t> </a:t>
            </a:r>
            <a:r>
              <a:rPr lang="ru-RU" sz="2800" dirty="0" smtClean="0">
                <a:latin typeface="Roboto"/>
                <a:ea typeface="Calibri" panose="020F0502020204030204" pitchFamily="34" charset="0"/>
              </a:rPr>
              <a:t>Пройди </a:t>
            </a:r>
            <a:r>
              <a:rPr lang="ru-RU" sz="2800" dirty="0">
                <a:latin typeface="Roboto"/>
                <a:ea typeface="Calibri" panose="020F0502020204030204" pitchFamily="34" charset="0"/>
              </a:rPr>
              <a:t>лабиринт и доберись до финальной точки.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1670" y="4429624"/>
            <a:ext cx="7457327" cy="5830482"/>
          </a:xfrm>
          <a:prstGeom prst="rect">
            <a:avLst/>
          </a:prstGeom>
          <a:noFill/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78669" y="1151872"/>
            <a:ext cx="886312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sz="2800" dirty="0">
                <a:latin typeface="Roboto"/>
                <a:ea typeface="Calibri" panose="020F0502020204030204" pitchFamily="34" charset="0"/>
              </a:rPr>
              <a:t>Реши примеры на карточках. Расположи ответы в порядке возрастания. Прочитай, какие понятия получились</a:t>
            </a:r>
            <a:r>
              <a:rPr lang="ru-RU" sz="2800" dirty="0" smtClean="0">
                <a:latin typeface="Roboto"/>
                <a:ea typeface="Calibri" panose="020F0502020204030204" pitchFamily="34" charset="0"/>
              </a:rPr>
              <a:t>.</a:t>
            </a:r>
            <a:r>
              <a:rPr lang="en-US" sz="2800" dirty="0" smtClean="0">
                <a:latin typeface="Roboto"/>
                <a:ea typeface="Calibri" panose="020F0502020204030204" pitchFamily="34" charset="0"/>
              </a:rPr>
              <a:t> </a:t>
            </a:r>
            <a:r>
              <a:rPr lang="ru-RU" sz="2800" dirty="0" smtClean="0"/>
              <a:t>Объясни</a:t>
            </a:r>
            <a:r>
              <a:rPr lang="en-US" sz="2800" dirty="0" smtClean="0"/>
              <a:t> </a:t>
            </a:r>
            <a:r>
              <a:rPr lang="ru-RU" sz="2800" dirty="0" smtClean="0"/>
              <a:t>смысл </a:t>
            </a:r>
            <a:r>
              <a:rPr lang="ru-RU" sz="2800" dirty="0"/>
              <a:t>предложенных финансовых </a:t>
            </a:r>
            <a:r>
              <a:rPr lang="ru-RU" sz="2800" dirty="0" smtClean="0"/>
              <a:t>понятий</a:t>
            </a:r>
            <a:r>
              <a:rPr lang="ru-RU" sz="2800" dirty="0"/>
              <a:t>.</a:t>
            </a:r>
            <a:endParaRPr lang="ru-RU" sz="2800" dirty="0">
              <a:latin typeface="Roboto"/>
              <a:ea typeface="Calibri" panose="020F050202020403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614659"/>
              </p:ext>
            </p:extLst>
          </p:nvPr>
        </p:nvGraphicFramePr>
        <p:xfrm>
          <a:off x="9962900" y="4583679"/>
          <a:ext cx="3826631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849900"/>
                <a:gridCol w="2976731"/>
              </a:tblGrid>
              <a:tr h="34902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90 000 – 25 000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2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25 000 + 35 000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2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15 000 + 25 000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2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35 000 + 35 000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2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Ы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45 000 + 45 000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2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90 000 – 40 000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1361"/>
              </p:ext>
            </p:extLst>
          </p:nvPr>
        </p:nvGraphicFramePr>
        <p:xfrm>
          <a:off x="13463867" y="7193587"/>
          <a:ext cx="3909733" cy="2560320"/>
        </p:xfrm>
        <a:graphic>
          <a:graphicData uri="http://schemas.openxmlformats.org/drawingml/2006/table">
            <a:tbl>
              <a:tblPr firstRow="1" firstCol="1" bandRow="1"/>
              <a:tblGrid>
                <a:gridCol w="868356"/>
                <a:gridCol w="3041377"/>
              </a:tblGrid>
              <a:tr h="2772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34 000 – 14 000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45 000 + 34 000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36 000 + 14 000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25 000 + 17 000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5 000 + 7 000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93 000 – 21 000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47 000 – 12 000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78105" y="4122014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01201" y="3550178"/>
            <a:ext cx="8048578" cy="6615798"/>
          </a:xfrm>
          <a:prstGeom prst="rect">
            <a:avLst/>
          </a:prstGeom>
          <a:noFill/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78886" y="3242568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3139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0465" y="2714659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64" y="5808376"/>
            <a:ext cx="7473367" cy="3002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234"/>
          <a:stretch/>
        </p:blipFill>
        <p:spPr>
          <a:xfrm>
            <a:off x="800093" y="3158007"/>
            <a:ext cx="6365211" cy="2075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5023" y="1476765"/>
            <a:ext cx="4737194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114771" y="2714659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139" y="3927729"/>
            <a:ext cx="7620421" cy="42970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34564" y="2474668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80681" y="2474668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61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97" y="6856865"/>
            <a:ext cx="4823339" cy="34766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31970" y="6164189"/>
            <a:ext cx="2568332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ОБЛАКО СЛОВ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35445" y="2891355"/>
            <a:ext cx="78911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</a:rPr>
              <a:t>Попросите учеников объяснить смысл предложенных финансовых понятий и сформулировать предложение, используя слова на изображении.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</a:rPr>
              <a:t>Организуйте дискуссию, обсудите, какая может быть связь слов на изображении с математикой. Выслушав ответы детей, сообщите, что в жизни важно сравнивать цены перед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покупкой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</a:rPr>
              <a:t>товаров и оплатой услуг, а в этом, как раз, поможет математика.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0465" y="2714659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41" y="5922676"/>
            <a:ext cx="7473367" cy="3002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93" y="3386607"/>
            <a:ext cx="6861618" cy="2075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058" y="1558705"/>
            <a:ext cx="9988632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893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0015" y="2379482"/>
            <a:ext cx="94837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Семья Миши и Алисы на Новый год едут в Сочи, чтобы покататься на лыжах и отметить праздник. Родители предложили ребятам помочь посчитать расходы на поездку и выбрать наиболее дешевый вариант. На семейный совет вынесли два варианта проезда: поездом или самолётом.</a:t>
            </a:r>
            <a:endParaRPr lang="ru-RU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841371"/>
              </p:ext>
            </p:extLst>
          </p:nvPr>
        </p:nvGraphicFramePr>
        <p:xfrm>
          <a:off x="11551023" y="3455247"/>
          <a:ext cx="6777318" cy="4262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5174"/>
                <a:gridCol w="3632144"/>
              </a:tblGrid>
              <a:tr h="563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Поезд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Самолет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94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6700 р. в одну сторону на одного человека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78 000 р. туда-обратно за 4 человек без багажа</a:t>
                      </a:r>
                      <a:endParaRPr lang="ru-RU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109 000 р. туда-обратно за 4 человек с багажом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90015" y="5089011"/>
            <a:ext cx="948611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Семье </a:t>
            </a:r>
            <a:r>
              <a:rPr lang="ru-RU" sz="2800" dirty="0">
                <a:ea typeface="Calibri" panose="020F0502020204030204" pitchFamily="34" charset="0"/>
              </a:rPr>
              <a:t>Миши и Алисы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предстоит выбрать, каким способом они будут добираться из Нижнего Новгорода до Сочи и обратно.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Т.к. на поезде дорога занимает 4 дня, нужно будет предусмотреть питание 500 р./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сут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на человека.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5023" y="1476765"/>
            <a:ext cx="4737194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90015" y="7367653"/>
            <a:ext cx="94837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Посчитай, какой способ путешествия для семьи наиболее подходящий?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613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72858" y="7832849"/>
            <a:ext cx="9635113" cy="1735536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875310" y="2027220"/>
            <a:ext cx="7829550" cy="1600549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75310" y="2379482"/>
            <a:ext cx="7829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Вспомни, к кому виду транспорта относится поезд и самолет?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830407"/>
              </p:ext>
            </p:extLst>
          </p:nvPr>
        </p:nvGraphicFramePr>
        <p:xfrm>
          <a:off x="12129247" y="5526595"/>
          <a:ext cx="5701553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5939"/>
                <a:gridCol w="305561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Поезд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Самолет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6700 р. в одну сторону на одного человека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78 000 р. туда-обратно за 4 человек без багажа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109 000 р. туда-обратно за 4 человек с багажом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72859" y="7944047"/>
            <a:ext cx="95126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Папа решил купить билеты на сайте компании. Какие данные банковской карты нужно ввести папе на сайте для оформления билетов?</a:t>
            </a:r>
          </a:p>
        </p:txBody>
      </p:sp>
      <p:pic>
        <p:nvPicPr>
          <p:cNvPr id="7" name="Рисунок 6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4"/>
          <a:stretch/>
        </p:blipFill>
        <p:spPr bwMode="auto">
          <a:xfrm>
            <a:off x="10661491" y="7832849"/>
            <a:ext cx="3775075" cy="17355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72859" y="1301147"/>
            <a:ext cx="9988632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МАТЕМАТИЧЕСКАЯ ЗАДАЧА + ФИНАНСОВАЯ ГРАМОТНОСТЬ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0015" y="2379482"/>
            <a:ext cx="94837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>
                <a:latin typeface="+mn-lt"/>
                <a:ea typeface="Calibri" panose="020F0502020204030204" pitchFamily="34" charset="0"/>
              </a:rPr>
              <a:t>Семья Миши и Алисы на Новый год едут в Сочи, чтобы покататься на лыжах и отметить праздник. Родители предложили ребятам помочь посчитать расходы на поездку и выбрать наиболее дешевый вариант. На семейный совет вынесли два варианта проезда: поездом или самолётом.</a:t>
            </a:r>
            <a:endParaRPr lang="ru-RU" dirty="0">
              <a:latin typeface="+mn-lt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90015" y="5304454"/>
            <a:ext cx="948611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Семье предстоит выбрать, каким способом они будут добираться из Нижнего Новгорода до Сочи и обратно.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Т.к. на поезде дорога занимает 4 дня, нужно будет предусмотреть питание 500 р./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сут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на человека.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pic>
        <p:nvPicPr>
          <p:cNvPr id="12" name="Рисунок 11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7"/>
          <a:stretch/>
        </p:blipFill>
        <p:spPr bwMode="auto">
          <a:xfrm>
            <a:off x="14790085" y="7844791"/>
            <a:ext cx="3775075" cy="14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0" y="25005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5" name="Прямоугольник 14"/>
          <p:cNvSpPr/>
          <p:nvPr/>
        </p:nvSpPr>
        <p:spPr>
          <a:xfrm>
            <a:off x="11354122" y="1774675"/>
            <a:ext cx="408310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ВОПРОСОВ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51671" y="7580304"/>
            <a:ext cx="408310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ВОПРОСОВ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4906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392F8C3-408F-AB47-9335-4AFD7C3005D5}"/>
              </a:ext>
            </a:extLst>
          </p:cNvPr>
          <p:cNvSpPr txBox="1"/>
          <p:nvPr/>
        </p:nvSpPr>
        <p:spPr>
          <a:xfrm>
            <a:off x="537272" y="1297525"/>
            <a:ext cx="17806229" cy="639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82B0"/>
                </a:solidFill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pPr lvl="0" algn="ctr">
              <a:defRPr/>
            </a:pPr>
            <a:r>
              <a:rPr lang="ru-RU" sz="6000" b="1" baseline="-25000" dirty="0" smtClean="0">
                <a:solidFill>
                  <a:srgbClr val="000000"/>
                </a:solidFill>
                <a:latin typeface="Arial"/>
              </a:rPr>
              <a:t>ПОДВОДИМ ИТОГИ:</a:t>
            </a:r>
          </a:p>
          <a:p>
            <a:pPr lvl="0" algn="just">
              <a:defRPr/>
            </a:pPr>
            <a:endParaRPr lang="ru-RU" sz="498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914400" indent="-914400" algn="just">
              <a:buFont typeface="+mj-lt"/>
              <a:buAutoNum type="arabicPeriod"/>
              <a:defRPr/>
            </a:pP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Почему целесообразно использовать </a:t>
            </a:r>
            <a:r>
              <a:rPr lang="ru-RU" sz="4000" dirty="0" smtClean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задания по финансовой грамотности на уроках математики с </a:t>
            </a: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детьми младшего школьного </a:t>
            </a:r>
            <a:r>
              <a:rPr lang="ru-RU" sz="4000" dirty="0" smtClean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возраста?</a:t>
            </a:r>
          </a:p>
          <a:p>
            <a:pPr marL="914400" indent="-914400" algn="just">
              <a:buFont typeface="+mj-lt"/>
              <a:buAutoNum type="arabicPeriod"/>
              <a:defRPr/>
            </a:pPr>
            <a:endParaRPr lang="ru-RU" sz="4000" dirty="0">
              <a:solidFill>
                <a:schemeClr val="tx1"/>
              </a:solidFill>
              <a:latin typeface="Arial"/>
              <a:ea typeface="Times New Roman" panose="02020603050405020304" pitchFamily="18" charset="0"/>
            </a:endParaRPr>
          </a:p>
          <a:p>
            <a:pPr marL="914400" indent="-914400" algn="just">
              <a:buFont typeface="+mj-lt"/>
              <a:buAutoNum type="arabicPeriod"/>
              <a:defRPr/>
            </a:pPr>
            <a:r>
              <a:rPr lang="ru-RU" sz="4000" dirty="0" smtClean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С </a:t>
            </a:r>
            <a:r>
              <a:rPr lang="ru-RU" sz="4000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</a:rPr>
              <a:t>какими рисками может столкнуться педагог при проведении урока с использованием задания по финансовой грамотности и как их минимизировать? </a:t>
            </a:r>
          </a:p>
          <a:p>
            <a:pPr algn="just">
              <a:defRPr/>
            </a:pPr>
            <a:endParaRPr lang="ru-RU" sz="4000" dirty="0">
              <a:solidFill>
                <a:schemeClr val="tx1"/>
              </a:solidFill>
              <a:latin typeface="Arial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838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63040" y="6582166"/>
            <a:ext cx="7062788" cy="871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9762" indent="0" algn="ctr" defTabSz="667971" hangingPunct="0">
              <a:spcBef>
                <a:spcPts val="156"/>
              </a:spcBef>
              <a:buSzTx/>
              <a:buNone/>
              <a:defRPr/>
            </a:pPr>
            <a:r>
              <a:rPr lang="ru-RU" dirty="0">
                <a:ea typeface="+mn-ea"/>
                <a:cs typeface="+mn-cs"/>
              </a:rPr>
              <a:t>Блок Мария Евгеньевна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0099529" y="6579736"/>
            <a:ext cx="7064971" cy="873967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9762" indent="0" algn="ctr" defTabSz="667971" hangingPunct="0">
              <a:spcBef>
                <a:spcPts val="156"/>
              </a:spcBef>
              <a:buClr>
                <a:schemeClr val="dk1"/>
              </a:buClr>
              <a:buSzTx/>
              <a:buNone/>
              <a:defRPr sz="3200">
                <a:solidFill>
                  <a:schemeClr val="dk1"/>
                </a:solidFill>
                <a:ea typeface="+mn-ea"/>
                <a:cs typeface="+mn-cs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9pPr>
          </a:lstStyle>
          <a:p>
            <a:r>
              <a:rPr lang="ru-RU" dirty="0" err="1"/>
              <a:t>Колпакова</a:t>
            </a:r>
            <a:r>
              <a:rPr lang="ru-RU" dirty="0"/>
              <a:t> Наталья Владимировна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0" y="1561280"/>
            <a:ext cx="7064971" cy="470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34" y="1561448"/>
            <a:ext cx="7063989" cy="469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88" y="7331416"/>
            <a:ext cx="3142273" cy="31422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879" y="7353972"/>
            <a:ext cx="3142273" cy="3142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231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947296" y="1283281"/>
            <a:ext cx="12806243" cy="11262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1422898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7 – 10 лет: УЧИМСЯ УПРАВЛЯТЬ СОБСТВЕННЫМ БЮДЖЕТОМ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ДЕЛАТЬ НАКОПЛЕНИЯ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22640" y="3034806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22640" y="7358325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22640" y="5210048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565571" y="7488714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565571" y="5295917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565571" y="3151790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009657"/>
                  </a:solidFill>
                  <a:prstDash val="solid"/>
                </a:ln>
                <a:noFill/>
              </a:rPr>
              <a:t>4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82906" y="2877945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САМОСТОЯТЕЛЬНО ПРИНИМАТЬ РЕШЕНИЕ О ТОМ, КАК ПОТРАТИТЬ КАРМАННЫЕ ДЕНЬГИ И ОБОСНОВАТЬ  СВОЕ РЕШЕНИЕ</a:t>
            </a:r>
            <a:endParaRPr lang="ru-RU" sz="2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95054" y="4991154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СРАВНИВАТЬ ЦЕНЫ ПЕРЕД ПОКУПКОЙ И УМЕЕТ ЭКОНОМИТЬ</a:t>
            </a:r>
            <a:endParaRPr lang="ru-RU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82906" y="7144631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МОЖЕТ ЗАПОМНИТЬ И ПРИМЕНИТЬ ОСНОВНЫЕ ПРАВИЛА ФИНАНСОВОЙ БЕЗОПАСНОСТИ ПРИ ИСПОЛЬЗОВАНИИ КАРТЫ, ТЕЛЕФОНА, ОСУЩЕСТВЛЕНИИ ПЛАТЕЖНЫХ ОПЕРАЦИЙ В КОМПЬЮТЕРНЫХ ИГРАХ</a:t>
            </a:r>
            <a:endParaRPr lang="ru-RU" sz="20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584071" y="4991154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ПОНИМАЕТ СУТЬ НАЛОГООБЛОЖЕНИЯ</a:t>
            </a:r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84071" y="2894579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СОВЕРШАТЬ НАКОПЛЕНИЯ В СРЕДНЕСРОЧНОМ ПЕРИОДЕ </a:t>
            </a:r>
            <a:endParaRPr lang="ru-RU" sz="2400" dirty="0"/>
          </a:p>
          <a:p>
            <a:pPr algn="ctr"/>
            <a:r>
              <a:rPr lang="ru-RU" sz="2400" b="1" dirty="0"/>
              <a:t>ОТ 1 ДО 3 МЕСЯЦЕВ</a:t>
            </a:r>
            <a:endParaRPr lang="ru-RU" sz="2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584071" y="7127999"/>
            <a:ext cx="5739563" cy="18944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СПОСОБЕН НАХОДИТЬ ПРИЗНАКИ НАСТОЯЩИХ КУПЮР</a:t>
            </a:r>
            <a:endParaRPr lang="ru-RU" sz="2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2" y="220617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24" name="Прямая соединительная линия 23"/>
          <p:cNvCxnSpPr/>
          <p:nvPr/>
        </p:nvCxnSpPr>
        <p:spPr>
          <a:xfrm>
            <a:off x="10440223" y="4938329"/>
            <a:ext cx="6027258" cy="2000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39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167997" y="1733770"/>
            <a:ext cx="14419399" cy="11262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1422898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11 – 12 лет: ПОВЫШАЕМ ЭФФЕКТИВНОСТЬ НАКОПЛЕНИЙ И ИСПОЛЬЗОВАНИЕ БАНКОВСКИХ ПРОДУКТОВ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18372" y="3377588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ГОТОВ К РАСШИРЕНИЮ ЗОНЫ ОТВЕТСВЕННОСТИ В ФИНАНСОВЫХ ВОПРОСАХ (СПОСОБЕН СПРАВИТЬСЯ С ТРАТАМИ В ШКОЛЕ, ОРГАНИЗАЦИЕЙ ДОСУГА, НАКОПЛЕНИЕМ НА ПОДАРКИ)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167997" y="3628773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1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67997" y="5495762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552611" y="7355789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6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552612" y="5549129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5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579231" y="3717187"/>
            <a:ext cx="833649" cy="1436792"/>
          </a:xfrm>
          <a:prstGeom prst="rect">
            <a:avLst/>
          </a:prstGeom>
          <a:noFill/>
        </p:spPr>
        <p:txBody>
          <a:bodyPr wrap="squar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4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236417" y="5354132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СПОСОБЕН ПОНЯТЬ ФИНАНСОВУЮ СИТУАЦИЮ СЕМЬИ И ЕЕ ВОЗМОЖНОСТИ</a:t>
            </a:r>
            <a:endParaRPr lang="ru-RU" sz="2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630559" y="5344453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РЕГУЛЯРНО СБЕРЕГАТЬ 10-30% ЛИЧНОГО БЮДЖЕТА</a:t>
            </a:r>
            <a:endParaRPr lang="ru-RU" sz="24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640678" y="3377588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СПОСОБЕН ДЕЛАТЬ НАКОПЛЕНИЯ С ИСПОЛЬЗОВАНИЕМ БАНКОВСКОГО СЧЕТА СОВМЕСТНО С РОДИТЕЛЯМИ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653248" y="7348977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РАССЧИТЫВАТЬСЯ </a:t>
            </a:r>
            <a:endParaRPr lang="ru-RU" sz="2400" dirty="0"/>
          </a:p>
          <a:p>
            <a:pPr algn="ctr"/>
            <a:r>
              <a:rPr lang="ru-RU" sz="2400" b="1" dirty="0"/>
              <a:t>БАНКОВСКОЙ КАРТОЙ</a:t>
            </a:r>
            <a:endParaRPr lang="ru-RU" sz="2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167997" y="7451535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3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236417" y="7276823"/>
            <a:ext cx="5596613" cy="1805844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ПОНЯТЬ И РАССЧИТАТЬ ВЛИЯНИЕ ИНФЛЯЦИИ НА СТОИМОСТЬ ТОВАРОВ И УСЛУГ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2" y="220617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90692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167997" y="1733770"/>
            <a:ext cx="14419399" cy="11262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1422898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11 – 12 лет: ПОВЫШАЕМ ЭФФЕКТИВНОСТЬ НАКОПЛЕНИЙ И ИСПОЛЬЗОВАНИЕ БАНКОВСКИХ ПРОДУКТОВ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18372" y="3377588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ГОТОВ К РАСШИРЕНИЮ ЗОНЫ ОТВЕТСВЕННОСТИ В ФИНАНСОВЫХ ВОПРОСАХ (СПОСОБЕН СПРАВИТЬСЯ С ТРАТАМИ В ШКОЛЕ, ОРГАНИЗАЦИЕЙ ДОСУГА, НАКОПЛЕНИЕМ НА ПОДАРКИ)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167997" y="3628773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1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67997" y="5495762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552611" y="7355789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6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552612" y="5549129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5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579231" y="3717187"/>
            <a:ext cx="833649" cy="1436792"/>
          </a:xfrm>
          <a:prstGeom prst="rect">
            <a:avLst/>
          </a:prstGeom>
          <a:noFill/>
        </p:spPr>
        <p:txBody>
          <a:bodyPr wrap="squar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4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236417" y="5354132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СПОСОБЕН ПОНЯТЬ ФИНАНСОВУЮ СИТУАЦИЮ СЕМЬИ И ЕЕ ВОЗМОЖНОСТИ</a:t>
            </a:r>
            <a:endParaRPr lang="ru-RU" sz="2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630559" y="5344453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РЕГУЛЯРНО СБЕРЕГАТЬ 10-30% ЛИЧНОГО БЮДЖЕТА</a:t>
            </a:r>
            <a:endParaRPr lang="ru-RU" sz="24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640678" y="3377588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СПОСОБЕН ДЕЛАТЬ НАКОПЛЕНИЯ С ИСПОЛЬЗОВАНИЕМ БАНКОВСКОГО СЧЕТА СОВМЕСТНО С РОДИТЕЛЯМИ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653248" y="7348977"/>
            <a:ext cx="5642490" cy="1809990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РАССЧИТЫВАТЬСЯ </a:t>
            </a:r>
            <a:endParaRPr lang="ru-RU" sz="2400" dirty="0"/>
          </a:p>
          <a:p>
            <a:pPr algn="ctr"/>
            <a:r>
              <a:rPr lang="ru-RU" sz="2400" b="1" dirty="0"/>
              <a:t>БАНКОВСКОЙ КАРТОЙ</a:t>
            </a:r>
            <a:endParaRPr lang="ru-RU" sz="2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167997" y="7451535"/>
            <a:ext cx="886886" cy="1436792"/>
          </a:xfrm>
          <a:prstGeom prst="rect">
            <a:avLst/>
          </a:prstGeom>
          <a:noFill/>
        </p:spPr>
        <p:txBody>
          <a:bodyPr wrap="none" lIns="142292" tIns="71146" rIns="142292" bIns="71146">
            <a:spAutoFit/>
          </a:bodyPr>
          <a:lstStyle/>
          <a:p>
            <a:pPr algn="ctr"/>
            <a:r>
              <a:rPr lang="ru-RU" sz="8403" b="1" dirty="0">
                <a:ln w="22225">
                  <a:solidFill>
                    <a:srgbClr val="DA0058"/>
                  </a:solidFill>
                  <a:prstDash val="solid"/>
                </a:ln>
                <a:noFill/>
              </a:rPr>
              <a:t>3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236417" y="7276823"/>
            <a:ext cx="5596613" cy="1805844"/>
          </a:xfrm>
          <a:prstGeom prst="roundRect">
            <a:avLst/>
          </a:prstGeom>
          <a:noFill/>
          <a:ln w="28575">
            <a:solidFill>
              <a:srgbClr val="DA0058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МОЖЕТ ПОНЯТЬ И РАССЧИТАТЬ ВЛИЯНИЕ ИНФЛЯЦИИ НА СТОИМОСТЬ ТОВАРОВ И УСЛУГ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2" y="220617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6" name="Прямая соединительная линия 15"/>
          <p:cNvCxnSpPr/>
          <p:nvPr/>
        </p:nvCxnSpPr>
        <p:spPr>
          <a:xfrm>
            <a:off x="3027806" y="7193100"/>
            <a:ext cx="6013833" cy="1973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67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56721" y="1696921"/>
            <a:ext cx="18645789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ОСОБЕННОСТИ МЛАДШИХ ШКОЛЬНИКОВ </a:t>
            </a:r>
          </a:p>
          <a:p>
            <a:pPr lvl="0"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ПРИ ВОСПРИЯТИИ ИНФОРМАЦИИ НА УРОКЕ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76974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47449778"/>
              </p:ext>
            </p:extLst>
          </p:nvPr>
        </p:nvGraphicFramePr>
        <p:xfrm>
          <a:off x="3493383" y="3402106"/>
          <a:ext cx="11972467" cy="5117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595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466401" y="1517628"/>
            <a:ext cx="18155540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ПОВЫШЕНИЯ УРОВНЯ ОБУЧЕННОСТИ И КАЧЕСТВА ОБРАЗОВАНИЯ УЧАЩИХСЯ НА УРОКЕ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76974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39521627"/>
              </p:ext>
            </p:extLst>
          </p:nvPr>
        </p:nvGraphicFramePr>
        <p:xfrm>
          <a:off x="2265358" y="2769511"/>
          <a:ext cx="15269608" cy="7527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82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63876" y="2569872"/>
            <a:ext cx="12938125" cy="8207375"/>
          </a:xfrm>
        </p:spPr>
        <p:txBody>
          <a:bodyPr>
            <a:normAutofit/>
          </a:bodyPr>
          <a:lstStyle/>
          <a:p>
            <a:pPr marL="143724" indent="0">
              <a:buNone/>
            </a:pP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Финансовая грамотность – это совокупность 3 </a:t>
            </a:r>
            <a:r>
              <a:rPr lang="ru-RU" sz="24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взаимосвязанных компонентов</a:t>
            </a: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endParaRPr lang="ru-RU" sz="2494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143724" indent="0">
              <a:buNone/>
            </a:pP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Финансовая грамотность </a:t>
            </a:r>
            <a:r>
              <a:rPr lang="ru-RU" sz="249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направлена </a:t>
            </a: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на формирование </a:t>
            </a:r>
            <a:r>
              <a:rPr lang="ru-RU" sz="24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культуры финансового поведения </a:t>
            </a: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и в целом развивает </a:t>
            </a:r>
            <a:r>
              <a:rPr lang="ru-RU" sz="24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компетенции</a:t>
            </a: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т.е. способность человека применять критический подход к рассмотрению финансовых вопросов.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581148" y="3537669"/>
            <a:ext cx="4101733" cy="1656195"/>
          </a:xfrm>
          <a:prstGeom prst="rect">
            <a:avLst/>
          </a:prstGeom>
        </p:spPr>
        <p:txBody>
          <a:bodyPr wrap="square" lIns="119733" tIns="59867" rIns="119733" bIns="59867">
            <a:spAutoFit/>
          </a:bodyPr>
          <a:lstStyle/>
          <a:p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Отработанная на практике способность к действию в </a:t>
            </a:r>
            <a:r>
              <a:rPr lang="ru-RU" sz="249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различных </a:t>
            </a: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жизненных </a:t>
            </a:r>
            <a:r>
              <a:rPr lang="ru-RU" sz="249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ситуациях</a:t>
            </a: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85860" y="5431965"/>
            <a:ext cx="4603538" cy="1656195"/>
          </a:xfrm>
          <a:prstGeom prst="rect">
            <a:avLst/>
          </a:prstGeom>
        </p:spPr>
        <p:txBody>
          <a:bodyPr wrap="square" lIns="119733" tIns="59867" rIns="119733" bIns="59867">
            <a:spAutoFit/>
          </a:bodyPr>
          <a:lstStyle/>
          <a:p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Усвоенная, осмысленная и пригодная к дальнейшему использованию информация об окружающем </a:t>
            </a:r>
            <a:r>
              <a:rPr lang="ru-RU" sz="249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мире</a:t>
            </a: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674804" y="7317922"/>
            <a:ext cx="3917875" cy="1656195"/>
          </a:xfrm>
          <a:prstGeom prst="rect">
            <a:avLst/>
          </a:prstGeom>
        </p:spPr>
        <p:txBody>
          <a:bodyPr wrap="square" lIns="119733" tIns="59867" rIns="119733" bIns="59867">
            <a:spAutoFit/>
          </a:bodyPr>
          <a:lstStyle/>
          <a:p>
            <a:r>
              <a:rPr lang="ru-RU" sz="249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Представления</a:t>
            </a:r>
            <a:r>
              <a:rPr lang="ru-RU" sz="2494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ощущения и образы как основа для принятия </a:t>
            </a:r>
            <a:r>
              <a:rPr lang="ru-RU" sz="249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решений</a:t>
            </a:r>
            <a:endParaRPr lang="ru-RU" sz="2494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9800603" y="4029802"/>
            <a:ext cx="2806250" cy="2806250"/>
          </a:xfrm>
          <a:prstGeom prst="ellipse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Овал 24"/>
          <p:cNvSpPr/>
          <p:nvPr/>
        </p:nvSpPr>
        <p:spPr>
          <a:xfrm>
            <a:off x="11173406" y="5957760"/>
            <a:ext cx="2806250" cy="2806250"/>
          </a:xfrm>
          <a:prstGeom prst="ellipse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9" name="Овал 28"/>
          <p:cNvSpPr/>
          <p:nvPr/>
        </p:nvSpPr>
        <p:spPr>
          <a:xfrm>
            <a:off x="8703632" y="5957448"/>
            <a:ext cx="2806250" cy="2806250"/>
          </a:xfrm>
          <a:prstGeom prst="ellipse">
            <a:avLst/>
          </a:prstGeom>
          <a:solidFill>
            <a:srgbClr val="DA0058"/>
          </a:solidFill>
          <a:ln>
            <a:solidFill>
              <a:srgbClr val="DA0058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11" name="TextBox 10"/>
          <p:cNvSpPr txBox="1"/>
          <p:nvPr/>
        </p:nvSpPr>
        <p:spPr>
          <a:xfrm>
            <a:off x="9334345" y="7126565"/>
            <a:ext cx="1567302" cy="551790"/>
          </a:xfrm>
          <a:prstGeom prst="rect">
            <a:avLst/>
          </a:prstGeom>
          <a:noFill/>
        </p:spPr>
        <p:txBody>
          <a:bodyPr wrap="square" lIns="119733" tIns="59867" rIns="119733" bIns="59867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Знания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71703" y="4940626"/>
            <a:ext cx="1563346" cy="982678"/>
          </a:xfrm>
          <a:prstGeom prst="rect">
            <a:avLst/>
          </a:prstGeom>
          <a:noFill/>
        </p:spPr>
        <p:txBody>
          <a:bodyPr wrap="square" lIns="119733" tIns="59867" rIns="119733" bIns="59867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Умения, навыки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09882" y="6934100"/>
            <a:ext cx="2334499" cy="982678"/>
          </a:xfrm>
          <a:prstGeom prst="rect">
            <a:avLst/>
          </a:prstGeom>
          <a:noFill/>
        </p:spPr>
        <p:txBody>
          <a:bodyPr wrap="square" lIns="119733" tIns="59867" rIns="119733" bIns="59867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Убеждения, установки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62B4BB6-1447-4A8F-9392-BB4235A34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04" b="62365"/>
          <a:stretch/>
        </p:blipFill>
        <p:spPr>
          <a:xfrm>
            <a:off x="7331496" y="1262994"/>
            <a:ext cx="9920710" cy="13971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2" y="220617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802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</TotalTime>
  <Words>2939</Words>
  <Application>Microsoft Office PowerPoint</Application>
  <PresentationFormat>Произвольный</PresentationFormat>
  <Paragraphs>427</Paragraphs>
  <Slides>38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0" baseType="lpstr">
      <vt:lpstr>Proxima Nova</vt:lpstr>
      <vt:lpstr>Times New Roman</vt:lpstr>
      <vt:lpstr>Candara</vt:lpstr>
      <vt:lpstr>Arial</vt:lpstr>
      <vt:lpstr>Wingdings</vt:lpstr>
      <vt:lpstr>Arial Narrow</vt:lpstr>
      <vt:lpstr>Roboto Thin</vt:lpstr>
      <vt:lpstr>Proxima Nova Rg</vt:lpstr>
      <vt:lpstr>Tahoma</vt:lpstr>
      <vt:lpstr>Calibri</vt:lpstr>
      <vt:lpstr>Roboto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Блок М.Е.</cp:lastModifiedBy>
  <cp:revision>192</cp:revision>
  <dcterms:created xsi:type="dcterms:W3CDTF">2003-02-28T13:27:04Z</dcterms:created>
  <dcterms:modified xsi:type="dcterms:W3CDTF">2024-11-20T08:43:20Z</dcterms:modified>
</cp:coreProperties>
</file>