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30"/>
  </p:notesMasterIdLst>
  <p:sldIdLst>
    <p:sldId id="256" r:id="rId3"/>
    <p:sldId id="299" r:id="rId4"/>
    <p:sldId id="398" r:id="rId5"/>
    <p:sldId id="399" r:id="rId6"/>
    <p:sldId id="381" r:id="rId7"/>
    <p:sldId id="400" r:id="rId8"/>
    <p:sldId id="409" r:id="rId9"/>
    <p:sldId id="410" r:id="rId10"/>
    <p:sldId id="412" r:id="rId11"/>
    <p:sldId id="411" r:id="rId12"/>
    <p:sldId id="403" r:id="rId13"/>
    <p:sldId id="388" r:id="rId14"/>
    <p:sldId id="413" r:id="rId15"/>
    <p:sldId id="414" r:id="rId16"/>
    <p:sldId id="402" r:id="rId17"/>
    <p:sldId id="389" r:id="rId18"/>
    <p:sldId id="390" r:id="rId19"/>
    <p:sldId id="391" r:id="rId20"/>
    <p:sldId id="404" r:id="rId21"/>
    <p:sldId id="405" r:id="rId22"/>
    <p:sldId id="392" r:id="rId23"/>
    <p:sldId id="395" r:id="rId24"/>
    <p:sldId id="406" r:id="rId25"/>
    <p:sldId id="407" r:id="rId26"/>
    <p:sldId id="397" r:id="rId27"/>
    <p:sldId id="408" r:id="rId28"/>
    <p:sldId id="374" r:id="rId29"/>
  </p:sldIdLst>
  <p:sldSz cx="18972213" cy="10691813"/>
  <p:notesSz cx="6797675" cy="9928225"/>
  <p:embeddedFontLst>
    <p:embeddedFont>
      <p:font typeface="Proxima Nova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  <p:embeddedFont>
      <p:font typeface="Proxima Nova Rg" panose="020005060300000200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5" roundtripDataSignature="AMtx7mg14KWEQAwqBeKW3ZawvbmYUjr6L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Петрикова" initials="ИП" lastIdx="1" clrIdx="0">
    <p:extLst>
      <p:ext uri="{19B8F6BF-5375-455C-9EA6-DF929625EA0E}">
        <p15:presenceInfo xmlns:p15="http://schemas.microsoft.com/office/powerpoint/2012/main" userId="de203b45b474e2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7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595" autoAdjust="0"/>
  </p:normalViewPr>
  <p:slideViewPr>
    <p:cSldViewPr snapToGrid="0">
      <p:cViewPr varScale="1">
        <p:scale>
          <a:sx n="54" d="100"/>
          <a:sy n="54" d="100"/>
        </p:scale>
        <p:origin x="374" y="86"/>
      </p:cViewPr>
      <p:guideLst>
        <p:guide orient="horz" pos="3367"/>
        <p:guide pos="5975"/>
      </p:guideLst>
    </p:cSldViewPr>
  </p:slideViewPr>
  <p:outlineViewPr>
    <p:cViewPr>
      <p:scale>
        <a:sx n="33" d="100"/>
        <a:sy n="33" d="100"/>
      </p:scale>
      <p:origin x="0" y="-43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6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0549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2292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95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1057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3837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4539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208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3550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1488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115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47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2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9181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7555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0327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0393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4315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7603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68527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214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305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556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26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083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282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904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3990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987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59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597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58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5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486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699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647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1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98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465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148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42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325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2963215" y="3067731"/>
            <a:ext cx="12836418" cy="309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«ПРОГРАММА ПОВЫШЕНИЯ КВАЛИФИКАЦИИ «Организационно-методические условия подготовки учителей к преподаванию финансовой грамотности на уроках географии в соответствии с ФГОС основного общего и среднего общего образования»</a:t>
            </a:r>
          </a:p>
          <a:p>
            <a:pPr lvl="0" algn="ctr"/>
            <a:endParaRPr lang="ru-RU" sz="32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077" y="2623281"/>
            <a:ext cx="13626058" cy="13790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0505" y="5507988"/>
            <a:ext cx="14171201" cy="28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805" y="2014421"/>
            <a:ext cx="11392219" cy="52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27226" y="1229193"/>
            <a:ext cx="9608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400"/>
              <a:defRPr/>
            </a:pPr>
            <a:r>
              <a:rPr lang="ru-RU" sz="32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ПРИМЕНЕНИЕ СТАТИСТИЧЕСКОГО МЕТОДА  ПРИ ИЗУЧЕНИИ   РЕГИОНОВ  </a:t>
            </a:r>
            <a:endParaRPr lang="ru-RU" sz="3200" b="1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4125" y="3028013"/>
            <a:ext cx="152000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представляющие собой совокупность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количественных методов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сбора, обработки и анализа массовых исходных данных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статистическое наблюдение;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группировка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  наблюдения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обобщающих показателей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метод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 географии в школе. Он представляет собой совокупность приемов по сбору, обработке и анализу количественных данных, характеризующих различные признаки природных и социально-экономических объектов и явлений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13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9470" y="1229193"/>
            <a:ext cx="15799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400"/>
              <a:defRPr/>
            </a:pPr>
            <a:r>
              <a:rPr lang="ru-RU" sz="2800" b="1" dirty="0" smtClean="0"/>
              <a:t>ФЕДЕРАЛЬНАЯ СЛУЖБА ГОСУДАРСТВЕННОЙ СТАТИСТИКИ (РОССТАТ)</a:t>
            </a:r>
            <a:r>
              <a:rPr lang="ru-RU" sz="28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 </a:t>
            </a:r>
            <a:endParaRPr lang="ru-RU" sz="2800" b="1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9075" y="2866154"/>
            <a:ext cx="167900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государственной статистики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Росстат) является федеральным органом исполнительной власти, осуществляющим функции по формированию официальной статистической информации о социальных, экономических, демографических, экологических и других общественных процессах в Российской Федерации, а также в порядке и случаях, установленных законодательством Российской Федерации по контролю в сфере официального статистического учета.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государственной статистики находится в ведении Министерства экономического развития Российской Федерации.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органов Росстата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государственной статистики осуществляет свою деятельность непосредственно и через свои территориальные органы.</a:t>
            </a:r>
          </a:p>
        </p:txBody>
      </p:sp>
    </p:spTree>
    <p:extLst>
      <p:ext uri="{BB962C8B-B14F-4D97-AF65-F5344CB8AC3E}">
        <p14:creationId xmlns:p14="http://schemas.microsoft.com/office/powerpoint/2010/main" val="8604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14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821" y="2290476"/>
            <a:ext cx="17268669" cy="72485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58584" y="1828800"/>
            <a:ext cx="10942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E2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ТЕРРИТОРИАЛЬНЫХ ОРГАНОВ РОССТАТА</a:t>
            </a:r>
            <a:endParaRPr lang="ru-RU" sz="3200" b="1" dirty="0">
              <a:solidFill>
                <a:srgbClr val="0E2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11843" y="3591592"/>
            <a:ext cx="8979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400"/>
              <a:defRPr/>
            </a:pPr>
            <a:r>
              <a:rPr lang="ru-RU" sz="2800" b="1" dirty="0" smtClean="0">
                <a:ea typeface="Tahoma"/>
                <a:cs typeface="Tahoma"/>
                <a:sym typeface="Tahoma"/>
              </a:rPr>
              <a:t> </a:t>
            </a:r>
            <a:endParaRPr lang="ru-RU" sz="2800" b="1" dirty="0">
              <a:ea typeface="Tahoma"/>
              <a:cs typeface="Tahoma"/>
              <a:sym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609" y="961010"/>
            <a:ext cx="7532961" cy="93438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6756" y="8574374"/>
            <a:ext cx="1885407" cy="172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16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11843" y="3591592"/>
            <a:ext cx="8979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400"/>
              <a:defRPr/>
            </a:pPr>
            <a:r>
              <a:rPr lang="ru-RU" sz="2800" b="1" dirty="0" smtClean="0">
                <a:ea typeface="Tahoma"/>
                <a:cs typeface="Tahoma"/>
                <a:sym typeface="Tahoma"/>
              </a:rPr>
              <a:t> </a:t>
            </a:r>
            <a:endParaRPr lang="ru-RU" sz="2800" b="1" dirty="0">
              <a:ea typeface="Tahoma"/>
              <a:cs typeface="Tahoma"/>
              <a:sym typeface="Tahom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739" y="898072"/>
            <a:ext cx="10508103" cy="92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17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11843" y="3591592"/>
            <a:ext cx="8979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400"/>
              <a:defRPr/>
            </a:pPr>
            <a:r>
              <a:rPr lang="ru-RU" sz="2800" b="1" dirty="0" smtClean="0">
                <a:ea typeface="Tahoma"/>
                <a:cs typeface="Tahoma"/>
                <a:sym typeface="Tahoma"/>
              </a:rPr>
              <a:t> </a:t>
            </a:r>
            <a:endParaRPr lang="ru-RU" sz="2800" b="1" dirty="0">
              <a:ea typeface="Tahoma"/>
              <a:cs typeface="Tahoma"/>
              <a:sym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843" y="775843"/>
            <a:ext cx="8094688" cy="94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18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11843" y="3591592"/>
            <a:ext cx="8979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400"/>
              <a:defRPr/>
            </a:pPr>
            <a:r>
              <a:rPr lang="ru-RU" sz="2800" b="1" dirty="0" smtClean="0">
                <a:ea typeface="Tahoma"/>
                <a:cs typeface="Tahoma"/>
                <a:sym typeface="Tahoma"/>
              </a:rPr>
              <a:t> </a:t>
            </a:r>
            <a:endParaRPr lang="ru-RU" sz="2800" b="1" dirty="0">
              <a:ea typeface="Tahoma"/>
              <a:cs typeface="Tahoma"/>
              <a:sym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538" y="898072"/>
            <a:ext cx="7311717" cy="9371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95862" y="8490526"/>
            <a:ext cx="1873003" cy="177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19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11843" y="3591592"/>
            <a:ext cx="8979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400"/>
              <a:defRPr/>
            </a:pPr>
            <a:r>
              <a:rPr lang="ru-RU" sz="2800" b="1" dirty="0" smtClean="0">
                <a:ea typeface="Tahoma"/>
                <a:cs typeface="Tahoma"/>
                <a:sym typeface="Tahoma"/>
              </a:rPr>
              <a:t> </a:t>
            </a:r>
            <a:endParaRPr lang="ru-RU" sz="2800" b="1" dirty="0">
              <a:ea typeface="Tahoma"/>
              <a:cs typeface="Tahoma"/>
              <a:sym typeface="Tahom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373" y="2047368"/>
            <a:ext cx="12610613" cy="7291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9914" y="1364106"/>
            <a:ext cx="374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КУРСКАЯ ОБЛАСТЬ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737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857625" y="3000374"/>
            <a:ext cx="11772899" cy="26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ТЕМА ВЕБИНАРА:«УЧЕТ СПЕЦИФИКИ СОЦИАЛЬНО-ЭКОНОМИЧЕСКОГО РАЗВИТИЯ  РЕГИОНОВ ПРИ ФОРМИРОВАНИИ ФИНАНСОВОЙ  </a:t>
            </a:r>
            <a:r>
              <a:rPr lang="ru-RU" sz="3200" b="1" smtClean="0"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ГРАМОТНОСТИ </a:t>
            </a:r>
          </a:p>
          <a:p>
            <a:pPr lvl="0" algn="ctr">
              <a:defRPr/>
            </a:pPr>
            <a:r>
              <a:rPr lang="ru-RU" sz="3200" b="1" smtClean="0"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НА </a:t>
            </a:r>
            <a:r>
              <a:rPr lang="ru-RU" sz="3200" b="1" dirty="0" smtClean="0"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УРОКАХ ГЕОГРАФИИ» </a:t>
            </a:r>
          </a:p>
          <a:p>
            <a:pPr lvl="0" algn="ctr">
              <a:defRPr/>
            </a:pPr>
            <a:r>
              <a:rPr lang="ru-RU" sz="3200" b="1" dirty="0" smtClean="0"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Часть 1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20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11843" y="3591592"/>
            <a:ext cx="8979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400"/>
              <a:defRPr/>
            </a:pPr>
            <a:r>
              <a:rPr lang="ru-RU" sz="2800" b="1" dirty="0" smtClean="0">
                <a:ea typeface="Tahoma"/>
                <a:cs typeface="Tahoma"/>
                <a:sym typeface="Tahoma"/>
              </a:rPr>
              <a:t> </a:t>
            </a:r>
            <a:endParaRPr lang="ru-RU" sz="2800" b="1" dirty="0">
              <a:ea typeface="Tahoma"/>
              <a:cs typeface="Tahoma"/>
              <a:sym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9914" y="1364106"/>
            <a:ext cx="374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КУРСКАЯ ОБЛАСТЬ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803" y="1887326"/>
            <a:ext cx="13093245" cy="74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21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1" y="2335106"/>
            <a:ext cx="17269229" cy="10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ru-RU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357" y="1901742"/>
            <a:ext cx="7126256" cy="7991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0414" y="1110480"/>
            <a:ext cx="374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КУРСКАЯ ОБЛАСТЬ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99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roxima Nova"/>
              <a:cs typeface="Proxima Nova"/>
              <a:sym typeface="Proxima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22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1" y="2335106"/>
            <a:ext cx="17269229" cy="10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ru-RU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428" y="1757869"/>
            <a:ext cx="13876330" cy="6881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0414" y="1118530"/>
            <a:ext cx="374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КУРСКАЯ ОБЛАСТЬ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691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roxima Nova"/>
              <a:cs typeface="Proxima Nova"/>
              <a:sym typeface="Proxima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23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1" y="2335106"/>
            <a:ext cx="17269229" cy="10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ru-RU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472" y="898072"/>
            <a:ext cx="10874521" cy="93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roxima Nova"/>
              <a:cs typeface="Proxima Nova"/>
              <a:sym typeface="Proxima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24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1" y="2335106"/>
            <a:ext cx="17269229" cy="10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ru-RU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759" y="1901742"/>
            <a:ext cx="12274694" cy="7695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2035" y="1110480"/>
            <a:ext cx="374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КУРСКАЯ ОБЛАСТЬ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408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roxima Nova"/>
              <a:cs typeface="Proxima Nova"/>
              <a:sym typeface="Proxima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25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1" y="2335106"/>
            <a:ext cx="17269229" cy="10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ru-RU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419" y="2931318"/>
            <a:ext cx="13287375" cy="4829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2035" y="1110480"/>
            <a:ext cx="374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КУРСКАЯ ОБЛАСТЬ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518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roxima Nova"/>
              <a:cs typeface="Proxima Nova"/>
              <a:sym typeface="Proxima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26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1" y="2335106"/>
            <a:ext cx="17269229" cy="10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ru-RU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410" y="898072"/>
            <a:ext cx="7255239" cy="9454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2651" y="8418071"/>
            <a:ext cx="2080446" cy="193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6447" y="3177916"/>
            <a:ext cx="162793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ts val="1400"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География 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как предмет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формирующий у обучающихся систему 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комплексных социально ориентированных знаний 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Земле как планете людей, об основных закономерностях развития природы, 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размещении населения и хозяйства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и о динамике 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природных, экологических и 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социально-экономических процессов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 проблемах взаимодействия природы и общества, 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географических подходах к 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устойчивому 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территорий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bg2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algn="just">
              <a:buSzPts val="1400"/>
            </a:pPr>
            <a:endParaRPr lang="ru-RU" sz="2800" dirty="0">
              <a:solidFill>
                <a:schemeClr val="bg2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algn="just">
              <a:buSzPts val="1400"/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Финансовая грамотность 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как навык человека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XXI 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века, как совокупность знаний,  умений и навыков, необходимых для принятия финансовых решений в целях достижения финансового благополучия и управления финансовыми  рисками.</a:t>
            </a:r>
          </a:p>
          <a:p>
            <a:pPr algn="just">
              <a:buSzPts val="1400"/>
            </a:pPr>
            <a:endParaRPr lang="ru-RU" sz="2800" dirty="0">
              <a:solidFill>
                <a:schemeClr val="bg2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algn="just">
              <a:buSzPts val="1400"/>
            </a:pP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Важнейшая предметная линия финансовой грамотности – 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8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труд </a:t>
            </a:r>
            <a:r>
              <a:rPr lang="ru-RU" sz="28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8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как  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основа жизни человека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27097" y="1358573"/>
            <a:ext cx="113180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400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ИНТЕГРАЦИЯ ФИНАНСОВОЙ ГРАМОТНОСТИ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algn="ctr">
              <a:buSzPts val="1400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И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14863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3927" y="5618355"/>
            <a:ext cx="15439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1400"/>
              <a:defRPr/>
            </a:pPr>
            <a:r>
              <a:rPr lang="ru-RU" sz="2400" b="1" dirty="0" smtClean="0">
                <a:solidFill>
                  <a:schemeClr val="tx1"/>
                </a:solidFill>
                <a:ea typeface="Tahoma"/>
                <a:cs typeface="Tahoma"/>
                <a:sym typeface="Tahoma"/>
              </a:rPr>
              <a:t>привести </a:t>
            </a:r>
            <a:r>
              <a:rPr lang="ru-RU" sz="2400" b="1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в систему ранее </a:t>
            </a:r>
            <a:r>
              <a:rPr lang="ru-RU" sz="2400" b="1" dirty="0" smtClean="0">
                <a:solidFill>
                  <a:schemeClr val="tx1"/>
                </a:solidFill>
                <a:ea typeface="Tahoma"/>
                <a:cs typeface="Tahoma"/>
                <a:sym typeface="Tahoma"/>
              </a:rPr>
              <a:t>полученные знания</a:t>
            </a:r>
            <a:r>
              <a:rPr lang="ru-RU" sz="2400" b="1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, соединить и </a:t>
            </a:r>
            <a:r>
              <a:rPr lang="ru-RU" sz="2400" b="1" dirty="0" err="1">
                <a:solidFill>
                  <a:schemeClr val="tx1"/>
                </a:solidFill>
                <a:ea typeface="Tahoma"/>
                <a:cs typeface="Tahoma"/>
                <a:sym typeface="Tahoma"/>
              </a:rPr>
              <a:t>взаимоувязать</a:t>
            </a:r>
            <a:r>
              <a:rPr lang="ru-RU" sz="2400" b="1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 отдельные сведения в </a:t>
            </a:r>
            <a:r>
              <a:rPr lang="ru-RU" sz="2400" b="1" dirty="0" smtClean="0">
                <a:solidFill>
                  <a:schemeClr val="tx1"/>
                </a:solidFill>
                <a:ea typeface="Tahoma"/>
                <a:cs typeface="Tahoma"/>
                <a:sym typeface="Tahoma"/>
              </a:rPr>
              <a:t>комплексной </a:t>
            </a:r>
            <a:r>
              <a:rPr lang="ru-RU" sz="2400" b="1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экономико-географической характеристике </a:t>
            </a:r>
            <a:r>
              <a:rPr lang="ru-RU" sz="2400" b="1" dirty="0" smtClean="0">
                <a:solidFill>
                  <a:schemeClr val="tx1"/>
                </a:solidFill>
                <a:ea typeface="Tahoma"/>
                <a:cs typeface="Tahoma"/>
                <a:sym typeface="Tahoma"/>
              </a:rPr>
              <a:t>своего региона</a:t>
            </a:r>
            <a:endParaRPr lang="ru-RU" sz="2400" b="1" dirty="0" smtClean="0">
              <a:solidFill>
                <a:schemeClr val="tx1"/>
              </a:solidFill>
              <a:ea typeface="Tahoma"/>
              <a:cs typeface="Tahoma"/>
              <a:sym typeface="Tahom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7832" y="1514184"/>
            <a:ext cx="10557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400"/>
              <a:defRPr/>
            </a:pPr>
            <a:r>
              <a:rPr lang="ru-RU" sz="3200" b="1" dirty="0" smtClean="0">
                <a:solidFill>
                  <a:schemeClr val="tx1"/>
                </a:solidFill>
                <a:ea typeface="Tahoma"/>
                <a:cs typeface="Tahoma"/>
                <a:sym typeface="Tahoma"/>
              </a:rPr>
              <a:t>ИЗУЧЕНИЕ СВОЕЙ РЕСПУБЛИКИ, КРАЯ, ОБЛАСТИ</a:t>
            </a:r>
            <a:endParaRPr lang="ru-RU" sz="3200" b="1" dirty="0">
              <a:solidFill>
                <a:schemeClr val="tx1"/>
              </a:solidFill>
              <a:ea typeface="Tahoma"/>
              <a:cs typeface="Tahoma"/>
              <a:sym typeface="Tahom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5850" y="2591961"/>
            <a:ext cx="4461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400"/>
              <a:defRPr/>
            </a:pPr>
            <a:r>
              <a:rPr lang="ru-RU" sz="2800" b="1" dirty="0" smtClean="0">
                <a:solidFill>
                  <a:schemeClr val="tx1"/>
                </a:solidFill>
                <a:ea typeface="Tahoma"/>
                <a:cs typeface="Tahoma"/>
                <a:sym typeface="Tahoma"/>
              </a:rPr>
              <a:t>ВАРИАНТЫ ИЗУЧЕНИЯ </a:t>
            </a:r>
            <a:endParaRPr lang="ru-RU" sz="2800" b="1" dirty="0">
              <a:solidFill>
                <a:schemeClr val="tx1"/>
              </a:solidFill>
              <a:ea typeface="Tahoma"/>
              <a:cs typeface="Tahoma"/>
              <a:sym typeface="Tahom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3927" y="3601750"/>
            <a:ext cx="5737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a typeface="Tahoma"/>
                <a:cs typeface="Tahoma"/>
                <a:sym typeface="Tahoma"/>
              </a:rPr>
              <a:t>вместе </a:t>
            </a:r>
            <a:r>
              <a:rPr lang="ru-RU" sz="2400" b="1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с крупным </a:t>
            </a:r>
            <a:r>
              <a:rPr lang="ru-RU" sz="2400" b="1" dirty="0" smtClean="0">
                <a:solidFill>
                  <a:schemeClr val="tx1"/>
                </a:solidFill>
                <a:ea typeface="Tahoma"/>
                <a:cs typeface="Tahoma"/>
                <a:sym typeface="Tahoma"/>
              </a:rPr>
              <a:t>регионом, </a:t>
            </a:r>
          </a:p>
          <a:p>
            <a:r>
              <a:rPr lang="ru-RU" sz="2400" b="1" dirty="0" smtClean="0">
                <a:solidFill>
                  <a:schemeClr val="tx1"/>
                </a:solidFill>
                <a:ea typeface="Tahoma"/>
                <a:cs typeface="Tahoma"/>
                <a:sym typeface="Tahoma"/>
              </a:rPr>
              <a:t>в </a:t>
            </a:r>
            <a:r>
              <a:rPr lang="ru-RU" sz="2400" b="1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пределах которого находится </a:t>
            </a:r>
            <a:r>
              <a:rPr lang="ru-RU" sz="2400" b="1" dirty="0" smtClean="0">
                <a:solidFill>
                  <a:schemeClr val="tx1"/>
                </a:solidFill>
                <a:ea typeface="Tahoma"/>
                <a:cs typeface="Tahoma"/>
                <a:sym typeface="Tahoma"/>
              </a:rPr>
              <a:t>изучаемая территория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43040" y="3601750"/>
            <a:ext cx="5658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в конце курса «География России</a:t>
            </a:r>
            <a:r>
              <a:rPr lang="ru-RU" sz="2400" b="1" dirty="0" smtClean="0">
                <a:solidFill>
                  <a:schemeClr val="tx1"/>
                </a:solidFill>
                <a:ea typeface="Tahoma"/>
                <a:cs typeface="Tahoma"/>
                <a:sym typeface="Tahoma"/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702976" y="3053626"/>
            <a:ext cx="1943184" cy="548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0943040" y="3053626"/>
            <a:ext cx="1648918" cy="548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646160" y="7048880"/>
            <a:ext cx="5282215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ПРИЕМЫ И МЕТОДЫ ОБУЧЕНИЯ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3927" y="7502956"/>
            <a:ext cx="143156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беседа, доклады учащихся, практические работы в классе проблемного характера, ролевые игры, самостоятельные исследования в природе и на хозяйственных 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объектах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45771" y="5166096"/>
            <a:ext cx="5620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 </a:t>
            </a:r>
            <a:r>
              <a:rPr lang="ru-RU" sz="2800" b="1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ЗАДАЧА ДАННОГО </a:t>
            </a:r>
            <a:r>
              <a:rPr lang="ru-RU" sz="2800" b="1" dirty="0" smtClean="0">
                <a:solidFill>
                  <a:schemeClr val="tx1"/>
                </a:solidFill>
                <a:ea typeface="Tahoma"/>
                <a:cs typeface="Tahoma"/>
                <a:sym typeface="Tahoma"/>
              </a:rPr>
              <a:t>РАЗДЕЛА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3888" y="2617232"/>
            <a:ext cx="145404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1400"/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1</a:t>
            </a: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 Географическое </a:t>
            </a: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положение ( </a:t>
            </a: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экономико-географическое положение)</a:t>
            </a:r>
            <a:endParaRPr lang="ru-RU" sz="2800" dirty="0" smtClean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lvl="0" algn="just">
              <a:buSzPts val="1400"/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 Основные </a:t>
            </a:r>
            <a:r>
              <a:rPr lang="ru-RU" sz="28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этапы освоения и формирования территории </a:t>
            </a:r>
            <a:endParaRPr lang="ru-RU" sz="2800" dirty="0" smtClean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lvl="0" algn="just">
              <a:buSzPts val="1400"/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3. Хозяйственная оценка природных условий и ресурсов </a:t>
            </a:r>
          </a:p>
          <a:p>
            <a:pPr lvl="0" algn="just">
              <a:buSzPts val="1400"/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4</a:t>
            </a: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 Население  </a:t>
            </a:r>
            <a:endParaRPr lang="ru-RU" sz="2800" dirty="0" smtClean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lvl="0" algn="just">
              <a:buSzPts val="1400"/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5</a:t>
            </a: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 Хозяйство</a:t>
            </a: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: промышленность, сельское хозяйство</a:t>
            </a:r>
          </a:p>
          <a:p>
            <a:pPr lvl="0" algn="just">
              <a:buSzPts val="1400"/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6</a:t>
            </a: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 Транспорт </a:t>
            </a: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и инфраструктурный </a:t>
            </a: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комплекс</a:t>
            </a:r>
          </a:p>
          <a:p>
            <a:pPr lvl="0" algn="just">
              <a:buSzPts val="1400"/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7. Внутренние различия</a:t>
            </a:r>
            <a:endParaRPr lang="ru-RU" sz="2800" dirty="0" smtClean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lvl="0" algn="just">
              <a:buSzPts val="1400"/>
              <a:defRPr/>
            </a:pPr>
            <a:r>
              <a:rPr lang="ru-RU" sz="28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8</a:t>
            </a: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Перспективы развития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8678" y="1798157"/>
            <a:ext cx="8893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400"/>
              <a:defRPr/>
            </a:pPr>
            <a:r>
              <a:rPr lang="ru-RU" sz="3200" b="1" dirty="0">
                <a:ea typeface="Tahoma"/>
                <a:cs typeface="Tahoma"/>
                <a:sym typeface="Tahoma"/>
              </a:rPr>
              <a:t>ПРИМЕРНАЯ СХЕМА ИЗУЧЕНИЯ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7791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166693" y="14222"/>
            <a:ext cx="9145142" cy="109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7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879" y="1244184"/>
            <a:ext cx="14720341" cy="88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8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98" y="898072"/>
            <a:ext cx="14255992" cy="931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ru-RU" sz="21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2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218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 panose="02000506030000020004" pitchFamily="2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306" y="1526381"/>
            <a:ext cx="15849600" cy="76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8471</TotalTime>
  <Words>497</Words>
  <Application>Microsoft Office PowerPoint</Application>
  <PresentationFormat>Произвольный</PresentationFormat>
  <Paragraphs>81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Times New Roman</vt:lpstr>
      <vt:lpstr>Proxima Nova</vt:lpstr>
      <vt:lpstr>Calibri</vt:lpstr>
      <vt:lpstr>Tahoma</vt:lpstr>
      <vt:lpstr>Proxima Nova Rg</vt:lpstr>
      <vt:lpstr>Оформление по умолчанию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user</cp:lastModifiedBy>
  <cp:revision>79</cp:revision>
  <cp:lastPrinted>2024-11-28T08:17:08Z</cp:lastPrinted>
  <dcterms:created xsi:type="dcterms:W3CDTF">2003-02-28T13:27:04Z</dcterms:created>
  <dcterms:modified xsi:type="dcterms:W3CDTF">2024-11-28T09:26:17Z</dcterms:modified>
</cp:coreProperties>
</file>