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61" r:id="rId3"/>
    <p:sldId id="430" r:id="rId4"/>
    <p:sldId id="432" r:id="rId5"/>
    <p:sldId id="433" r:id="rId6"/>
    <p:sldId id="434" r:id="rId7"/>
    <p:sldId id="435" r:id="rId8"/>
    <p:sldId id="437" r:id="rId9"/>
    <p:sldId id="438" r:id="rId10"/>
    <p:sldId id="436" r:id="rId11"/>
    <p:sldId id="439" r:id="rId12"/>
    <p:sldId id="440" r:id="rId13"/>
    <p:sldId id="441" r:id="rId14"/>
    <p:sldId id="442" r:id="rId15"/>
    <p:sldId id="443" r:id="rId16"/>
    <p:sldId id="445" r:id="rId17"/>
    <p:sldId id="444" r:id="rId18"/>
    <p:sldId id="446" r:id="rId19"/>
    <p:sldId id="470" r:id="rId20"/>
    <p:sldId id="471" r:id="rId21"/>
    <p:sldId id="472" r:id="rId22"/>
    <p:sldId id="474" r:id="rId23"/>
    <p:sldId id="473" r:id="rId24"/>
    <p:sldId id="449" r:id="rId25"/>
    <p:sldId id="450" r:id="rId26"/>
    <p:sldId id="451" r:id="rId27"/>
    <p:sldId id="452" r:id="rId28"/>
    <p:sldId id="453" r:id="rId29"/>
    <p:sldId id="457" r:id="rId30"/>
    <p:sldId id="458" r:id="rId31"/>
    <p:sldId id="459" r:id="rId32"/>
    <p:sldId id="460" r:id="rId33"/>
    <p:sldId id="462" r:id="rId34"/>
    <p:sldId id="463" r:id="rId35"/>
    <p:sldId id="454" r:id="rId36"/>
    <p:sldId id="455" r:id="rId37"/>
    <p:sldId id="456" r:id="rId38"/>
    <p:sldId id="464" r:id="rId39"/>
    <p:sldId id="466" r:id="rId40"/>
    <p:sldId id="465" r:id="rId41"/>
    <p:sldId id="467" r:id="rId42"/>
    <p:sldId id="469" r:id="rId43"/>
    <p:sldId id="260" r:id="rId44"/>
  </p:sldIdLst>
  <p:sldSz cx="18972213" cy="10691813"/>
  <p:notesSz cx="6858000" cy="9144000"/>
  <p:embeddedFontLst>
    <p:embeddedFont>
      <p:font typeface="Proxima Nova" charset="0"/>
      <p:regular r:id="rId46"/>
      <p:bold r:id="rId47"/>
      <p:italic r:id="rId48"/>
      <p:boldItalic r:id="rId49"/>
    </p:embeddedFont>
    <p:embeddedFont>
      <p:font typeface="Tahoma" pitchFamily="34" charset="0"/>
      <p:regular r:id="rId50"/>
      <p:bold r:id="rId51"/>
    </p:embeddedFont>
    <p:embeddedFont>
      <p:font typeface="Proxima Nova Rg" charset="0"/>
      <p:regular r:id="rId52"/>
      <p: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66" userDrawn="1">
          <p15:clr>
            <a:srgbClr val="A4A3A4"/>
          </p15:clr>
        </p15:guide>
        <p15:guide id="2" pos="10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8" roundtripDataSignature="AMtx7mg14KWEQAwqBeKW3ZawvbmYUjr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6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8"/>
    <p:restoredTop sz="93369" autoAdjust="0"/>
  </p:normalViewPr>
  <p:slideViewPr>
    <p:cSldViewPr snapToGrid="0">
      <p:cViewPr varScale="1">
        <p:scale>
          <a:sx n="43" d="100"/>
          <a:sy n="43" d="100"/>
        </p:scale>
        <p:origin x="-846" y="-126"/>
      </p:cViewPr>
      <p:guideLst>
        <p:guide orient="horz" pos="1266"/>
        <p:guide pos="10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11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367" userDrawn="1">
          <p15:clr>
            <a:srgbClr val="FBAE40"/>
          </p15:clr>
        </p15:guide>
        <p15:guide id="2" pos="597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5705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216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245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3952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840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6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45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2454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iarating.ru/infografika/20240701/630265403.html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229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 </a:t>
            </a:r>
            <a:endParaRPr lang="ru-RU" sz="2800" b="1" dirty="0" smtClean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«ОРГАНИЗАЦИОННО-МЕТОДИЧЕСКИЕ УСЛОВИЯ ПОДГОТОВКИ УЧИТЕЛЕЙ К ПРЕПОДАВАНИЮ ФИНАНСОВОЙ ГРАМОТНОСТИ НА УРОКАХ ГЕОГРАФИИ В СООТВЕТСТВИИ  С ФГОС ОСНОВНОГО И СРЕДНЕГО ОБЩЕГО ОБРАЗОВАНИЯ»</a:t>
            </a:r>
            <a:endParaRPr lang="ru-RU" sz="28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Статистические сборники Росстата в формате </a:t>
            </a:r>
            <a:r>
              <a:rPr lang="ru-RU" sz="3600" dirty="0" err="1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инфографики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33344" t="15753" r="34348" b="5479"/>
          <a:stretch>
            <a:fillRect/>
          </a:stretch>
        </p:blipFill>
        <p:spPr bwMode="auto">
          <a:xfrm>
            <a:off x="2163336" y="2966225"/>
            <a:ext cx="3992137" cy="54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/>
          <a:srcRect t="4452" b="9589"/>
          <a:stretch>
            <a:fillRect/>
          </a:stretch>
        </p:blipFill>
        <p:spPr bwMode="auto">
          <a:xfrm>
            <a:off x="7114478" y="2810107"/>
            <a:ext cx="10727473" cy="559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Статистика занятости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36579" t="14384" r="37566" b="6849"/>
          <a:stretch>
            <a:fillRect/>
          </a:stretch>
        </p:blipFill>
        <p:spPr bwMode="auto">
          <a:xfrm>
            <a:off x="2118732" y="2207941"/>
            <a:ext cx="6311590" cy="778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/>
          <a:srcRect l="36579" t="30479" r="37438" b="47469"/>
          <a:stretch>
            <a:fillRect/>
          </a:stretch>
        </p:blipFill>
        <p:spPr bwMode="auto">
          <a:xfrm>
            <a:off x="9322419" y="3033132"/>
            <a:ext cx="8207297" cy="595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Социально-экономические индикаторы уровня жизни населения РФ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2022 – 2023 гг. , руб.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l="36579" t="22537" r="37438" b="38014"/>
          <a:stretch>
            <a:fillRect/>
          </a:stretch>
        </p:blipFill>
        <p:spPr bwMode="auto">
          <a:xfrm>
            <a:off x="4482789" y="2676293"/>
            <a:ext cx="9077093" cy="684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Структура денежных доходов населения РФ 2022-2023 гг.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36003" t="19863" r="38052" b="35959"/>
          <a:stretch>
            <a:fillRect/>
          </a:stretch>
        </p:blipFill>
        <p:spPr bwMode="auto">
          <a:xfrm>
            <a:off x="4839629" y="2341755"/>
            <a:ext cx="8095786" cy="780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Покупательная способность  среднемесячной начисленной зарплаты в РФ 2023 г.   к 2022 г.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36387" t="30479" r="37642" b="32877"/>
          <a:stretch>
            <a:fillRect/>
          </a:stretch>
        </p:blipFill>
        <p:spPr bwMode="auto">
          <a:xfrm>
            <a:off x="4103649" y="3100038"/>
            <a:ext cx="9991492" cy="67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Показатели развития розничной торговли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31390" t="15411" r="32577" b="18493"/>
          <a:stretch>
            <a:fillRect/>
          </a:stretch>
        </p:blipFill>
        <p:spPr bwMode="auto">
          <a:xfrm>
            <a:off x="2051824" y="3038578"/>
            <a:ext cx="6735336" cy="659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l="31775" t="14041" r="33920" b="31849"/>
          <a:stretch>
            <a:fillRect/>
          </a:stretch>
        </p:blipFill>
        <p:spPr bwMode="auto">
          <a:xfrm>
            <a:off x="9523142" y="3122341"/>
            <a:ext cx="6958360" cy="651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Наиболее  посещаемые города России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/>
          <a:srcRect l="31198" t="15068" r="32799" b="22260"/>
          <a:stretch>
            <a:fillRect/>
          </a:stretch>
        </p:blipFill>
        <p:spPr bwMode="auto">
          <a:xfrm>
            <a:off x="3189250" y="3010829"/>
            <a:ext cx="10036096" cy="70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Изменение  физического объема розничной продажи основных товаров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/>
          <a:srcRect l="31582" t="13014" r="32317" b="28425"/>
          <a:stretch>
            <a:fillRect/>
          </a:stretch>
        </p:blipFill>
        <p:spPr bwMode="auto">
          <a:xfrm>
            <a:off x="9523141" y="2810108"/>
            <a:ext cx="7315200" cy="646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 l="31582" t="23630" r="32382" b="20890"/>
          <a:stretch>
            <a:fillRect/>
          </a:stretch>
        </p:blipFill>
        <p:spPr bwMode="auto">
          <a:xfrm>
            <a:off x="758283" y="2988527"/>
            <a:ext cx="7828156" cy="604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Средние потребительские цены на конец года, </a:t>
            </a:r>
            <a:r>
              <a:rPr lang="ru-RU" sz="3600" dirty="0" err="1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руб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.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31582" t="14726" r="32382" b="11644"/>
          <a:stretch>
            <a:fillRect/>
          </a:stretch>
        </p:blipFill>
        <p:spPr bwMode="auto">
          <a:xfrm>
            <a:off x="4170556" y="2832408"/>
            <a:ext cx="9099396" cy="693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Средние потребительские цены на конец года, </a:t>
            </a:r>
            <a:r>
              <a:rPr lang="ru-RU" sz="3600" dirty="0" err="1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руб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.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31582" t="14726" r="32382" b="11644"/>
          <a:stretch>
            <a:fillRect/>
          </a:stretch>
        </p:blipFill>
        <p:spPr bwMode="auto">
          <a:xfrm>
            <a:off x="4170556" y="2832408"/>
            <a:ext cx="9099396" cy="693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30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1"/>
                </a:solidFill>
              </a:rPr>
              <a:t>ВЕБИНАР </a:t>
            </a:r>
            <a:r>
              <a:rPr lang="ru-RU" sz="3200" b="1" dirty="0" smtClean="0">
                <a:solidFill>
                  <a:schemeClr val="tx1"/>
                </a:solidFill>
              </a:rPr>
              <a:t>«Учет </a:t>
            </a:r>
            <a:r>
              <a:rPr lang="ru-RU" sz="3200" b="1" dirty="0" smtClean="0">
                <a:solidFill>
                  <a:schemeClr val="tx1"/>
                </a:solidFill>
              </a:rPr>
              <a:t>специфики социально-экономического развития регионов при формировании финансовой грамотности на уроках географии»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lvl="0" algn="ctr"/>
            <a:endParaRPr lang="ru-RU" sz="32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endParaRPr lang="ru-RU" sz="3200" b="1" dirty="0" smtClean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endParaRPr lang="ru-RU" sz="32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070517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Результаты </a:t>
            </a:r>
            <a:r>
              <a:rPr lang="ru-RU" sz="3600" dirty="0" err="1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рейтингования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субъектов  РФ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t="4273" b="4274"/>
          <a:stretch>
            <a:fillRect/>
          </a:stretch>
        </p:blipFill>
        <p:spPr bwMode="auto">
          <a:xfrm>
            <a:off x="2051824" y="2765502"/>
            <a:ext cx="14318166" cy="682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97401" y="1628078"/>
            <a:ext cx="9483725" cy="8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6"/>
              </a:rPr>
              <a:t>Рейтинг регионов по доходам населения – 2024 | </a:t>
            </a:r>
            <a:r>
              <a:rPr lang="ru-RU" u="sng" dirty="0" err="1" smtClean="0">
                <a:hlinkClick r:id="rId6"/>
              </a:rPr>
              <a:t>Инфографика</a:t>
            </a:r>
            <a:r>
              <a:rPr lang="ru-RU" u="sng" dirty="0" smtClean="0">
                <a:hlinkClick r:id="rId6"/>
              </a:rPr>
              <a:t> | РИА Рейтинг (</a:t>
            </a:r>
            <a:r>
              <a:rPr lang="ru-RU" u="sng" dirty="0" err="1" smtClean="0">
                <a:hlinkClick r:id="rId6"/>
              </a:rPr>
              <a:t>riarating.ru</a:t>
            </a:r>
            <a:r>
              <a:rPr lang="ru-RU" u="sng" dirty="0" smtClean="0">
                <a:hlinkClick r:id="rId6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070517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Результаты </a:t>
            </a:r>
            <a:r>
              <a:rPr lang="ru-RU" sz="3600" dirty="0" err="1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рейтингования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субъектов  РФ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t="3082" b="5822"/>
          <a:stretch>
            <a:fillRect/>
          </a:stretch>
        </p:blipFill>
        <p:spPr bwMode="auto">
          <a:xfrm>
            <a:off x="2787805" y="2364059"/>
            <a:ext cx="13403766" cy="680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070517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Результаты </a:t>
            </a:r>
            <a:r>
              <a:rPr lang="ru-RU" sz="3600" dirty="0" err="1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рейтингования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субъектов  РФ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0312" y="2007220"/>
            <a:ext cx="15524728" cy="771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Исследование подготовлено экспертами РИА Рейтинг по данным Росстата, Минфина, Казначейства и Центробанка. Методика основана на агрегировании показателей, характеризующих социально-экономическое положение регионов.</a:t>
            </a:r>
          </a:p>
          <a:p>
            <a:r>
              <a:rPr lang="ru-RU" dirty="0" smtClean="0"/>
              <a:t>Отобранные показатели были разделены на четыре группы</a:t>
            </a:r>
            <a:r>
              <a:rPr lang="ru-RU" dirty="0" smtClean="0"/>
              <a:t>: </a:t>
            </a:r>
          </a:p>
          <a:p>
            <a:r>
              <a:rPr lang="ru-RU" dirty="0" smtClean="0"/>
              <a:t> </a:t>
            </a:r>
            <a:r>
              <a:rPr lang="ru-RU" dirty="0" smtClean="0"/>
              <a:t>• </a:t>
            </a:r>
            <a:r>
              <a:rPr lang="ru-RU" dirty="0" smtClean="0">
                <a:solidFill>
                  <a:srgbClr val="FF0000"/>
                </a:solidFill>
              </a:rPr>
              <a:t>Показатели масштаба экономики </a:t>
            </a:r>
            <a:r>
              <a:rPr lang="ru-RU" dirty="0" smtClean="0"/>
              <a:t>— объем производства товаров и услуг, доходы консолидированного бюджета, численность занятых в экономике, оборот розничной торговли.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• Показатели эффективности экономики </a:t>
            </a:r>
            <a:r>
              <a:rPr lang="ru-RU" dirty="0" smtClean="0"/>
              <a:t>— объем производства товаров и услуг на душу населения, инвестиции в основной капитал на душу населения, доля прибыльных предприятий, доля просроченной кредиторской задолженности в суммарном объеме кредиторской задолженности, доля просроченной задолженности по кредитам, предоставленным юридическим лицам — резидентам и индивидуальным предпринимателям в суммарном объеме такой задолженности.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• Показатели бюджетной сферы </a:t>
            </a:r>
            <a:r>
              <a:rPr lang="ru-RU" dirty="0" smtClean="0"/>
              <a:t>— доходы консолидированного бюджета на душу населения, доля налоговых и неналоговых доходов в суммарном объеме доходов консолидированного бюджета, отношение госдолга к налоговым и неналоговым доходам консолидированного бюджета, отношение налоговых и неналоговых доходов консолидированного бюджета к расходам консолидированного бюджета.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• Показатели социальной сферы </a:t>
            </a:r>
            <a:r>
              <a:rPr lang="ru-RU" dirty="0" smtClean="0"/>
              <a:t>— отношение доходов населения к стоимости фиксированного набора потребительских товаров и услуг, уровень безработицы, ожидаемая продолжительность жизни при рождении, уровень младенческой смертности, смертность населения трудоспособного возраста, доля населения с доходами ниже границы бедности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070517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Результаты </a:t>
            </a:r>
            <a:r>
              <a:rPr lang="ru-RU" sz="3600" dirty="0" err="1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рейтингования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субъектов  РФ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t="5137" b="16096"/>
          <a:stretch>
            <a:fillRect/>
          </a:stretch>
        </p:blipFill>
        <p:spPr bwMode="auto">
          <a:xfrm>
            <a:off x="2787805" y="2497873"/>
            <a:ext cx="13715999" cy="711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3908" t="5479" r="6082" b="11986"/>
          <a:stretch>
            <a:fillRect/>
          </a:stretch>
        </p:blipFill>
        <p:spPr bwMode="auto">
          <a:xfrm>
            <a:off x="2096429" y="2453268"/>
            <a:ext cx="13247649" cy="74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3716" t="3767" r="22372" b="7534"/>
          <a:stretch>
            <a:fillRect/>
          </a:stretch>
        </p:blipFill>
        <p:spPr bwMode="auto">
          <a:xfrm>
            <a:off x="3119085" y="2966224"/>
            <a:ext cx="10262378" cy="682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для школьников 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1787" t="13014" r="13050" b="9589"/>
          <a:stretch>
            <a:fillRect/>
          </a:stretch>
        </p:blipFill>
        <p:spPr bwMode="auto">
          <a:xfrm>
            <a:off x="2230244" y="2631687"/>
            <a:ext cx="12623180" cy="729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для школьников 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12364" t="14041" r="13527" b="7192"/>
          <a:stretch>
            <a:fillRect/>
          </a:stretch>
        </p:blipFill>
        <p:spPr bwMode="auto">
          <a:xfrm>
            <a:off x="2096429" y="2051825"/>
            <a:ext cx="13492976" cy="756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Курской области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t="4452" b="7877"/>
          <a:stretch>
            <a:fillRect/>
          </a:stretch>
        </p:blipFill>
        <p:spPr bwMode="auto">
          <a:xfrm>
            <a:off x="2609387" y="2141035"/>
            <a:ext cx="13961326" cy="727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Курской области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20051" t="13014" r="21991" b="7877"/>
          <a:stretch>
            <a:fillRect/>
          </a:stretch>
        </p:blipFill>
        <p:spPr bwMode="auto">
          <a:xfrm>
            <a:off x="3033132" y="2564781"/>
            <a:ext cx="12712390" cy="715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Предметные области Единой рамки компетенций  по финансовой грамотности  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/>
          <a:srcRect t="32596" r="2205" b="7418"/>
          <a:stretch>
            <a:fillRect/>
          </a:stretch>
        </p:blipFill>
        <p:spPr bwMode="auto">
          <a:xfrm>
            <a:off x="2453267" y="2720896"/>
            <a:ext cx="13849816" cy="62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Курской области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0243" t="17123" r="21892" b="4452"/>
          <a:stretch>
            <a:fillRect/>
          </a:stretch>
        </p:blipFill>
        <p:spPr bwMode="auto">
          <a:xfrm>
            <a:off x="2497873" y="2542478"/>
            <a:ext cx="12957717" cy="740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Реализация проекта «Народный  бюджет» в Курской области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20243" t="14041" r="21892" b="5137"/>
          <a:stretch>
            <a:fillRect/>
          </a:stretch>
        </p:blipFill>
        <p:spPr bwMode="auto">
          <a:xfrm>
            <a:off x="2720897" y="2163336"/>
            <a:ext cx="13359161" cy="75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1012" t="15411" r="22715" b="14726"/>
          <a:stretch>
            <a:fillRect/>
          </a:stretch>
        </p:blipFill>
        <p:spPr bwMode="auto">
          <a:xfrm>
            <a:off x="2921621" y="1615265"/>
            <a:ext cx="12623180" cy="768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Межрегиональные сравнения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9667" t="13699" r="25304" b="7534"/>
          <a:stretch>
            <a:fillRect/>
          </a:stretch>
        </p:blipFill>
        <p:spPr bwMode="auto">
          <a:xfrm>
            <a:off x="3077737" y="2274849"/>
            <a:ext cx="12021015" cy="740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Межрегиональные сравнения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20243" t="15068" r="24600" b="6164"/>
          <a:stretch>
            <a:fillRect/>
          </a:stretch>
        </p:blipFill>
        <p:spPr bwMode="auto">
          <a:xfrm>
            <a:off x="2810108" y="2141034"/>
            <a:ext cx="12578575" cy="787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Курской области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34849" t="14384" r="35647" b="9589"/>
          <a:stretch>
            <a:fillRect/>
          </a:stretch>
        </p:blipFill>
        <p:spPr bwMode="auto">
          <a:xfrm>
            <a:off x="2609385" y="2564781"/>
            <a:ext cx="5687122" cy="715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l="34849" t="20890" r="35647" b="6849"/>
          <a:stretch>
            <a:fillRect/>
          </a:stretch>
        </p:blipFill>
        <p:spPr bwMode="auto">
          <a:xfrm>
            <a:off x="9277815" y="2408663"/>
            <a:ext cx="6423102" cy="715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Курской области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/>
          <a:srcRect l="35042" t="18150" r="37027" b="8562"/>
          <a:stretch>
            <a:fillRect/>
          </a:stretch>
        </p:blipFill>
        <p:spPr bwMode="auto">
          <a:xfrm>
            <a:off x="5241072" y="2408664"/>
            <a:ext cx="6713034" cy="791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Открытость бюджетных данных Курской области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34849" t="18493" r="36223" b="9931"/>
          <a:stretch>
            <a:fillRect/>
          </a:stretch>
        </p:blipFill>
        <p:spPr bwMode="auto">
          <a:xfrm>
            <a:off x="4906537" y="2408664"/>
            <a:ext cx="7114478" cy="753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Стратегия социально-экономического развития региона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7559" t="4110" r="7949" b="5822"/>
          <a:stretch>
            <a:fillRect/>
          </a:stretch>
        </p:blipFill>
        <p:spPr bwMode="auto">
          <a:xfrm>
            <a:off x="3323063" y="2497873"/>
            <a:ext cx="11307336" cy="67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Стратегия социально-экономического развития региона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6009" t="28082" r="27971" b="15069"/>
          <a:stretch>
            <a:fillRect/>
          </a:stretch>
        </p:blipFill>
        <p:spPr bwMode="auto">
          <a:xfrm>
            <a:off x="2408661" y="2319454"/>
            <a:ext cx="15522499" cy="747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Образовательные результаты предметной области «Финансовая среда»   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92241" y="2185639"/>
          <a:ext cx="14077748" cy="8056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9437"/>
                <a:gridCol w="3519437"/>
                <a:gridCol w="3519437"/>
                <a:gridCol w="3519437"/>
              </a:tblGrid>
              <a:tr h="1142149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Осведомленность,</a:t>
                      </a:r>
                    </a:p>
                    <a:p>
                      <a:r>
                        <a:rPr lang="ru-RU" dirty="0" smtClean="0"/>
                        <a:t>знание и понимание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Умения, навыки, поведение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характеристики и установки </a:t>
                      </a:r>
                      <a:endParaRPr lang="ru-RU" dirty="0"/>
                    </a:p>
                  </a:txBody>
                  <a:tcPr/>
                </a:tc>
              </a:tr>
              <a:tr h="1839674">
                <a:tc>
                  <a:txBody>
                    <a:bodyPr/>
                    <a:lstStyle/>
                    <a:p>
                      <a:r>
                        <a:rPr lang="ru-RU" dirty="0" smtClean="0"/>
                        <a:t>Финансовые взаимоотношения с государством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Понимать, что экономическая ситуация в стране влияет на личное благосостояние и благосостояние семьи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Находить информацию об основных видах пенсий и пособий, которые обеспечиваются государством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Проявлять ответственность и своевременно осуществлять уплату налогов</a:t>
                      </a:r>
                      <a:endParaRPr lang="ru-RU" dirty="0"/>
                    </a:p>
                  </a:txBody>
                  <a:tcPr/>
                </a:tc>
              </a:tr>
              <a:tr h="21884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Знать об основных социальных выплатах, предоставляемых государством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Находить информацию о практиках инициативного </a:t>
                      </a:r>
                      <a:r>
                        <a:rPr lang="ru-RU" dirty="0" err="1" smtClean="0"/>
                        <a:t>бюджетирования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Быть готовым осуществлять взаимодействие с государством для получения полагающихся выплат и пособий</a:t>
                      </a:r>
                      <a:endParaRPr lang="ru-RU" dirty="0"/>
                    </a:p>
                  </a:txBody>
                  <a:tcPr/>
                </a:tc>
              </a:tr>
              <a:tr h="2885960">
                <a:tc>
                  <a:txBody>
                    <a:bodyPr/>
                    <a:lstStyle/>
                    <a:p>
                      <a:r>
                        <a:rPr lang="ru-RU" dirty="0" smtClean="0"/>
                        <a:t>Цифровая среда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Иметь представление о порталах, предоставляющих государственные услуг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Находить информацию с помощью сайтов, порталов и сервисов, предоставляющих государственные услуг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Готовность осваивать новые способы действий в режиме </a:t>
                      </a:r>
                      <a:r>
                        <a:rPr lang="ru-RU" dirty="0" err="1" smtClean="0"/>
                        <a:t>онлайн</a:t>
                      </a:r>
                      <a:r>
                        <a:rPr lang="ru-RU" dirty="0" smtClean="0"/>
                        <a:t> при взаимодействии с финансовыми организациями и государственными органами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Стратегия социально-экономического развития региона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7559" t="4795" r="7180" b="7534"/>
          <a:stretch>
            <a:fillRect/>
          </a:stretch>
        </p:blipFill>
        <p:spPr bwMode="auto">
          <a:xfrm>
            <a:off x="2564780" y="2051825"/>
            <a:ext cx="13381464" cy="807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Национальные цели развития России до 2036 года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11595" t="19178" r="12995" b="6849"/>
          <a:stretch>
            <a:fillRect/>
          </a:stretch>
        </p:blipFill>
        <p:spPr bwMode="auto">
          <a:xfrm>
            <a:off x="3523784" y="2631688"/>
            <a:ext cx="11619571" cy="693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Национальные цели развития России до 2036 года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2172" t="17808" r="12355" b="5822"/>
          <a:stretch>
            <a:fillRect/>
          </a:stretch>
        </p:blipFill>
        <p:spPr bwMode="auto">
          <a:xfrm>
            <a:off x="3100039" y="2587082"/>
            <a:ext cx="12221737" cy="738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Содержание федеральной рабочей программы «География» 9 класс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 документы    стратегического планирования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074127" y="2877016"/>
          <a:ext cx="14808819" cy="6219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4244"/>
                <a:gridCol w="11434575"/>
              </a:tblGrid>
              <a:tr h="81413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Тема раздела «Хозяйство России» 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Наименование документа </a:t>
                      </a:r>
                      <a:endParaRPr lang="ru-RU" sz="2400" dirty="0"/>
                    </a:p>
                  </a:txBody>
                  <a:tcPr/>
                </a:tc>
              </a:tr>
              <a:tr h="17530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Общая характеристика хозяйства России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dirty="0" smtClean="0"/>
                        <a:t>Стратегия пространственного развития Российской Федерации на период до 2025 года, утвержденная распоряжением Правительства Российской Федерации от 13 февраля 2019 г. № 207-р </a:t>
                      </a:r>
                      <a:endParaRPr lang="ru-RU" sz="2800" dirty="0"/>
                    </a:p>
                  </a:txBody>
                  <a:tcPr/>
                </a:tc>
              </a:tr>
              <a:tr h="1799423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Топливно-энергетический комплекс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Основные положения Энергетической стратегии России на период до 2035 года, утвержденной распоряжением Правительства Российской Федерации от 9 июня 2020 г. № 1523-р.</a:t>
                      </a:r>
                      <a:endParaRPr lang="ru-RU" sz="2800" dirty="0"/>
                    </a:p>
                  </a:txBody>
                  <a:tcPr/>
                </a:tc>
              </a:tr>
              <a:tr h="1275918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Металлургический комплекс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Основные положения Стратегии развития чёрной и цветной металлургии России до 2030 года, утвержденной распоряжением Правительства Российской Федерации от 28 декабря 2022 г. № 4260-р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Содержание федеральной рабочей программы «География» 9 класс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 документы    стратегического планирования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074127" y="2877016"/>
          <a:ext cx="14808819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7532"/>
                <a:gridCol w="10861287"/>
              </a:tblGrid>
              <a:tr h="46171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Тема   разделе «Хозяйство России»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Наименование документа </a:t>
                      </a:r>
                      <a:endParaRPr lang="ru-RU" sz="2400" dirty="0"/>
                    </a:p>
                  </a:txBody>
                  <a:tcPr/>
                </a:tc>
              </a:tr>
              <a:tr h="1186051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Химико-лесной комплекс Химическая промышленность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Основные положения стратегии развития химического и нефтехимического комплекса на период до 2030 года</a:t>
                      </a:r>
                      <a:endParaRPr lang="ru-RU" sz="2800" dirty="0"/>
                    </a:p>
                  </a:txBody>
                  <a:tcPr/>
                </a:tc>
              </a:tr>
              <a:tr h="1186051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Лесопромышленный комплекс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Основные положения «Стратегии развития лесного комплекса Российской Федерации до 2030 года», утвержденной распоряжением Правительства Российской Федерации от 11 февраля 2021 г. № 312-р</a:t>
                      </a:r>
                      <a:endParaRPr lang="ru-RU" sz="2800" dirty="0"/>
                    </a:p>
                  </a:txBody>
                  <a:tcPr/>
                </a:tc>
              </a:tr>
              <a:tr h="108738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Агропромышленный комплекс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dirty="0" smtClean="0"/>
                        <a:t>Стратегия развития агропромышленного и </a:t>
                      </a:r>
                      <a:r>
                        <a:rPr lang="ru-RU" sz="2800" dirty="0" err="1" smtClean="0"/>
                        <a:t>рыбохозяйственного</a:t>
                      </a:r>
                      <a:r>
                        <a:rPr lang="ru-RU" sz="2800" dirty="0" smtClean="0"/>
                        <a:t> комплексов Российской Федерации на период до 2030 года, утвержденная распоряжением Правительства Российской Федерации от 8 сентября 2022 г. № 2567-р.</a:t>
                      </a:r>
                      <a:endParaRPr lang="ru-RU" sz="2800" dirty="0"/>
                    </a:p>
                  </a:txBody>
                  <a:tcPr/>
                </a:tc>
              </a:tr>
              <a:tr h="1186051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Инфраструктурный комплекс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Стратегия развития транспорта России на период до 2030 года, утвержденная распоряжением Правительства Российской Федерации от 27 ноября 2021 г. № 3363-р.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Содержание федеральной рабочей программы «География» 9 класс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074127" y="2877016"/>
          <a:ext cx="916630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4368"/>
                <a:gridCol w="6241933"/>
              </a:tblGrid>
              <a:tr h="46171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Тема  раздела «Регионы России»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Практические работы</a:t>
                      </a:r>
                      <a:endParaRPr lang="ru-RU" sz="2400" dirty="0"/>
                    </a:p>
                  </a:txBody>
                  <a:tcPr/>
                </a:tc>
              </a:tr>
              <a:tr h="1186051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Западный </a:t>
                      </a:r>
                      <a:r>
                        <a:rPr lang="ru-RU" sz="2800" dirty="0" err="1" smtClean="0"/>
                        <a:t>макрорегион</a:t>
                      </a:r>
                      <a:r>
                        <a:rPr lang="ru-RU" sz="2800" dirty="0" smtClean="0"/>
                        <a:t> (Европейская часть) России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Классификация субъектов Российской Федерации одного из географических районов России по уровню социально-экономического развития на основе статистических данных»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5"/>
          <a:srcRect l="33344" t="15753" r="34348" b="5479"/>
          <a:stretch>
            <a:fillRect/>
          </a:stretch>
        </p:blipFill>
        <p:spPr bwMode="auto">
          <a:xfrm>
            <a:off x="12623180" y="2720898"/>
            <a:ext cx="3992137" cy="54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Статистические сборники Росстата    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65268" t="51028" r="21919" b="26027"/>
          <a:stretch>
            <a:fillRect/>
          </a:stretch>
        </p:blipFill>
        <p:spPr bwMode="auto">
          <a:xfrm>
            <a:off x="11820291" y="7961969"/>
            <a:ext cx="2653991" cy="218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l="32245" t="16438" r="33824" b="6507"/>
          <a:stretch>
            <a:fillRect/>
          </a:stretch>
        </p:blipFill>
        <p:spPr bwMode="auto">
          <a:xfrm>
            <a:off x="10995102" y="2275835"/>
            <a:ext cx="4438185" cy="55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/>
          <a:srcRect l="63101" t="51370" r="20464" b="28082"/>
          <a:stretch>
            <a:fillRect/>
          </a:stretch>
        </p:blipFill>
        <p:spPr bwMode="auto">
          <a:xfrm>
            <a:off x="3077736" y="8184995"/>
            <a:ext cx="2587083" cy="189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/>
          <a:srcRect l="32276" t="14726" r="33638" b="6507"/>
          <a:stretch>
            <a:fillRect/>
          </a:stretch>
        </p:blipFill>
        <p:spPr bwMode="auto">
          <a:xfrm>
            <a:off x="2740918" y="2341756"/>
            <a:ext cx="4351258" cy="539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Статистические сборники Росстата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35234" t="15753" r="36415" b="12671"/>
          <a:stretch>
            <a:fillRect/>
          </a:stretch>
        </p:blipFill>
        <p:spPr bwMode="auto">
          <a:xfrm>
            <a:off x="11664177" y="2364058"/>
            <a:ext cx="5687122" cy="711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l="65022" t="51712" r="20846" b="29110"/>
          <a:stretch>
            <a:fillRect/>
          </a:stretch>
        </p:blipFill>
        <p:spPr bwMode="auto">
          <a:xfrm>
            <a:off x="8251902" y="4936656"/>
            <a:ext cx="2854713" cy="226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/>
          <a:srcRect l="35234" t="17123" r="36351" b="13014"/>
          <a:stretch>
            <a:fillRect/>
          </a:stretch>
        </p:blipFill>
        <p:spPr bwMode="auto">
          <a:xfrm>
            <a:off x="1025912" y="2475572"/>
            <a:ext cx="5843239" cy="713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2683</TotalTime>
  <Words>889</Words>
  <Application>Microsoft Office PowerPoint</Application>
  <PresentationFormat>Произвольный</PresentationFormat>
  <Paragraphs>175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Proxima Nova</vt:lpstr>
      <vt:lpstr>Tahoma</vt:lpstr>
      <vt:lpstr>Proxima Nova Rg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LILIA NEKRASOVA</cp:lastModifiedBy>
  <cp:revision>363</cp:revision>
  <dcterms:created xsi:type="dcterms:W3CDTF">2003-02-28T13:27:04Z</dcterms:created>
  <dcterms:modified xsi:type="dcterms:W3CDTF">2024-11-27T21:45:17Z</dcterms:modified>
</cp:coreProperties>
</file>